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990600"/>
            <a:ext cx="7772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85800" y="2393950"/>
            <a:ext cx="7772400" cy="109537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□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  <a:defRPr sz="3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7465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Noto Sans Symbols"/>
              <a:buChar char="□"/>
              <a:defRPr sz="2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609600" y="1566862"/>
            <a:ext cx="7958137" cy="109537"/>
          </a:xfrm>
          <a:custGeom>
            <a:avLst/>
            <a:gdLst/>
            <a:ahLst/>
            <a:cxnLst/>
            <a:rect l="l" t="t" r="r" b="b"/>
            <a:pathLst>
              <a:path w="1000" h="1000" extrusionOk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 extrusionOk="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609600" y="6172200"/>
            <a:ext cx="7924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1%85%D0%B8%D0%B5%D0%B7%D0%B5%D1%80,_%D0%90%D0%BB%D0%B5%D0%BA%D1%81%D0%B0%D0%BD%D0%B4%D1%80_%D0%A1%D0%B0%D0%BC%D0%BE%D0%B9%D0%BB%D0%BE%D0%B2%D0%B8%D1%8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228600" y="228600"/>
            <a:ext cx="8763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Verdana"/>
              <a:buNone/>
            </a:pPr>
            <a:r>
              <a:rPr lang="ru-RU" dirty="0" smtClean="0"/>
              <a:t>УРОК № 8</a:t>
            </a:r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304800" y="2514600"/>
            <a:ext cx="8534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54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Характерные</a:t>
            </a:r>
            <a:r>
              <a:rPr lang="en-US" sz="54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54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особенности</a:t>
            </a:r>
            <a:r>
              <a:rPr lang="en-US" sz="54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54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современной</a:t>
            </a:r>
            <a:r>
              <a:rPr lang="en-US" sz="54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54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российской</a:t>
            </a:r>
            <a:r>
              <a:rPr lang="en-US" sz="5400" b="1" i="0" u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5400" b="1" i="0" u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государственности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347075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800"/>
              <a:buFont typeface="Verdana"/>
              <a:buNone/>
            </a:pPr>
            <a:r>
              <a:rPr lang="en-US" sz="2800" b="1" i="0" u="sng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На </a:t>
            </a:r>
            <a:r>
              <a:rPr lang="en-US" sz="2800" b="1" i="1" u="sng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третьем этапе</a:t>
            </a:r>
            <a:r>
              <a:rPr lang="en-US" sz="2800" b="1" i="0" u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(1994–1998)</a:t>
            </a:r>
            <a:r>
              <a:rPr lang="en-US" sz="2800" b="1" i="0" u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выявилась иллюзорность</a:t>
            </a:r>
            <a:r>
              <a:rPr lang="en-US" sz="2800" b="1" i="0" u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 намерений реформаторов ограничить вмешательство государства в экономическую сферу. </a:t>
            </a:r>
            <a:br>
              <a:rPr lang="en-US" sz="2800" b="1" i="0" u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1" i="0" u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800" b="1" i="0" u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Лишившись значительной части своей собственности, не имея возможности собирать налоги в размере, необходимом для выполнения своих важнейших функций, государство оказалось в ситуации острого кризиса, приведшего к дефолту в августе 1998 года.</a:t>
            </a:r>
            <a:r>
              <a:rPr lang="en-US" sz="38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270875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Verdana"/>
              <a:buNone/>
            </a:pPr>
            <a:r>
              <a:rPr lang="en-US" sz="2400" b="1" i="1" u="sng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Четвертый этап</a:t>
            </a:r>
            <a:r>
              <a:rPr lang="en-US" sz="2400" b="1" i="0" u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 (сентябрь 1998 – декабрь 1999) ознаменован сменой правительства, </a:t>
            </a:r>
            <a:r>
              <a:rPr lang="en-US" sz="2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которое возглавил Е. Примаков, заявивший о необходимости корректировки курса реформ. </a:t>
            </a:r>
            <a:br>
              <a:rPr lang="en-US" sz="2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4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Основной целью этой корректировки стало повышение роли государства в реформировании российского общества, прежде всего в экономической сфере. </a:t>
            </a:r>
            <a:br>
              <a:rPr lang="en-US" sz="2400" b="1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400" b="1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Предпринятые правительством меры привели к росту промышленного производства и постепенной стабилизации в экономической и социальной сферах.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194675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Verdana"/>
              <a:buNone/>
            </a:pPr>
            <a:r>
              <a:rPr lang="en-US" sz="2400" b="1" i="1" u="sng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Пятый этап</a:t>
            </a:r>
            <a:r>
              <a:rPr lang="en-US" sz="2400" b="1" i="0" u="sng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 (2000 – середина 2008) начался с приходом к власти В. Путина</a:t>
            </a:r>
            <a:r>
              <a:rPr lang="en-US" sz="2400" b="1" i="0" u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 и характеризуется усилением вертикали власти, повышением роли государства в социально-экономической сфере, сменой приоритетов в региональной политике, попыткой создания действенной судебной системы. </a:t>
            </a:r>
            <a:br>
              <a:rPr lang="en-US" sz="2400" b="1" i="0" u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4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Был определен курс на создание сильного государства посредством проведения эффективной экономической политики на основе принципа верховенства права.</a:t>
            </a:r>
            <a:r>
              <a:rPr lang="en-US" sz="3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Verdana"/>
              <a:buNone/>
            </a:pPr>
            <a:r>
              <a:rPr lang="en-US" sz="3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Основные направления внутренней политики: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реорганизация государства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отстранение бизнес-элиты от центров политической власти;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либерально-рыночные нововведения в экономическую и социальную политику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Verdana"/>
              <a:buNone/>
            </a:pPr>
            <a:r>
              <a:rPr lang="en-US" sz="3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Характерные черты:</a:t>
            </a:r>
            <a:br>
              <a:rPr lang="en-US" sz="3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установление политического и экономического контроля федерального центра над регионами;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увеличение полномочий исполнительных органов власти и снижение роли представительных органов как на федеральном, так и на региональном уровнях. 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 descr="35423-800x6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533400" y="533400"/>
            <a:ext cx="8153400" cy="448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Реформа федеральных округов (13 мая 2000 г) 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стала одним из первых преобразований В. Путина. Цель - укрепление роли федерального центра, создание вертикали власти и формирование верных президенту кадров на местах.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Реформа Совета Федерации РФ, 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который согласно Конституции 1993 г. являлся одной из двух палат парламента (законодательным и представительным органом РФ является парламент - Федеральное Собрание, состоящее из Совета Федерации и Государственной Думы).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Судебная реформа 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началась с предписания трем федеральным округам (Амурской области, Ингушетии и Башкортостану) привести законодательство в соответствие с Конституцией РФ (май 2000 г .).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 descr="35423-800x6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990600" y="1066800"/>
            <a:ext cx="7620000" cy="91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2000 г . были приняты законодательные акты, изменившие символику РФ. Парламент утвердил конституционные законы о Гербе, Флаге и Гимне страны.</a:t>
            </a:r>
            <a:endParaRPr/>
          </a:p>
        </p:txBody>
      </p:sp>
      <p:pic>
        <p:nvPicPr>
          <p:cNvPr id="131" name="Google Shape;131;p22" descr="600px-coat_of_arms_of_the_russian_federation_2_sv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2286000"/>
            <a:ext cx="44196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 descr="35423-800x6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990600" y="1066800"/>
            <a:ext cx="7620000" cy="146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Основной задачей нового правительства был выход из экономического кризиса, стабилизация социальной сферы. Экономическая программа направлена на достижение устойчивого и динамического развития экономики, повышения ее конкурентоспособности.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38" name="Google Shape;138;p23" descr="main11102822_99db1523e3ba57aeea8d642d66360d1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250" y="3217862"/>
            <a:ext cx="4857750" cy="364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 descr="35423-800x6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990600" y="1066800"/>
            <a:ext cx="7620000" cy="146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Важнейшей задачей остается укрепление международной позиции России и сотрудничество с бывшими союзными республиками. В 2000 г . была принята новая концепция внешней политики РФ, приоритетом которой стала защита международных интересов России и ее граждан.</a:t>
            </a:r>
            <a:endParaRPr/>
          </a:p>
        </p:txBody>
      </p:sp>
      <p:pic>
        <p:nvPicPr>
          <p:cNvPr id="145" name="Google Shape;145;p24" descr="1(54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00" y="3352800"/>
            <a:ext cx="441960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lang="en-US" sz="38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Государственный совет </a:t>
            </a:r>
            <a:endParaRPr/>
          </a:p>
        </p:txBody>
      </p:sp>
      <p:pic>
        <p:nvPicPr>
          <p:cNvPr id="151" name="Google Shape;151;p25" descr="File:Gossovet Russia 6 September 20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1466850"/>
            <a:ext cx="6192837" cy="413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84582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Verdana"/>
              <a:buNone/>
            </a:pPr>
            <a:r>
              <a:rPr lang="en-US" sz="34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Государство – это важнейший социальный институт политической системы, призванный воплощать в себе исторический путь конкретного народа, его социально-экономическое и духовное наследие, осуществлять воспроизводство устоявшейся жизни.</a:t>
            </a:r>
            <a:r>
              <a:rPr lang="en-US" sz="3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lang="en-US" sz="38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Вывод: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Реформа государственного механизма в начале 2000-х гг. позволила федеральной власти повысить управляемость регионами, оказывать большее влияние на, политическую элиту субъектов федерации и с наименьшими препятствиями проводить в жизнь свою волю, что привело к стабилизации политической жизни в стране.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Verdana"/>
              <a:buNone/>
            </a:pPr>
            <a:r>
              <a:rPr lang="en-US" sz="34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Изменения в системе политической власти 2004 года</a:t>
            </a:r>
            <a:r>
              <a:rPr lang="en-US" sz="3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4500" y="1714500"/>
            <a:ext cx="5715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lang="en-US" sz="38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Суть нововведений:</a:t>
            </a:r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Высшие должностные лица субъектов Российской Федерации избираются законодательными собраниями территорий по представлению главы государства. </a:t>
            </a:r>
            <a:endParaRPr/>
          </a:p>
          <a:p>
            <a:pPr marL="469900" marR="0" lvl="0" indent="-469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Введена пропорциональная система выборов в Государственную Думу.</a:t>
            </a:r>
            <a:b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marL="469900" marR="0" lvl="0" indent="-4699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Char char="□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Образована Общественная палата. В январе 2006 г. Общественная палата приступила к работе.</a:t>
            </a:r>
            <a:endParaRPr/>
          </a:p>
          <a:p>
            <a:pPr marL="469900" marR="0" lvl="0" indent="-30480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marR="0" lvl="0" indent="-304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3800"/>
              <a:buFont typeface="Verdana"/>
              <a:buNone/>
            </a:pPr>
            <a:r>
              <a:rPr lang="en-US" sz="3800" b="1" i="1" u="sng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Шестой этап</a:t>
            </a:r>
            <a:r>
              <a:rPr lang="en-US" sz="3800" b="1" i="0" u="sng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 (начался со второй половины 2008 г.)</a:t>
            </a:r>
            <a:r>
              <a:rPr lang="en-US" sz="3800" b="1" i="0" u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 характеризуется внесением корректив в стратегию развития страны, связанных с изменением внешнеполитической обстановки и кризисом мировой экономики.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Verdana"/>
              <a:buNone/>
            </a:pPr>
            <a:r>
              <a:rPr lang="en-US" sz="34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Политические новации 2008 года</a:t>
            </a:r>
            <a:r>
              <a:rPr lang="en-US" sz="3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pic>
        <p:nvPicPr>
          <p:cNvPr id="180" name="Google Shape;18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628775"/>
            <a:ext cx="5832475" cy="4652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240712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□"/>
            </a:pPr>
            <a:r>
              <a:rPr lang="en-US" sz="2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Послании Президента Д. Медведева Федеральному Собранию РФ 2008 года были сформулированы предложения:</a:t>
            </a:r>
            <a:endParaRPr/>
          </a:p>
          <a:p>
            <a:pPr marL="469900" marR="0" lvl="0" indent="-469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□"/>
            </a:pPr>
            <a:r>
              <a:rPr lang="en-US" sz="2800" b="1" i="0" u="none">
                <a:solidFill>
                  <a:schemeClr val="folHlink"/>
                </a:solidFill>
                <a:latin typeface="Verdana"/>
                <a:ea typeface="Verdana"/>
                <a:cs typeface="Verdana"/>
                <a:sym typeface="Verdana"/>
              </a:rPr>
              <a:t>в отношении оптимизации работы управленческого аппарата;</a:t>
            </a:r>
            <a:endParaRPr/>
          </a:p>
          <a:p>
            <a:pPr marL="469900" marR="0" lvl="0" indent="-469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□"/>
            </a:pPr>
            <a:r>
              <a:rPr lang="en-US" sz="2800" b="1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предложены меры по повышению эффективности судебной системы в целях совершенствования национального механизма применения Европейской конвенции о защите прав человека и основных демократических свобод. </a:t>
            </a:r>
            <a:endParaRPr/>
          </a:p>
          <a:p>
            <a:pPr marL="469900" marR="0" lvl="0" indent="-292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</a:pPr>
            <a:endParaRPr sz="2800" b="1" i="0" u="none">
              <a:solidFill>
                <a:schemeClr val="accen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2" descr="35423-800x6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2"/>
          <p:cNvSpPr txBox="1"/>
          <p:nvPr/>
        </p:nvSpPr>
        <p:spPr>
          <a:xfrm>
            <a:off x="914400" y="533400"/>
            <a:ext cx="73152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Внешняя политика России при Д.А. Медведеве</a:t>
            </a:r>
            <a:endParaRPr/>
          </a:p>
        </p:txBody>
      </p:sp>
      <p:pic>
        <p:nvPicPr>
          <p:cNvPr id="192" name="Google Shape;192;p32" descr="news-uKHqSZikj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857500"/>
            <a:ext cx="5334000" cy="40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 txBox="1"/>
          <p:nvPr/>
        </p:nvSpPr>
        <p:spPr>
          <a:xfrm>
            <a:off x="5715000" y="1219200"/>
            <a:ext cx="3429000" cy="503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1.Первенство основополагающих принципов международного права.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2.Неприятие однополярного мира и строительство многополярности.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3.Избежание изоляции и конфронтации с другими странами.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4.Защита жизни и достоинства российских граждан, «где бы они не находились».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5.Защита интересов России в «дружественных ей регионах».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3" descr="35423-800x6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3"/>
          <p:cNvSpPr txBox="1"/>
          <p:nvPr/>
        </p:nvSpPr>
        <p:spPr>
          <a:xfrm>
            <a:off x="685800" y="533400"/>
            <a:ext cx="80010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время правления Дмитрия Медведева пришлись финансовый кризис и рецессия 2008—2009 гг. в России. 18 ноября 2008г. Президент Медведев и российская пресса констатировали приход кризиса в реальный сектор экономики РФ. </a:t>
            </a:r>
            <a:endParaRPr/>
          </a:p>
        </p:txBody>
      </p:sp>
      <p:pic>
        <p:nvPicPr>
          <p:cNvPr id="200" name="Google Shape;200;p33" descr="170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2209800"/>
            <a:ext cx="3429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3" descr="lar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800" y="2209800"/>
            <a:ext cx="350520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3" descr="get_img?ImageId=93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38400" y="3581400"/>
            <a:ext cx="4114800" cy="30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Verdana"/>
              <a:buNone/>
            </a:pPr>
            <a:r>
              <a:rPr lang="en-US" sz="34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Позитивные результаты укрепления вертикали власти</a:t>
            </a:r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□"/>
            </a:pPr>
            <a:r>
              <a:rPr lang="en-US" sz="3200" b="1" i="0" u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Созданная В. Путиным вертикаль власти остановила центробежные тенденции в стране, повысила значимость федерального Центра и его влияние на региональные процессы, восстановила единую систему власти.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Verdana"/>
              <a:buNone/>
            </a:pPr>
            <a:r>
              <a:rPr lang="en-US" sz="34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В условиях инновационного развития общества существует объективная потребность в расширении политического поля, допуске к принятию политических решений различных политических и социальных субъектов, отказе от политического монополизма, независимо от его намерений.</a:t>
            </a:r>
            <a:r>
              <a:rPr lang="en-US" sz="3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Verdana"/>
              <a:buNone/>
            </a:pPr>
            <a:r>
              <a:rPr lang="en-US" sz="2700" b="1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Ильин В. В., </a:t>
            </a:r>
            <a:r>
              <a:rPr lang="en-US" sz="2700" b="1" i="1" u="sng">
                <a:solidFill>
                  <a:schemeClr val="hlink"/>
                </a:solidFill>
                <a:hlinkClick r:id="rId3"/>
              </a:rPr>
              <a:t>Ахиезер А. С.</a:t>
            </a:r>
            <a:r>
              <a:rPr lang="en-US" sz="2700" b="1" i="0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lang="en-US" sz="27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Российская государственность: истоки, традиции, перспективы. — М.: Издательство МГУ, 1997. С. 50. </a:t>
            </a:r>
            <a:br>
              <a:rPr lang="en-US" sz="27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566737" y="3124200"/>
            <a:ext cx="80010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Noto Sans Symbols"/>
              <a:buChar char="□"/>
            </a:pPr>
            <a:r>
              <a:rPr lang="en-US" sz="40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«</a:t>
            </a:r>
            <a:r>
              <a:rPr lang="en-US" sz="4000" b="1" i="1" u="none" strike="noStrike" cap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Государство – легальный институт конституирования интересов целого»</a:t>
            </a:r>
            <a:r>
              <a:rPr lang="en-US" sz="40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cxnSp>
        <p:nvCxnSpPr>
          <p:cNvPr id="56" name="Google Shape;56;p9"/>
          <p:cNvCxnSpPr/>
          <p:nvPr/>
        </p:nvCxnSpPr>
        <p:spPr>
          <a:xfrm>
            <a:off x="4572000" y="2438400"/>
            <a:ext cx="0" cy="76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</a:pPr>
            <a:r>
              <a:rPr lang="en-US" sz="24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Важнейшим демократическим критерием является контроль за государственной властью со стороны общества.</a:t>
            </a:r>
            <a:r>
              <a:rPr lang="en-US" sz="2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Среди инициатив, предложенных и реализованных государственной властью за 2008–2010 гг., следует выделить внесение </a:t>
            </a:r>
            <a:r>
              <a:rPr lang="en-US" sz="2400" b="0" i="0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изменений в Конституцию, связанных с контрольными полномочиями Государственной думы в отношении правительства, вступившие в действие с 31 декабря 2008 г.</a:t>
            </a:r>
            <a:r>
              <a:rPr lang="en-US" sz="2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Так, </a:t>
            </a:r>
            <a:r>
              <a:rPr lang="en-US" sz="2400" b="0" i="0" u="sng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в соответствии с п. 1 ст. 103 к ведению Государственной думы теперь относится заслушивание ежегодных отчетов правительства о результатах его деятельности, в том числе по вопросам, поставленным Государственной думой.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Verdana"/>
              <a:buNone/>
            </a:pPr>
            <a:r>
              <a:rPr lang="en-US" sz="3400" b="1" i="0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Социальная направленность политики, борьба с коррупцией, реформа судебной системы, снижение зависимости СМИ посредством развития информационного общества</a:t>
            </a:r>
            <a:r>
              <a:rPr lang="en-US" sz="34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– таковы новые тенденции в становлении российской государственности, появившиеся в 2008–2010 гг.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80010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</a:pPr>
            <a:r>
              <a:rPr lang="en-US" sz="28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Среди президентских инициатив, не способствующих демократизации политического процесса, наибольший резонанс вызвали увеличение срока полномочий президента до 6 лет и депутатов Госдумы до 5 лет, а также изменение порядка избрания председателя Конституционного суда и его заместителей, что воспринимается как продолжение выстраивания властной вертикали.</a:t>
            </a:r>
            <a:r>
              <a:rPr lang="en-US" sz="3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</a:pPr>
            <a:r>
              <a:rPr lang="en-US" sz="24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Демократические инициативы власти:</a:t>
            </a:r>
            <a:endParaRPr/>
          </a:p>
        </p:txBody>
      </p:sp>
      <p:sp>
        <p:nvSpPr>
          <p:cNvPr id="234" name="Google Shape;234;p39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ежегодный отчет правительства о своей работе перед представительным органом власти как на федеральном, так и на региональном уровнях;</a:t>
            </a:r>
            <a:endParaRPr/>
          </a:p>
          <a:p>
            <a:pPr marL="469900" marR="0" lvl="0" indent="-46990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представительство в Госдуме и законодательных органах власти субъектов федерации политических партий, набравших от 5 до 7 % голосов;</a:t>
            </a:r>
            <a:b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469900" marR="0" lvl="0" indent="-46990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изменение порядка формирования Совета федерации, в соответствии с которым его членами могут быть только граждане, победившие на региональных или местных выборах; </a:t>
            </a:r>
            <a:endParaRPr/>
          </a:p>
          <a:p>
            <a:pPr marL="469900" marR="0" lvl="0" indent="-46990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изменение порядка наделения полномочиями губернаторов (кандидатуры может предлагать партия, победившая на региональных выборах); </a:t>
            </a:r>
            <a:b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469900" marR="0" lvl="0" indent="-469900" algn="ctr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отмена избирательного залога;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</a:pPr>
            <a:r>
              <a:rPr lang="en-US" sz="24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Демократические инициативы власти:</a:t>
            </a:r>
            <a:endParaRPr/>
          </a:p>
        </p:txBody>
      </p:sp>
      <p:sp>
        <p:nvSpPr>
          <p:cNvPr id="240" name="Google Shape;240;p40"/>
          <p:cNvSpPr txBox="1">
            <a:spLocks noGrp="1"/>
          </p:cNvSpPr>
          <p:nvPr>
            <p:ph type="body" idx="1"/>
          </p:nvPr>
        </p:nvSpPr>
        <p:spPr>
          <a:xfrm>
            <a:off x="566737" y="1752600"/>
            <a:ext cx="8001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снижение количества подписей, необходимых для участия в выборах, а в перспективе отказ от их сбора;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расширение сферы вопросов, по которым Общественная палата может давать свое заключение; </a:t>
            </a:r>
            <a:b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наведение порядка с досрочным голосованием на местных выборах;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принятие законов о гарантиях равного освещения в средствах массовой информации деятельности партий, представленных в региональных парламентах; </a:t>
            </a:r>
            <a:endParaRPr/>
          </a:p>
          <a:p>
            <a:pPr marL="469900" marR="0" lvl="0" indent="-469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□"/>
            </a:pP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принятие законов о борьбе с коррупцией.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Verdana"/>
              <a:buNone/>
            </a:pPr>
            <a:r>
              <a:rPr lang="en-US" sz="48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Для современной российской государственности </a:t>
            </a:r>
            <a:r>
              <a:rPr lang="en-US" sz="4800" b="1" i="0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характерно позиционирование страны в качестве великой державы.</a:t>
            </a:r>
            <a:r>
              <a:rPr lang="en-US" sz="32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Verdana"/>
              <a:buNone/>
            </a:pPr>
            <a:r>
              <a:rPr lang="en-US" sz="32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Претензии на величие всегда были характерны для России. Как отмечает </a:t>
            </a:r>
            <a:r>
              <a:rPr lang="en-US" sz="3200" b="1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Ивэр Нойманн,</a:t>
            </a:r>
            <a:r>
              <a:rPr lang="en-US" sz="32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i="0" u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«такова эксплицитная самореферентная аксиома российской политики идентичности». </a:t>
            </a:r>
            <a:br>
              <a:rPr lang="en-US" sz="3200" b="1" i="0" u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3200" b="1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Нойманн И</a:t>
            </a:r>
            <a:r>
              <a:rPr lang="en-US" sz="3200" b="1" i="1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32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Россия как великая держава: 1815–2007 // ПРОГНОЗИС. Журнал о будущем. №3 (15). М.: ИД «Территория будущего», 2008. С. 195.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Verdana"/>
              <a:buNone/>
            </a:pPr>
            <a:r>
              <a:rPr lang="en-US" sz="34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В становлении российской государственности в качестве приоритета провозглашается демократизация политического процесса, с которой связываются возможные успехи и достижения в социально-экономическом развитии страны.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idx="4294967295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Verdana"/>
              <a:buNone/>
            </a:pPr>
            <a:r>
              <a:rPr lang="en-US" sz="34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Баранов Николай Алексеевич, </a:t>
            </a:r>
            <a:r>
              <a:rPr lang="en-US" sz="20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д.п.н., профессор С-Пб. ун-та.</a:t>
            </a: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4294967295"/>
          </p:nvPr>
        </p:nvSpPr>
        <p:spPr>
          <a:xfrm>
            <a:off x="533400" y="1752600"/>
            <a:ext cx="3957637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□"/>
            </a:pPr>
            <a:r>
              <a:rPr lang="en-US" sz="2400" b="1" i="0" u="none" strike="noStrike" cap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Выделяет</a:t>
            </a: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6 этапов </a:t>
            </a:r>
            <a:r>
              <a:rPr lang="en-US" sz="2400" b="1" i="0" u="none" strike="noStrike" cap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становления современного российского государства.</a:t>
            </a: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/Баранов Н.А. Современная российская политика: курс лекций. СПб.: Балт. гос. техн. ун-т, 2011. 297 с.</a:t>
            </a: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4294967295"/>
          </p:nvPr>
        </p:nvSpPr>
        <p:spPr>
          <a:xfrm>
            <a:off x="4643437" y="1752600"/>
            <a:ext cx="39243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9" name="Google Shape;6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752600"/>
            <a:ext cx="3640137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118475" cy="129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3100"/>
              <a:buFont typeface="Verdana"/>
              <a:buNone/>
            </a:pPr>
            <a:r>
              <a:rPr lang="en-US" sz="3100" b="1" i="0" u="none">
                <a:solidFill>
                  <a:srgbClr val="009900"/>
                </a:solidFill>
                <a:latin typeface="Verdana"/>
                <a:ea typeface="Verdana"/>
                <a:cs typeface="Verdana"/>
                <a:sym typeface="Verdana"/>
              </a:rPr>
              <a:t>Этапы становления современного российского государства.</a:t>
            </a: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228600" y="1752600"/>
            <a:ext cx="8610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9900" marR="0" lvl="0" indent="-469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1) 12.06.1990 – декабрь 1991 г.</a:t>
            </a:r>
            <a:endParaRPr/>
          </a:p>
          <a:p>
            <a:pPr marL="469900" marR="0" lvl="0" indent="-4699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2) 1992–1993г.г.</a:t>
            </a:r>
            <a:endParaRPr/>
          </a:p>
          <a:p>
            <a:pPr marL="469900" marR="0" lvl="0" indent="-4699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3) 1994–1998 г.г.</a:t>
            </a:r>
            <a:endParaRPr/>
          </a:p>
          <a:p>
            <a:pPr marL="469900" marR="0" lvl="0" indent="-4699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4) сентябрь 1998 г. – декабрь 1999 г.</a:t>
            </a:r>
            <a:endParaRPr/>
          </a:p>
          <a:p>
            <a:pPr marL="469900" marR="0" lvl="0" indent="-4699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5) 2000 г. – середина 2008г. </a:t>
            </a:r>
            <a:endParaRPr/>
          </a:p>
          <a:p>
            <a:pPr marL="469900" marR="0" lvl="0" indent="-4699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□"/>
            </a:pPr>
            <a:r>
              <a:rPr lang="en-US" sz="3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6)  со второй половины 2008 г. по март 2012г.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/>
              <a:buNone/>
            </a:pPr>
            <a:r>
              <a:rPr lang="en-US" sz="38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К указанным этапам следует, по нашему мнению, добавить еще два этапа: </a:t>
            </a:r>
            <a:br>
              <a:rPr lang="en-US" sz="38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8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38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8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7) март 2012г.- май 2014г.</a:t>
            </a:r>
            <a:br>
              <a:rPr lang="en-US" sz="38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8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8) май 2014- н.в.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574675" y="304800"/>
            <a:ext cx="80010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erdana"/>
              <a:buNone/>
            </a:pPr>
            <a:r>
              <a:rPr lang="en-US" sz="2400" b="0" i="1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Отправной точкой для периодизации становления современного российского государства можно считать 12 июня 1990 г., когда первым Съездом народных депутатов РСФСР была принята Декларация о государственном суверенитете.</a:t>
            </a:r>
            <a:r>
              <a:rPr lang="en-US" sz="2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en-US" sz="2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Поэтому </a:t>
            </a:r>
            <a:r>
              <a:rPr lang="en-US" sz="2400" b="1" i="1" u="sng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первый этап</a:t>
            </a:r>
            <a:r>
              <a:rPr lang="en-US" sz="2400" b="1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можно рассматривать как создание юридических, политических и экономических основ для формирования самостоятельного российского государства.</a:t>
            </a:r>
            <a:r>
              <a:rPr lang="en-US" sz="24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Он был ознаменован введением поста президента и избранием на этот пост Б.Н. Ельцина. Завершился первый этап распадом СССР и созданием СНГ (12.06.1990 – декабрь 1991).</a:t>
            </a:r>
            <a:r>
              <a:rPr lang="en-US" sz="38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3058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Verdana"/>
              <a:buNone/>
            </a:pPr>
            <a:r>
              <a:rPr lang="en-US" sz="2800" b="1" i="1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Второй этап</a:t>
            </a:r>
            <a:r>
              <a:rPr lang="en-US" sz="2800" b="1" i="0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(1992–1993)</a:t>
            </a:r>
            <a:r>
              <a:rPr lang="en-US" sz="28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обычно определяют как </a:t>
            </a:r>
            <a:r>
              <a:rPr lang="en-US" sz="2800" b="1" i="0" u="sng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антиэтатистский,</a:t>
            </a:r>
            <a:r>
              <a:rPr lang="en-US" sz="2800" b="1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сущность которого заключается в стремлении вытеснить государство, прежде всего из экономической сферы, где его функции должен был выполнять саморазвивающийся рынок.</a:t>
            </a:r>
            <a:r>
              <a:rPr lang="en-US" sz="28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en-US" sz="28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1" i="0" u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В политической сфере этот этап был ознаменован противостоянием Верховного совета и президента, роспуском Съезда народных депутатов и прекращением деятельности советской власти.</a:t>
            </a:r>
            <a:r>
              <a:rPr lang="en-US" sz="3400" b="0" i="0" u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офиль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A3B2C1"/>
      </a:accent4>
      <a:accent5>
        <a:srgbClr val="CC0000"/>
      </a:accent5>
      <a:accent6>
        <a:srgbClr val="FFFFFF"/>
      </a:accent6>
      <a:hlink>
        <a:srgbClr val="336699"/>
      </a:hlink>
      <a:folHlink>
        <a:srgbClr val="0033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1059</Words>
  <Application>Microsoft Office PowerPoint</Application>
  <PresentationFormat>Экран (4:3)</PresentationFormat>
  <Paragraphs>75</Paragraphs>
  <Slides>36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Профиль</vt:lpstr>
      <vt:lpstr>УРОК № 8</vt:lpstr>
      <vt:lpstr>Государство – это важнейший социальный институт политической системы, призванный воплощать в себе исторический путь конкретного народа, его социально-экономическое и духовное наследие, осуществлять воспроизводство устоявшейся жизни. </vt:lpstr>
      <vt:lpstr>Ильин В. В., Ахиезер А. С. Российская государственность: истоки, традиции, перспективы. — М.: Издательство МГУ, 1997. С. 50.  </vt:lpstr>
      <vt:lpstr>В становлении российской государственности в качестве приоритета провозглашается демократизация политического процесса, с которой связываются возможные успехи и достижения в социально-экономическом развитии страны.</vt:lpstr>
      <vt:lpstr>Баранов Николай Алексеевич, д.п.н., профессор С-Пб. ун-та.</vt:lpstr>
      <vt:lpstr>Этапы становления современного российского государства.</vt:lpstr>
      <vt:lpstr>К указанным этапам следует, по нашему мнению, добавить еще два этапа:   7) март 2012г.- май 2014г. 8) май 2014- н.в.  </vt:lpstr>
      <vt:lpstr>Отправной точкой для периодизации становления современного российского государства можно считать 12 июня 1990 г., когда первым Съездом народных депутатов РСФСР была принята Декларация о государственном суверенитете.  Поэтому первый этап можно рассматривать как создание юридических, политических и экономических основ для формирования самостоятельного российского государства. Он был ознаменован введением поста президента и избранием на этот пост Б.Н. Ельцина. Завершился первый этап распадом СССР и созданием СНГ (12.06.1990 – декабрь 1991). </vt:lpstr>
      <vt:lpstr>Второй этап (1992–1993) обычно определяют как антиэтатистский, сущность которого заключается в стремлении вытеснить государство, прежде всего из экономической сферы, где его функции должен был выполнять саморазвивающийся рынок.  В политической сфере этот этап был ознаменован противостоянием Верховного совета и президента, роспуском Съезда народных депутатов и прекращением деятельности советской власти. </vt:lpstr>
      <vt:lpstr>На третьем этапе (1994–1998) выявилась иллюзорность намерений реформаторов ограничить вмешательство государства в экономическую сферу.   Лишившись значительной части своей собственности, не имея возможности собирать налоги в размере, необходимом для выполнения своих важнейших функций, государство оказалось в ситуации острого кризиса, приведшего к дефолту в августе 1998 года. </vt:lpstr>
      <vt:lpstr>Четвертый этап (сентябрь 1998 – декабрь 1999) ознаменован сменой правительства, которое возглавил Е. Примаков, заявивший о необходимости корректировки курса реформ.    Основной целью этой корректировки стало повышение роли государства в реформировании российского общества, прежде всего в экономической сфере.   Предпринятые правительством меры привели к росту промышленного производства и постепенной стабилизации в экономической и социальной сферах.</vt:lpstr>
      <vt:lpstr>Пятый этап (2000 – середина 2008) начался с приходом к власти В. Путина и характеризуется усилением вертикали власти, повышением роли государства в социально-экономической сфере, сменой приоритетов в региональной политике, попыткой создания действенной судебной системы.   Был определен курс на создание сильного государства посредством проведения эффективной экономической политики на основе принципа верховенства права. </vt:lpstr>
      <vt:lpstr>Основные направления внутренней политики:</vt:lpstr>
      <vt:lpstr>Характерные черты: </vt:lpstr>
      <vt:lpstr>Слайд 15</vt:lpstr>
      <vt:lpstr>Слайд 16</vt:lpstr>
      <vt:lpstr>Слайд 17</vt:lpstr>
      <vt:lpstr>Слайд 18</vt:lpstr>
      <vt:lpstr>Государственный совет </vt:lpstr>
      <vt:lpstr>Вывод:</vt:lpstr>
      <vt:lpstr>Изменения в системе политической власти 2004 года </vt:lpstr>
      <vt:lpstr>Суть нововведений:</vt:lpstr>
      <vt:lpstr>Шестой этап (начался со второй половины 2008 г.) характеризуется внесением корректив в стратегию развития страны, связанных с изменением внешнеполитической обстановки и кризисом мировой экономики.</vt:lpstr>
      <vt:lpstr>Политические новации 2008 года </vt:lpstr>
      <vt:lpstr>Слайд 25</vt:lpstr>
      <vt:lpstr>Слайд 26</vt:lpstr>
      <vt:lpstr>Слайд 27</vt:lpstr>
      <vt:lpstr>Позитивные результаты укрепления вертикали власти</vt:lpstr>
      <vt:lpstr>В условиях инновационного развития общества существует объективная потребность в расширении политического поля, допуске к принятию политических решений различных политических и социальных субъектов, отказе от политического монополизма, независимо от его намерений. </vt:lpstr>
      <vt:lpstr>Важнейшим демократическим критерием является контроль за государственной властью со стороны общества. Среди инициатив, предложенных и реализованных государственной властью за 2008–2010 гг., следует выделить внесение изменений в Конституцию, связанных с контрольными полномочиями Государственной думы в отношении правительства, вступившие в действие с 31 декабря 2008 г. Так, в соответствии с п. 1 ст. 103 к ведению Государственной думы теперь относится заслушивание ежегодных отчетов правительства о результатах его деятельности, в том числе по вопросам, поставленным Государственной думой.</vt:lpstr>
      <vt:lpstr>Социальная направленность политики, борьба с коррупцией, реформа судебной системы, снижение зависимости СМИ посредством развития информационного общества – таковы новые тенденции в становлении российской государственности, появившиеся в 2008–2010 гг.</vt:lpstr>
      <vt:lpstr>Среди президентских инициатив, не способствующих демократизации политического процесса, наибольший резонанс вызвали увеличение срока полномочий президента до 6 лет и депутатов Госдумы до 5 лет, а также изменение порядка избрания председателя Конституционного суда и его заместителей, что воспринимается как продолжение выстраивания властной вертикали. </vt:lpstr>
      <vt:lpstr>Демократические инициативы власти:</vt:lpstr>
      <vt:lpstr>Демократические инициативы власти:</vt:lpstr>
      <vt:lpstr>Для современной российской государственности характерно позиционирование страны в качестве великой державы. </vt:lpstr>
      <vt:lpstr>Претензии на величие всегда были характерны для России. Как отмечает Ивэр Нойманн, «такова эксплицитная самореферентная аксиома российской политики идентичности».  /Нойманн И. Россия как великая держава: 1815–2007 // ПРОГНОЗИС. Журнал о будущем. №3 (15). М.: ИД «Территория будущего», 2008. С. 195.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Людмила</cp:lastModifiedBy>
  <cp:revision>2</cp:revision>
  <dcterms:modified xsi:type="dcterms:W3CDTF">2021-02-09T14:53:54Z</dcterms:modified>
</cp:coreProperties>
</file>