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Masters/slideMaster19.xml" ContentType="application/vnd.openxmlformats-officedocument.presentationml.slideMaster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Masters/slideMaster26.xml" ContentType="application/vnd.openxmlformats-officedocument.presentationml.slideMaster+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18.xml" ContentType="application/vnd.openxmlformats-officedocument.theme+xml"/>
  <Override PartName="/ppt/slideLayouts/slideLayout24.xml" ContentType="application/vnd.openxmlformats-officedocument.presentationml.slideLayout+xml"/>
  <Override PartName="/ppt/theme/theme29.xml" ContentType="application/vnd.openxmlformats-officedocument.them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theme/theme14.xml" ContentType="application/vnd.openxmlformats-officedocument.theme+xml"/>
  <Override PartName="/ppt/theme/theme25.xml" ContentType="application/vnd.openxmlformats-officedocument.them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theme/theme21.xml" ContentType="application/vnd.openxmlformats-officedocument.theme+xml"/>
  <Override PartName="/ppt/theme/theme32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Masters/slideMaster27.xml" ContentType="application/vnd.openxmlformats-officedocument.presentationml.slideMaster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19.xml" ContentType="application/vnd.openxmlformats-officedocument.theme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Masters/slideMaster23.xml" ContentType="application/vnd.openxmlformats-officedocument.presentationml.slideMaster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26.xml" ContentType="application/vnd.openxmlformats-officedocument.them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theme/theme22.xml" ContentType="application/vnd.openxmlformats-officedocument.theme+xml"/>
  <Override PartName="/ppt/slideMasters/slideMaster5.xml" ContentType="application/vnd.openxmlformats-officedocument.presentationml.slideMaster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Masters/slideMaster28.xml" ContentType="application/vnd.openxmlformats-officedocument.presentationml.slideMaster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Masters/slideMaster24.xml" ContentType="application/vnd.openxmlformats-officedocument.presentationml.slideMaster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theme/theme27.xml" ContentType="application/vnd.openxmlformats-officedocument.them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slideMasters/slideMaster13.xml" ContentType="application/vnd.openxmlformats-officedocument.presentationml.slideMaster+xml"/>
  <Override PartName="/ppt/slideMasters/slideMaster31.xml" ContentType="application/vnd.openxmlformats-officedocument.presentationml.slideMaster+xml"/>
  <Override PartName="/ppt/theme/theme23.xml" ContentType="application/vnd.openxmlformats-officedocument.them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3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29.xml" ContentType="application/vnd.openxmlformats-officedocument.presentationml.slideMaster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Masters/slideMaster18.xml" ContentType="application/vnd.openxmlformats-officedocument.presentationml.slideMaster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37.xml" ContentType="application/vnd.openxmlformats-officedocument.presentationml.notesSlide+xml"/>
  <Override PartName="/ppt/slideMasters/slideMaster25.xml" ContentType="application/vnd.openxmlformats-officedocument.presentationml.slideMaster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8.xml" ContentType="application/vnd.openxmlformats-officedocument.theme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17.xml" ContentType="application/vnd.openxmlformats-officedocument.theme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Masters/slideMaster21.xml" ContentType="application/vnd.openxmlformats-officedocument.presentationml.slideMaster+xml"/>
  <Override PartName="/ppt/theme/theme24.xml" ContentType="application/vnd.openxmlformats-officedocument.them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theme/theme31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heme/theme20.xml" ContentType="application/vnd.openxmlformats-officedocument.them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  <p:sldMasterId id="2147483684" r:id="rId2"/>
    <p:sldMasterId id="2147483685" r:id="rId3"/>
    <p:sldMasterId id="2147483686" r:id="rId4"/>
    <p:sldMasterId id="2147483687" r:id="rId5"/>
    <p:sldMasterId id="2147483688" r:id="rId6"/>
    <p:sldMasterId id="2147483689" r:id="rId7"/>
    <p:sldMasterId id="2147483690" r:id="rId8"/>
    <p:sldMasterId id="2147483691" r:id="rId9"/>
    <p:sldMasterId id="2147483692" r:id="rId10"/>
    <p:sldMasterId id="2147483693" r:id="rId11"/>
    <p:sldMasterId id="2147483694" r:id="rId12"/>
    <p:sldMasterId id="2147483695" r:id="rId13"/>
    <p:sldMasterId id="2147483696" r:id="rId14"/>
    <p:sldMasterId id="2147483697" r:id="rId15"/>
    <p:sldMasterId id="2147483698" r:id="rId16"/>
    <p:sldMasterId id="2147483699" r:id="rId17"/>
    <p:sldMasterId id="2147483700" r:id="rId18"/>
    <p:sldMasterId id="2147483701" r:id="rId19"/>
    <p:sldMasterId id="2147483702" r:id="rId20"/>
    <p:sldMasterId id="2147483703" r:id="rId21"/>
    <p:sldMasterId id="2147483704" r:id="rId22"/>
    <p:sldMasterId id="2147483705" r:id="rId23"/>
    <p:sldMasterId id="2147483706" r:id="rId24"/>
    <p:sldMasterId id="2147483707" r:id="rId25"/>
    <p:sldMasterId id="2147483708" r:id="rId26"/>
    <p:sldMasterId id="2147483709" r:id="rId27"/>
    <p:sldMasterId id="2147483710" r:id="rId28"/>
    <p:sldMasterId id="2147483711" r:id="rId29"/>
    <p:sldMasterId id="2147483712" r:id="rId30"/>
    <p:sldMasterId id="2147483713" r:id="rId31"/>
  </p:sldMasterIdLst>
  <p:notesMasterIdLst>
    <p:notesMasterId r:id="rId74"/>
  </p:notesMasterIdLst>
  <p:sldIdLst>
    <p:sldId id="256" r:id="rId32"/>
    <p:sldId id="257" r:id="rId33"/>
    <p:sldId id="258" r:id="rId34"/>
    <p:sldId id="259" r:id="rId35"/>
    <p:sldId id="260" r:id="rId36"/>
    <p:sldId id="261" r:id="rId37"/>
    <p:sldId id="262" r:id="rId38"/>
    <p:sldId id="263" r:id="rId39"/>
    <p:sldId id="264" r:id="rId40"/>
    <p:sldId id="265" r:id="rId41"/>
    <p:sldId id="266" r:id="rId42"/>
    <p:sldId id="267" r:id="rId43"/>
    <p:sldId id="268" r:id="rId44"/>
    <p:sldId id="269" r:id="rId45"/>
    <p:sldId id="270" r:id="rId46"/>
    <p:sldId id="271" r:id="rId47"/>
    <p:sldId id="272" r:id="rId48"/>
    <p:sldId id="273" r:id="rId49"/>
    <p:sldId id="274" r:id="rId50"/>
    <p:sldId id="275" r:id="rId51"/>
    <p:sldId id="276" r:id="rId52"/>
    <p:sldId id="277" r:id="rId53"/>
    <p:sldId id="278" r:id="rId54"/>
    <p:sldId id="279" r:id="rId55"/>
    <p:sldId id="280" r:id="rId56"/>
    <p:sldId id="281" r:id="rId57"/>
    <p:sldId id="282" r:id="rId58"/>
    <p:sldId id="283" r:id="rId59"/>
    <p:sldId id="284" r:id="rId60"/>
    <p:sldId id="285" r:id="rId61"/>
    <p:sldId id="286" r:id="rId62"/>
    <p:sldId id="287" r:id="rId63"/>
    <p:sldId id="288" r:id="rId64"/>
    <p:sldId id="289" r:id="rId65"/>
    <p:sldId id="290" r:id="rId66"/>
    <p:sldId id="291" r:id="rId67"/>
    <p:sldId id="292" r:id="rId68"/>
    <p:sldId id="293" r:id="rId69"/>
    <p:sldId id="294" r:id="rId70"/>
    <p:sldId id="295" r:id="rId71"/>
    <p:sldId id="296" r:id="rId72"/>
    <p:sldId id="297" r:id="rId7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8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3.xml"/><Relationship Id="rId42" Type="http://schemas.openxmlformats.org/officeDocument/2006/relationships/slide" Target="slides/slide11.xml"/><Relationship Id="rId47" Type="http://schemas.openxmlformats.org/officeDocument/2006/relationships/slide" Target="slides/slide16.xml"/><Relationship Id="rId50" Type="http://schemas.openxmlformats.org/officeDocument/2006/relationships/slide" Target="slides/slide19.xml"/><Relationship Id="rId55" Type="http://schemas.openxmlformats.org/officeDocument/2006/relationships/slide" Target="slides/slide24.xml"/><Relationship Id="rId63" Type="http://schemas.openxmlformats.org/officeDocument/2006/relationships/slide" Target="slides/slide32.xml"/><Relationship Id="rId68" Type="http://schemas.openxmlformats.org/officeDocument/2006/relationships/slide" Target="slides/slide37.xml"/><Relationship Id="rId76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1.xml"/><Relationship Id="rId37" Type="http://schemas.openxmlformats.org/officeDocument/2006/relationships/slide" Target="slides/slide6.xml"/><Relationship Id="rId40" Type="http://schemas.openxmlformats.org/officeDocument/2006/relationships/slide" Target="slides/slide9.xml"/><Relationship Id="rId45" Type="http://schemas.openxmlformats.org/officeDocument/2006/relationships/slide" Target="slides/slide14.xml"/><Relationship Id="rId53" Type="http://schemas.openxmlformats.org/officeDocument/2006/relationships/slide" Target="slides/slide22.xml"/><Relationship Id="rId58" Type="http://schemas.openxmlformats.org/officeDocument/2006/relationships/slide" Target="slides/slide27.xml"/><Relationship Id="rId66" Type="http://schemas.openxmlformats.org/officeDocument/2006/relationships/slide" Target="slides/slide35.xml"/><Relationship Id="rId7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5.xml"/><Relationship Id="rId49" Type="http://schemas.openxmlformats.org/officeDocument/2006/relationships/slide" Target="slides/slide18.xml"/><Relationship Id="rId57" Type="http://schemas.openxmlformats.org/officeDocument/2006/relationships/slide" Target="slides/slide26.xml"/><Relationship Id="rId61" Type="http://schemas.openxmlformats.org/officeDocument/2006/relationships/slide" Target="slides/slide30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3.xml"/><Relationship Id="rId52" Type="http://schemas.openxmlformats.org/officeDocument/2006/relationships/slide" Target="slides/slide21.xml"/><Relationship Id="rId60" Type="http://schemas.openxmlformats.org/officeDocument/2006/relationships/slide" Target="slides/slide29.xml"/><Relationship Id="rId65" Type="http://schemas.openxmlformats.org/officeDocument/2006/relationships/slide" Target="slides/slide34.xml"/><Relationship Id="rId73" Type="http://schemas.openxmlformats.org/officeDocument/2006/relationships/slide" Target="slides/slide42.xml"/><Relationship Id="rId78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4.xml"/><Relationship Id="rId43" Type="http://schemas.openxmlformats.org/officeDocument/2006/relationships/slide" Target="slides/slide12.xml"/><Relationship Id="rId48" Type="http://schemas.openxmlformats.org/officeDocument/2006/relationships/slide" Target="slides/slide17.xml"/><Relationship Id="rId56" Type="http://schemas.openxmlformats.org/officeDocument/2006/relationships/slide" Target="slides/slide25.xml"/><Relationship Id="rId64" Type="http://schemas.openxmlformats.org/officeDocument/2006/relationships/slide" Target="slides/slide33.xml"/><Relationship Id="rId69" Type="http://schemas.openxmlformats.org/officeDocument/2006/relationships/slide" Target="slides/slide38.xml"/><Relationship Id="rId77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0.xml"/><Relationship Id="rId72" Type="http://schemas.openxmlformats.org/officeDocument/2006/relationships/slide" Target="slides/slide4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2.xml"/><Relationship Id="rId38" Type="http://schemas.openxmlformats.org/officeDocument/2006/relationships/slide" Target="slides/slide7.xml"/><Relationship Id="rId46" Type="http://schemas.openxmlformats.org/officeDocument/2006/relationships/slide" Target="slides/slide15.xml"/><Relationship Id="rId59" Type="http://schemas.openxmlformats.org/officeDocument/2006/relationships/slide" Target="slides/slide28.xml"/><Relationship Id="rId67" Type="http://schemas.openxmlformats.org/officeDocument/2006/relationships/slide" Target="slides/slide36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0.xml"/><Relationship Id="rId54" Type="http://schemas.openxmlformats.org/officeDocument/2006/relationships/slide" Target="slides/slide23.xml"/><Relationship Id="rId62" Type="http://schemas.openxmlformats.org/officeDocument/2006/relationships/slide" Target="slides/slide31.xml"/><Relationship Id="rId70" Type="http://schemas.openxmlformats.org/officeDocument/2006/relationships/slide" Target="slides/slide3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09" name="Google Shape;209;p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21" name="Google Shape;221;p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22" name="Google Shape;222;p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34" name="Google Shape;234;p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235" name="Google Shape;235;p3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36" name="Google Shape;236;p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237" name="Google Shape;237;p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270" name="Google Shape;270;p4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271" name="Google Shape;271;p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4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3" name="Google Shape;283;p4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284" name="Google Shape;284;p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4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96" name="Google Shape;296;p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5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8" name="Google Shape;308;p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9" name="Google Shape;319;p5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5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5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5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32" name="Google Shape;332;p5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5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4" name="Google Shape;334;p5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44" name="Google Shape;344;p5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45" name="Google Shape;345;p5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5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5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57" name="Google Shape;357;p5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58" name="Google Shape;358;p5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59" name="Google Shape;359;p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60" name="Google Shape;360;p5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p5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1" name="Google Shape;371;p6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6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6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3" name="Google Shape;383;p6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6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393" name="Google Shape;393;p6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94" name="Google Shape;394;p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6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6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5" name="Google Shape;405;p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6" name="Google Shape;406;p6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07" name="Google Shape;407;p6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8" name="Google Shape;408;p6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9" name="Google Shape;409;p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8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9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0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1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2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4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5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6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7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8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9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0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1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2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34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Google Shape;166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7" name="Google Shape;167;p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8" name="Google Shape;168;p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Google Shape;172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3" name="Google Shape;173;p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4" name="Google Shape;174;p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Google Shape;175;p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Google Shape;178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Google Shape;179;p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Google Shape;180;p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Google Shape;184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Google Shape;185;p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Google Shape;186;p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7" name="Google Shape;187;p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0" name="Google Shape;190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Google Shape;191;p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Google Shape;203;p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4" name="Google Shape;204;p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5" name="Google Shape;205;p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Google Shape;214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5" name="Google Shape;215;p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6" name="Google Shape;216;p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7" name="Google Shape;217;p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7" name="Google Shape;227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8" name="Google Shape;228;p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9" name="Google Shape;229;p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0" name="Google Shape;230;p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2" name="Google Shape;242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3" name="Google Shape;243;p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4" name="Google Shape;244;p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5" name="Google Shape;245;p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3" name="Google Shape;253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4" name="Google Shape;254;p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5" name="Google Shape;255;p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6" name="Google Shape;256;p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3" name="Google Shape;263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4" name="Google Shape;264;p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5" name="Google Shape;265;p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6" name="Google Shape;266;p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6" name="Google Shape;276;p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7" name="Google Shape;277;p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8" name="Google Shape;278;p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9" name="Google Shape;279;p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9" name="Google Shape;289;p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0" name="Google Shape;290;p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1" name="Google Shape;291;p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2" name="Google Shape;292;p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1" name="Google Shape;301;p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2" name="Google Shape;302;p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3" name="Google Shape;303;p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4" name="Google Shape;304;p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3" name="Google Shape;313;p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4" name="Google Shape;314;p5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5" name="Google Shape;315;p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6" name="Google Shape;316;p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5" name="Google Shape;325;p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6" name="Google Shape;326;p5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7" name="Google Shape;327;p5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8" name="Google Shape;328;p5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7" name="Google Shape;337;p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8" name="Google Shape;338;p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9" name="Google Shape;339;p5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0" name="Google Shape;340;p5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0" name="Google Shape;350;p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1" name="Google Shape;351;p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2" name="Google Shape;352;p5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3" name="Google Shape;353;p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5" name="Google Shape;365;p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6" name="Google Shape;366;p5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7" name="Google Shape;367;p5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8" name="Google Shape;368;p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6" name="Google Shape;376;p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7" name="Google Shape;377;p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8" name="Google Shape;378;p6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9" name="Google Shape;379;p6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6" name="Google Shape;386;p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7" name="Google Shape;387;p6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8" name="Google Shape;388;p6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9" name="Google Shape;389;p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9" name="Google Shape;399;p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0" name="Google Shape;400;p6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1" name="Google Shape;401;p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2" name="Google Shape;402;p6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Google Shape;142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Google Shape;154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Google Shape;156;p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Google Shape;160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" name="Google Shape;161;p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6" name="Google Shape;416;p67" descr="sovremennaja-filosofia-istori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312" y="0"/>
            <a:ext cx="81359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Общество – самое сложное образование по уровню организации</a:t>
            </a:r>
            <a:endParaRPr/>
          </a:p>
        </p:txBody>
      </p:sp>
      <p:sp>
        <p:nvSpPr>
          <p:cNvPr id="477" name="Google Shape;477;p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обществе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заложена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способность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изменять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собственное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существование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изменять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состояния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окружающей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действительности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этих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целей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используются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соответствующие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социальные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институты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многообразные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знаковые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системы</a:t>
            </a:r>
            <a:endParaRPr dirty="0"/>
          </a:p>
        </p:txBody>
      </p:sp>
      <p:pic>
        <p:nvPicPr>
          <p:cNvPr id="478" name="Google Shape;478;p76" descr="main-81172-d0f3dae94745bb9a188f60e105e7c7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16462" y="2781300"/>
            <a:ext cx="4103687" cy="2519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Основные философские подходы к анализу общества</a:t>
            </a:r>
            <a:endParaRPr/>
          </a:p>
        </p:txBody>
      </p:sp>
      <p:sp>
        <p:nvSpPr>
          <p:cNvPr id="484" name="Google Shape;484;p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Натуралистический подход.</a:t>
            </a:r>
            <a:r>
              <a:rPr lang="en-US" sz="24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Общество характеризуется как всеобщность, связующая множество индивидов лишь природными узами.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Неизменная природа человека (стремление к счастью, самосохранению, способность мыслить и т. п.) лежит в основе всех исторических изменений.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Все типы общественных отношений колеблются вокруг этой «субстанции» истории, то искажая ее, то приближаясь к ней.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Правильно понятая природа человека становится основой переустройства общества. 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Основные философские подходы к анализу общества</a:t>
            </a:r>
            <a:endParaRPr/>
          </a:p>
        </p:txBody>
      </p:sp>
      <p:sp>
        <p:nvSpPr>
          <p:cNvPr id="490" name="Google Shape;490;p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Атомистический подход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Человек – некий социальный атом, а общество – механический агрегат таких атомов, замкнутых исключительно на своих интересах (Ж.Ж. Руссо, Т. Гоббс)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Идеалистический подход.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Развитие общества полностью определяется действием мирового разума или волевой активностью человека.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Основные философские подходы к анализу общества</a:t>
            </a:r>
            <a:endParaRPr/>
          </a:p>
        </p:txBody>
      </p:sp>
      <p:sp>
        <p:nvSpPr>
          <p:cNvPr id="496" name="Google Shape;496;p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Диалектико-материалистический подход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Общество выступает и как объект и как субъект материальной действительности.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Структурный функционализм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Т. Парсонс и Р. Мертон.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Общество как система, социальный организм, существование частей или подсистем которого функционально оправдано в интересах структуры целого.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3" name="Google Shape;503;p80" descr="x_41e8f5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312" y="333375"/>
            <a:ext cx="8064500" cy="612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Философия истории</a:t>
            </a:r>
            <a:endParaRPr/>
          </a:p>
        </p:txBody>
      </p:sp>
      <p:sp>
        <p:nvSpPr>
          <p:cNvPr id="509" name="Google Shape;509;p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Поддержание динамического равновесия общественных и индивидуальных интересов – исходный залог благополучия и прогресса социума и его членов.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Противоречие общественного и индивидуального лежит в основе общественно-исторического процесса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Каждый этап истории - определенная форма разрешения противоречия между личностью и обществом, между индивидуальными и общественными интересами.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Современная философия истории</a:t>
            </a:r>
            <a:endParaRPr/>
          </a:p>
        </p:txBody>
      </p:sp>
      <p:sp>
        <p:nvSpPr>
          <p:cNvPr id="515" name="Google Shape;515;p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Современная философия истории рассматривает несколько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важнейших проблем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направленность и смысл истории;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типологизация общества;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критерии периодизации истории;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критерии прогресса.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Философские дискуссии</a:t>
            </a:r>
            <a:endParaRPr/>
          </a:p>
        </p:txBody>
      </p:sp>
      <p:sp>
        <p:nvSpPr>
          <p:cNvPr id="521" name="Google Shape;521;p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философии истории нет единства мнений ни по одному из названных выше вопросов.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Точки зрения различны настолько, что скорее, они противоположны, а не дополняют друг друга.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Так, некоторые философы признают исторические законы, другие – их отрицают.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Ряд философов считает, что у истории есть смысл, другие же считают, что смысла у истории нет и быть не может.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Причины концептуальных расхождений</a:t>
            </a:r>
            <a:endParaRPr/>
          </a:p>
        </p:txBody>
      </p:sp>
      <p:sp>
        <p:nvSpPr>
          <p:cNvPr id="527" name="Google Shape;527;p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История протекает в разное социальное время, в различных культурах и цивилизациях, на фоне различной географической среды, при различном уровне развития техники и производительных сил каждого общества.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разных обществах господствующими являются разные иерархии ценностей, разные религии, идеологии и т.п. 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Объективность исторического процесса</a:t>
            </a:r>
            <a:endParaRPr/>
          </a:p>
        </p:txBody>
      </p:sp>
      <p:sp>
        <p:nvSpPr>
          <p:cNvPr id="533" name="Google Shape;533;p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Объективность исторического процесса связана: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наличием определенных материальных основ жизнедеятельности людей,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интересами, которые они преследуют, и потребностями, которые они должны удовлетворить.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Все люди выступают одновременно и как субъекты, и как объекты истории.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Отсюда следует, что история не завершена, она не имеет конца.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Кроме того, она имеет не линейный, а вариативный характер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6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Социальная философия</a:t>
            </a:r>
            <a:endParaRPr/>
          </a:p>
        </p:txBody>
      </p:sp>
      <p:sp>
        <p:nvSpPr>
          <p:cNvPr id="422" name="Google Shape;422;p6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Основные функции</a:t>
            </a:r>
            <a:endParaRPr/>
          </a:p>
          <a:p>
            <a:pPr marL="609600" lvl="0" indent="-6096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Философия истории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История развития идей</a:t>
            </a:r>
            <a:endParaRPr/>
          </a:p>
        </p:txBody>
      </p:sp>
      <p:sp>
        <p:nvSpPr>
          <p:cNvPr id="539" name="Google Shape;539;p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Теория регресса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Общество с развитием цивилизации деградирует. Оно идет от «золотого века» к «серебряному веку» и от него – к «железному».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Эсхатология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Трактовка Всемирного потопа, как Божьего наказания.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Модели   </a:t>
            </a:r>
            <a:b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      исторического процесса</a:t>
            </a:r>
            <a:endParaRPr/>
          </a:p>
        </p:txBody>
      </p:sp>
      <p:sp>
        <p:nvSpPr>
          <p:cNvPr id="545" name="Google Shape;545;p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Проблемы «смысла истории»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(единство и многообразие,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историческая  преемственность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и пр.) разделили 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исследователей: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сторонников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эволюционистской, стадиальной (или прогрессистской) парадигмы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релятивистской концепции культурных циклов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(культурной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самобытности, локальных цивилизаций). </a:t>
            </a:r>
            <a:endParaRPr/>
          </a:p>
        </p:txBody>
      </p:sp>
      <p:pic>
        <p:nvPicPr>
          <p:cNvPr id="546" name="Google Shape;546;p87" descr="7-1-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188912"/>
            <a:ext cx="3529012" cy="3265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История развития идей</a:t>
            </a:r>
            <a:endParaRPr/>
          </a:p>
        </p:txBody>
      </p:sp>
      <p:sp>
        <p:nvSpPr>
          <p:cNvPr id="552" name="Google Shape;552;p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«Теория круговорота».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Авторами теорий круговорота были Аристотель, Д. Вико, Н.Я. Данилевский, О. Шпенглер, П.А. Сорокин, Х. Ортега-и-Гассет, А. Тойнби.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История как поступательное развитие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Переход общества от низших к более совершенным формам жизни (И. Кант, Г.Гегель, К. Маркс).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Термин «</a:t>
            </a:r>
            <a:r>
              <a:rPr lang="en-US" sz="40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философия истории</a:t>
            </a: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/>
          </a:p>
        </p:txBody>
      </p:sp>
      <p:sp>
        <p:nvSpPr>
          <p:cNvPr id="558" name="Google Shape;558;p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Был введен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Вольтером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охватывал совокупность философских рассуждений о всемирной истории.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Вольтер рассматривал историю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качестве арены,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предоставленной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«грабежам и разбоям»,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где правят произвол и воображение.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История — это хаос человеческих поступков, импульсивных действий.  </a:t>
            </a:r>
            <a:endParaRPr/>
          </a:p>
        </p:txBody>
      </p:sp>
      <p:pic>
        <p:nvPicPr>
          <p:cNvPr id="559" name="Google Shape;559;p89" descr="vol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587" y="2708275"/>
            <a:ext cx="2087562" cy="252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Д.Вико</a:t>
            </a:r>
            <a:endParaRPr/>
          </a:p>
        </p:txBody>
      </p:sp>
      <p:sp>
        <p:nvSpPr>
          <p:cNvPr id="565" name="Google Shape;565;p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Связывал смысл истории с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естественной необходимостью,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 есть с постоянно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повторяющимся порядком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причин и следствий.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Все народы проходят три эпохи: божественную, героическую, человеческую (детство, юность и зрелость).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Пройдя положенный круг, страны и народы начинают новый круг</a:t>
            </a:r>
            <a:endParaRPr/>
          </a:p>
        </p:txBody>
      </p:sp>
      <p:pic>
        <p:nvPicPr>
          <p:cNvPr id="566" name="Google Shape;566;p90" descr="vic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2225" y="1268412"/>
            <a:ext cx="2482850" cy="3024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Г.Гегель</a:t>
            </a:r>
            <a:endParaRPr/>
          </a:p>
        </p:txBody>
      </p:sp>
      <p:sp>
        <p:nvSpPr>
          <p:cNvPr id="572" name="Google Shape;572;p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Принцип историцизма включает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себя два основополагающих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принципа: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разум как основополагающая субстанция истории; разум обладает бесконечной мощью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утверждение целостности исторического процесса и его целесообразности.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Конечная цель всемирной истории - осознание свободы. </a:t>
            </a:r>
            <a:endParaRPr/>
          </a:p>
        </p:txBody>
      </p:sp>
      <p:pic>
        <p:nvPicPr>
          <p:cNvPr id="573" name="Google Shape;573;p91" descr="ANd9GcQXWoQSGWBhBFdQDS00uJ8meSRQmYxr6FdhI0g6OeJoQlxjhEwhKyjQBQQLa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43662" y="333375"/>
            <a:ext cx="2232025" cy="286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К.Маркс</a:t>
            </a:r>
            <a:endParaRPr/>
          </a:p>
        </p:txBody>
      </p:sp>
      <p:sp>
        <p:nvSpPr>
          <p:cNvPr id="579" name="Google Shape;579;p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Анализ материальных отношений дал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возможность подметить повторяемость и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обобщить ступени развития разных стран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одно основное понятие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общественно-экономической формации.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Понятие общественно-экономической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формации отражает системный характер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общественного устройства и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выражает единство сложного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исторического процесса,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проявляющегося во всем его многообразии. </a:t>
            </a:r>
            <a:endParaRPr/>
          </a:p>
        </p:txBody>
      </p:sp>
      <p:pic>
        <p:nvPicPr>
          <p:cNvPr id="580" name="Google Shape;580;p92" descr="Marx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8125" y="2420937"/>
            <a:ext cx="2305050" cy="3278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М.Блок</a:t>
            </a:r>
            <a:endParaRPr/>
          </a:p>
        </p:txBody>
      </p:sp>
      <p:sp>
        <p:nvSpPr>
          <p:cNvPr id="586" name="Google Shape;586;p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Школа «Анналы» в 30-х гг. XX в. обратились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к исследованию человека-труженика,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предметом их изучения становится «история масс» в противовес «истории звезд».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Разрабатывалась «география человека», история материальной культуры, историческая антропология, социальная психология и др.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Марк Блок был озабочен проблемой противоречия между неизбежным схематизмом исторического познания и живой тканью реального исторического процесса. </a:t>
            </a:r>
            <a:endParaRPr/>
          </a:p>
        </p:txBody>
      </p:sp>
      <p:pic>
        <p:nvPicPr>
          <p:cNvPr id="587" name="Google Shape;587;p93" descr="66757_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46037"/>
            <a:ext cx="1971675" cy="2735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Диалог культур</a:t>
            </a:r>
            <a:b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593" name="Google Shape;593;p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довольствуясь тем, что обществу прошлого, скажем средневекового, заблагорассудилось сообщить о себе устами хронистов, философов, богословов,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историк путем анализа терминологии и лексики сохранившихся письменных источников способен заставить сказать эти памятники гораздо больше.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Мы ставим чужой культуре новые вопросы, каких она сама себе не ставила, мы ищем в ней ответы на эти вопросы, а чужая культура отвечает нам.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диалогической встрече культур, каждая из них сохраняет свою целостность, но они взаимно обогащаются.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Историческое познание и есть такой диалог культур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Антиисторицизм </a:t>
            </a:r>
            <a:b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К.Поппера</a:t>
            </a:r>
            <a:endParaRPr/>
          </a:p>
        </p:txBody>
      </p:sp>
      <p:sp>
        <p:nvSpPr>
          <p:cNvPr id="599" name="Google Shape;599;p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Ход человеческой истории в значительной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степени зависит от роста человеческого знания.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Мы не можем предсказать, каким будет рост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научного знания.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Следовательно, мы не можем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предсказать ход человеческой истории.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Прогресс – это движение к какой-то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определенной цели, цели же существуют только для человека, для истории они просто невозможны.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Прогрессировать может только человек, защищая, например, демократические институты, от которых зависит свобода . </a:t>
            </a:r>
            <a:endParaRPr/>
          </a:p>
        </p:txBody>
      </p:sp>
      <p:pic>
        <p:nvPicPr>
          <p:cNvPr id="600" name="Google Shape;600;p95" descr="popp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6687" y="2636837"/>
            <a:ext cx="1368425" cy="158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p95" descr="120723-140405-23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76250"/>
            <a:ext cx="1547812" cy="2665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Специфика </a:t>
            </a:r>
            <a:endParaRPr/>
          </a:p>
        </p:txBody>
      </p:sp>
      <p:sp>
        <p:nvSpPr>
          <p:cNvPr id="428" name="Google Shape;428;p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Социальная философия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рассматривает: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формы отношения человека к обществу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проблемы и противоречия во взаимоотношениях человека и общества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Общество выступает одновременно и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субъектом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объектом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познания.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Таким образом,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социальное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познание выступает как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самопознание. </a:t>
            </a:r>
            <a:endParaRPr/>
          </a:p>
        </p:txBody>
      </p:sp>
      <p:pic>
        <p:nvPicPr>
          <p:cNvPr id="429" name="Google Shape;429;p69" descr="istoriya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92725" y="3716337"/>
            <a:ext cx="3851275" cy="2881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К. Ясперс</a:t>
            </a:r>
            <a:endParaRPr/>
          </a:p>
        </p:txBody>
      </p:sp>
      <p:sp>
        <p:nvSpPr>
          <p:cNvPr id="607" name="Google Shape;607;p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История – это переход от одной эпохи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 другой.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Для объяснения человеческого единства вводится понятие «осевой эпохи» (середина I тыс. до н.э.), когда человеческая история обретает свою собственную структуру.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Каждая историческая эпоха отличается от другой своей специфической исторической ситуацией. Возможно возникновение сходных исторических ситуаций.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Так, примерно в одно и то же время возникают одинаковые исторические ситуации в Китае, Индии, Персии, Палестине и Древней Греции, когда формируется тип современного человека. </a:t>
            </a:r>
            <a:endParaRPr/>
          </a:p>
        </p:txBody>
      </p:sp>
      <p:pic>
        <p:nvPicPr>
          <p:cNvPr id="608" name="Google Shape;608;p96" descr="?objectId=24731&amp;x=200&amp;y=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587" y="0"/>
            <a:ext cx="1800225" cy="2420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Идея о цивилизационной структуре общественной жизни</a:t>
            </a:r>
            <a:endParaRPr/>
          </a:p>
        </p:txBody>
      </p:sp>
      <p:sp>
        <p:nvSpPr>
          <p:cNvPr id="614" name="Google Shape;614;p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Разработана в трудах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Н.Я. Данилевского,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О. Шпенглера,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А. Тойнби.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Основу общественной жизни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составляют более или менее изолированные друг от друга «культурно-исторические типы» (Данилевский) или «цивилизации» (Шпенглер, Тойнби)</a:t>
            </a:r>
            <a:endParaRPr/>
          </a:p>
        </p:txBody>
      </p:sp>
      <p:pic>
        <p:nvPicPr>
          <p:cNvPr id="615" name="Google Shape;615;p97" descr="pic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16462" y="1484312"/>
            <a:ext cx="3527425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Н.Я. Данилевский</a:t>
            </a:r>
            <a:endParaRPr/>
          </a:p>
        </p:txBody>
      </p:sp>
      <p:sp>
        <p:nvSpPr>
          <p:cNvPr id="621" name="Google Shape;621;p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Выделяются следующие этапы: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1. подготовительный – смешение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племен в единый народ, формирование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его языка и других особенностей, составляющих его самобытность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складывание государства, обеспечивающего политическое и культурное единство, создающего условия для развития творческой силы;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период расцвета – реализация накопленного потенциала в произведениях искусства, науки, философии, в развитии гражданских и политических учреждений, техники и экономики;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застой жизни – «апатия» культуры. </a:t>
            </a:r>
            <a:endParaRPr/>
          </a:p>
        </p:txBody>
      </p:sp>
      <p:pic>
        <p:nvPicPr>
          <p:cNvPr id="622" name="Google Shape;622;p98" descr="05nil0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2627312" cy="2636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О. Шпенглер: «Закат Европы»</a:t>
            </a:r>
            <a:endParaRPr/>
          </a:p>
        </p:txBody>
      </p:sp>
      <p:sp>
        <p:nvSpPr>
          <p:cNvPr id="628" name="Google Shape;628;p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Культурные миры замкнуты и взаимонепроницаемы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Душа культуры –особая идея (прасимвол) выражается в культурной деятельности народа.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Например, прасимвол арабской культуры – «мир-пещера», душа культуры –магическая.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Прасимвол западной культуры –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«чистое» безграничное пространство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Истощив свои творческие силы,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душа умирает, и с ней умирает культура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Цивилизация – умирающая культура. </a:t>
            </a:r>
            <a:endParaRPr/>
          </a:p>
        </p:txBody>
      </p:sp>
      <p:pic>
        <p:nvPicPr>
          <p:cNvPr id="629" name="Google Shape;629;p99" descr="1001040_1040_4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48425" y="3141662"/>
            <a:ext cx="2695575" cy="359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О.Шпенглер</a:t>
            </a:r>
            <a:endParaRPr/>
          </a:p>
        </p:txBody>
      </p:sp>
      <p:sp>
        <p:nvSpPr>
          <p:cNvPr id="635" name="Google Shape;635;p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Когда культура умирает, «ее кровь свертывается», она застывает и становится похожей на засохшее дерево.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Все это характеризует процесс превращения культуры в цивилизацию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Последняя понимается как заключительная стадия развития соответствующей культуры.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Шпенглер пишет, что цивилизации следуют за культурой, как смерть за жизнью, как неподвижность за развитием.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его мнению, переход от культуры к цивилизации в Европе и вообще на Западе начался в XIX и продолжается в XX в.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А. Тойнби: «Постижение истории» </a:t>
            </a:r>
            <a:b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641" name="Google Shape;641;p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Всемирная история – история различных    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сосуществующих цивилизаций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Вызов-и-Ответ – механизм эволюции цивилизаций.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Вызов – стимул к развитию общества: резкое ухудшение условий жизни.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Ответ – изменение общества, которое обеспечит его существование в новых условиях.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Ответ на вызов – это творческий акт, к которому способно творческое меньшинство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Создавая религии, люди ищут ответ на главный вызов истории – вызов Бога: «быть человеком». </a:t>
            </a:r>
            <a:endParaRPr/>
          </a:p>
        </p:txBody>
      </p:sp>
      <p:pic>
        <p:nvPicPr>
          <p:cNvPr id="642" name="Google Shape;642;p101" descr="toinbi_a-226x3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46037"/>
            <a:ext cx="2039937" cy="2662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А.Тойнби «Постижение истории»</a:t>
            </a:r>
            <a:endParaRPr/>
          </a:p>
        </p:txBody>
      </p:sp>
      <p:sp>
        <p:nvSpPr>
          <p:cNvPr id="648" name="Google Shape;648;p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Ложность концепции единства истории, основанной на идее похожести в современных развитых странах экономических и политических систем.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Еще одна ложная посылка — представление о прямолинейности развития.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Тойнби показывает дискретный (прерывный) и к тому же многоплановый характер развития разных обществ.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Он пишет о «потоке человеческой жизни», который прерывается от одной замкнутой цивилизации к другой.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Каждая проходит свою стадию генезиса, роста, надлома и распада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   П. Сорокин: Циклическая </a:t>
            </a:r>
            <a:b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      смена доминирующих           </a:t>
            </a:r>
            <a:b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 культурных суперсистем</a:t>
            </a:r>
            <a:endParaRPr/>
          </a:p>
        </p:txBody>
      </p:sp>
      <p:sp>
        <p:nvSpPr>
          <p:cNvPr id="654" name="Google Shape;654;p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</a:t>
            </a: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Идеационная культура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реальность имеет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сверхчувственную природу, главные   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потребности –  духовные; способ удовлетворения потребностей – не столько изменение внешней среды, сколько трансформация личности, минимизация физических нужд, аскетизм.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Сенсетивная культура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реальность обладает чувственной природой, т.е. никакой сверхъестественной реальности не существует; потребности и стремления - материальные; способ их удовлетворения – приспособление и эксплуатация внешней среды.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Идеалистическая культура</a:t>
            </a:r>
            <a:r>
              <a:rPr lang="en-US" sz="20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реальность частично является чувственной, материальной и частично – сверхчувственной, духовной; важны и духовные, и материальные потребности, но духовные ценности выше; способ удовлетворения потребностей- трансформация внешней среды + совершенствование духовного мира личности. </a:t>
            </a:r>
            <a:endParaRPr/>
          </a:p>
        </p:txBody>
      </p:sp>
      <p:pic>
        <p:nvPicPr>
          <p:cNvPr id="655" name="Google Shape;655;p103" descr="88631278_3620784_Soroki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46037"/>
            <a:ext cx="2743200" cy="246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Д.Белл: Технологическая периодизация</a:t>
            </a:r>
            <a:endParaRPr/>
          </a:p>
        </p:txBody>
      </p:sp>
      <p:sp>
        <p:nvSpPr>
          <p:cNvPr id="661" name="Google Shape;661;p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Человечество проходит три «волны»технологического развития.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Традиционное общество имеет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основе сельское хозяйство,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Индустриальное  - промышленность,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Постиндустриальное – сферу услуг, где определяющую роль играет информация.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Отличие индустриального и постиндустриального обществ состоит в том, что «осевым институтом» индустриального общества является частная собственность, а постиндустриального общества - творческое знание. </a:t>
            </a:r>
            <a:endParaRPr/>
          </a:p>
        </p:txBody>
      </p:sp>
      <p:pic>
        <p:nvPicPr>
          <p:cNvPr id="662" name="Google Shape;662;p104" descr="7_t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9562" y="1341437"/>
            <a:ext cx="1871662" cy="2592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Взаимодействие истории и социологии</a:t>
            </a:r>
            <a:endParaRPr/>
          </a:p>
        </p:txBody>
      </p:sp>
      <p:sp>
        <p:nvSpPr>
          <p:cNvPr id="668" name="Google Shape;668;p105"/>
          <p:cNvSpPr txBox="1">
            <a:spLocks noGrp="1"/>
          </p:cNvSpPr>
          <p:nvPr>
            <p:ph type="body" idx="1"/>
          </p:nvPr>
        </p:nvSpPr>
        <p:spPr>
          <a:xfrm>
            <a:off x="395287" y="15573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Американский социолог Р. Коллинз: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“Период исследований, начавшийся с середины 1960-х гг. и продолжающийся в настоящем, может быть по праву назван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Золотым Веком макроистории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Аналитически, главным стилем этого периода является взаимодействие веберовских и марксистских идей.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 суть его усматривается в том, что история стала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макроскопом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социологической теории,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 есть инструментом для изучения политических и экономических структур.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Отличие социального познания от познания естественнонаучного </a:t>
            </a:r>
            <a:endParaRPr/>
          </a:p>
        </p:txBody>
      </p:sp>
      <p:sp>
        <p:nvSpPr>
          <p:cNvPr id="435" name="Google Shape;435;p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Объект природы более стабилен, его можно анализировать неоднократно в том же состоянии, можно повторять эксперимент.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Общество подвижно, оно постоянно меняется, актуальное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бытие общества быстро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превращается в бытие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прошлого.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Чаще всего общество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изучают как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историю.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Историю повторить нельзя. </a:t>
            </a:r>
            <a:endParaRPr/>
          </a:p>
        </p:txBody>
      </p:sp>
      <p:pic>
        <p:nvPicPr>
          <p:cNvPr id="436" name="Google Shape;436;p70" descr="logosfera_Shabaga_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9700" y="3141662"/>
            <a:ext cx="3238500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Теоретическая история</a:t>
            </a:r>
            <a:endParaRPr/>
          </a:p>
        </p:txBody>
      </p:sp>
      <p:sp>
        <p:nvSpPr>
          <p:cNvPr id="674" name="Google Shape;674;p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Возникшая в рамках социологии бурно развивающаяся на Западе, главным образом в США.  И.Валлерстайн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“Теоретическая история в широком смысле, - пишет ее крупнейший представитель в нашей стране Н.С. Розов, - охватывает всю область пересечения социальных и исторических наук (историческая социология, историческая психология, макросоциология, миросистемный анализ, социальная культурология и др.), а в узком смысле является одной из наук, принадлежащих одновременно к обоим кругам”.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Теоретическая история</a:t>
            </a:r>
            <a:endParaRPr/>
          </a:p>
        </p:txBody>
      </p:sp>
      <p:sp>
        <p:nvSpPr>
          <p:cNvPr id="680" name="Google Shape;680;p107"/>
          <p:cNvSpPr txBox="1">
            <a:spLocks noGrp="1"/>
          </p:cNvSpPr>
          <p:nvPr>
            <p:ph type="body" idx="1"/>
          </p:nvPr>
        </p:nvSpPr>
        <p:spPr>
          <a:xfrm>
            <a:off x="395287" y="16287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Проблемы структуры истории или выявления результатов макроисторических изменений.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"Возможна ли единая периодизация и единое социально-пространственное членение Всемирной истории?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Если да, то каковы критерии и процедуры деления?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Каковы результаты обоснованной периодизации - вертикальной структуры истории (фазы, стадии, формации, эпохи и т.д.)?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Каковы результаты обоснованного социально-пространственного членения - горизонтальной структуры истории (локусы, общества, мировые системы, цивилизации, ойкумены и т.д.)?" 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Выводы</a:t>
            </a:r>
            <a:endParaRPr/>
          </a:p>
        </p:txBody>
      </p:sp>
      <p:sp>
        <p:nvSpPr>
          <p:cNvPr id="686" name="Google Shape;686;p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Таким образом, философия истории – это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общая теория и методология исторического процесса,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она изучает внутреннюю логику развития человеческого общества, его законы,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изучает единство и многообразие исторического процесса,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проблемы смысла истории,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социального детерминизма и социального прогресса,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исторического времени и исторического пространства,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исторического познания. 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Функции социальной философии</a:t>
            </a:r>
            <a:endParaRPr/>
          </a:p>
        </p:txBody>
      </p:sp>
      <p:sp>
        <p:nvSpPr>
          <p:cNvPr id="442" name="Google Shape;442;p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Мировоззрение –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система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взглядов, определяющая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понимание человеком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существующего мира и своего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места в нем, его отношение к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окружающей действительности и самому себе.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Включает в себя убеждения, идеалы, цели, мотивы поведения, интересы, ценностные ориентации, принципы познания, нравственные нормы, эстетические воззрения и др. </a:t>
            </a:r>
            <a:endParaRPr/>
          </a:p>
        </p:txBody>
      </p:sp>
      <p:pic>
        <p:nvPicPr>
          <p:cNvPr id="443" name="Google Shape;443;p71" descr="%D0%B3%D0%BB%D0%B0%D0%B7_%D0%BC%D0%B8%D1%80%D0%BE%D0%B2%D0%BE%D0%B7%D0%B7%D1%80%D0%B5%D0%BD%D0%B8%D0%B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24525" y="1268412"/>
            <a:ext cx="3419475" cy="244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Функции социальной философии</a:t>
            </a:r>
            <a:endParaRPr/>
          </a:p>
        </p:txBody>
      </p:sp>
      <p:sp>
        <p:nvSpPr>
          <p:cNvPr id="449" name="Google Shape;449;p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Социо-культурная функция: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помочь человеку осмыслить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ход истории человечества,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понять более глубоко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современное состояние общества,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многогранную взаимосвязь культуры и личности,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осознать свое место в обществе и свои возможности социальной активности. </a:t>
            </a:r>
            <a:endParaRPr/>
          </a:p>
        </p:txBody>
      </p:sp>
      <p:pic>
        <p:nvPicPr>
          <p:cNvPr id="450" name="Google Shape;450;p72" descr="her-seyin-basi-dogru-iletisim-240x2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24525" y="1196975"/>
            <a:ext cx="2951162" cy="2592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Функции социальной философии</a:t>
            </a:r>
            <a:endParaRPr/>
          </a:p>
        </p:txBody>
      </p:sp>
      <p:sp>
        <p:nvSpPr>
          <p:cNvPr id="456" name="Google Shape;456;p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Аксиологическая функция: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необходимо все действия,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поступки, результаты открытий,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изобретений, создание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предметного мира и т.д.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оценивать с точки зрения этических категорий «добра» и «зла».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выработка гуманистического подхода в познавательной, научно-технической, социальной и любой другой деятельности. </a:t>
            </a:r>
            <a:endParaRPr/>
          </a:p>
        </p:txBody>
      </p:sp>
      <p:pic>
        <p:nvPicPr>
          <p:cNvPr id="457" name="Google Shape;457;p73" descr="011413_1741_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1196975"/>
            <a:ext cx="2952750" cy="273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Функции социальной философии</a:t>
            </a:r>
            <a:endParaRPr/>
          </a:p>
        </p:txBody>
      </p:sp>
      <p:sp>
        <p:nvSpPr>
          <p:cNvPr id="463" name="Google Shape;463;p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Интегрирующая функция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установление всеобщих связей социального бытия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интеграция различных сфер общественной жизни, уровней социальной организации и социальных структур,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преодоление разобщенности человечества по экономическому,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национальному, расовому и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государственному основаниям  </a:t>
            </a:r>
            <a:endParaRPr/>
          </a:p>
        </p:txBody>
      </p:sp>
      <p:pic>
        <p:nvPicPr>
          <p:cNvPr id="464" name="Google Shape;464;p74" descr="aksiologiy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5962" y="4581525"/>
            <a:ext cx="3348037" cy="2087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Функции социальной философии</a:t>
            </a:r>
            <a:endParaRPr/>
          </a:p>
        </p:txBody>
      </p:sp>
      <p:sp>
        <p:nvSpPr>
          <p:cNvPr id="470" name="Google Shape;470;p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гносеологическая: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исследование и объяснение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наиболее общих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закономерностей и тенденций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развития общества в целом,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общественных процессов на уровне больших социальных групп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прогностическая функция: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создание гипотез об общих тенденциях развития социальной жизни и человека </a:t>
            </a:r>
            <a:endParaRPr/>
          </a:p>
        </p:txBody>
      </p:sp>
      <p:pic>
        <p:nvPicPr>
          <p:cNvPr id="471" name="Google Shape;471;p75" descr="120723-142155-88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0250" y="1125537"/>
            <a:ext cx="2794000" cy="270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0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0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1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1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1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1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20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2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2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2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2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2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2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2340</Words>
  <Application>Microsoft Office PowerPoint</Application>
  <PresentationFormat>Экран (4:3)</PresentationFormat>
  <Paragraphs>278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31</vt:i4>
      </vt:variant>
      <vt:variant>
        <vt:lpstr>Заголовки слайдов</vt:lpstr>
      </vt:variant>
      <vt:variant>
        <vt:i4>42</vt:i4>
      </vt:variant>
    </vt:vector>
  </HeadingPairs>
  <TitlesOfParts>
    <vt:vector size="73" baseType="lpstr">
      <vt:lpstr>Оформление по умолчанию</vt:lpstr>
      <vt:lpstr>30_Оформление по умолчанию</vt:lpstr>
      <vt:lpstr>8_Оформление по умолчанию</vt:lpstr>
      <vt:lpstr>19_Оформление по умолчанию</vt:lpstr>
      <vt:lpstr>41_Оформление по умолчанию</vt:lpstr>
      <vt:lpstr>52_Оформление по умолчанию</vt:lpstr>
      <vt:lpstr>63_Оформление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9_Оформление по умолчанию</vt:lpstr>
      <vt:lpstr>10_Оформление по умолчанию</vt:lpstr>
      <vt:lpstr>11_Оформление по умолчанию</vt:lpstr>
      <vt:lpstr>12_Оформление по умолчанию</vt:lpstr>
      <vt:lpstr>13_Оформление по умолчанию</vt:lpstr>
      <vt:lpstr>14_Оформление по умолчанию</vt:lpstr>
      <vt:lpstr>15_Оформление по умолчанию</vt:lpstr>
      <vt:lpstr>16_Оформление по умолчанию</vt:lpstr>
      <vt:lpstr>17_Оформление по умолчанию</vt:lpstr>
      <vt:lpstr>18_Оформление по умолчанию</vt:lpstr>
      <vt:lpstr>20_Оформление по умолчанию</vt:lpstr>
      <vt:lpstr>21_Оформление по умолчанию</vt:lpstr>
      <vt:lpstr>22_Оформление по умолчанию</vt:lpstr>
      <vt:lpstr>23_Оформление по умолчанию</vt:lpstr>
      <vt:lpstr>24_Оформление по умолчанию</vt:lpstr>
      <vt:lpstr>25_Оформление по умолчанию</vt:lpstr>
      <vt:lpstr>26_Оформление по умолчанию</vt:lpstr>
      <vt:lpstr>Слайд 1</vt:lpstr>
      <vt:lpstr>Социальная философия</vt:lpstr>
      <vt:lpstr>Специфика </vt:lpstr>
      <vt:lpstr>Отличие социального познания от познания естественнонаучного </vt:lpstr>
      <vt:lpstr>Функции социальной философии</vt:lpstr>
      <vt:lpstr>Функции социальной философии</vt:lpstr>
      <vt:lpstr>Функции социальной философии</vt:lpstr>
      <vt:lpstr>Функции социальной философии</vt:lpstr>
      <vt:lpstr>Функции социальной философии</vt:lpstr>
      <vt:lpstr>Общество – самое сложное образование по уровню организации</vt:lpstr>
      <vt:lpstr>Основные философские подходы к анализу общества</vt:lpstr>
      <vt:lpstr>Основные философские подходы к анализу общества</vt:lpstr>
      <vt:lpstr>Основные философские подходы к анализу общества</vt:lpstr>
      <vt:lpstr>Слайд 14</vt:lpstr>
      <vt:lpstr>Философия истории</vt:lpstr>
      <vt:lpstr>Современная философия истории</vt:lpstr>
      <vt:lpstr>Философские дискуссии</vt:lpstr>
      <vt:lpstr>Причины концептуальных расхождений</vt:lpstr>
      <vt:lpstr>Объективность исторического процесса</vt:lpstr>
      <vt:lpstr>История развития идей</vt:lpstr>
      <vt:lpstr>                   Модели                              исторического процесса</vt:lpstr>
      <vt:lpstr>История развития идей</vt:lpstr>
      <vt:lpstr>Термин «философия истории»</vt:lpstr>
      <vt:lpstr>Д.Вико</vt:lpstr>
      <vt:lpstr>Г.Гегель</vt:lpstr>
      <vt:lpstr>К.Маркс</vt:lpstr>
      <vt:lpstr>М.Блок</vt:lpstr>
      <vt:lpstr>Диалог культур </vt:lpstr>
      <vt:lpstr>         Антиисторицизм  К.Поппера</vt:lpstr>
      <vt:lpstr>К. Ясперс</vt:lpstr>
      <vt:lpstr>Идея о цивилизационной структуре общественной жизни</vt:lpstr>
      <vt:lpstr>               Н.Я. Данилевский</vt:lpstr>
      <vt:lpstr>О. Шпенглер: «Закат Европы»</vt:lpstr>
      <vt:lpstr>О.Шпенглер</vt:lpstr>
      <vt:lpstr>                    А. Тойнби: «Постижение истории»  </vt:lpstr>
      <vt:lpstr>А.Тойнби «Постижение истории»</vt:lpstr>
      <vt:lpstr>                       П. Сорокин: Циклическая                            смена доминирующих                                 культурных суперсистем</vt:lpstr>
      <vt:lpstr>Д.Белл: Технологическая периодизация</vt:lpstr>
      <vt:lpstr>Взаимодействие истории и социологии</vt:lpstr>
      <vt:lpstr>Теоретическая история</vt:lpstr>
      <vt:lpstr>Теоретическая история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Людмила</cp:lastModifiedBy>
  <cp:revision>2</cp:revision>
  <dcterms:modified xsi:type="dcterms:W3CDTF">2021-02-22T18:35:12Z</dcterms:modified>
</cp:coreProperties>
</file>