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71" r:id="rId3"/>
    <p:sldId id="257" r:id="rId4"/>
    <p:sldId id="258" r:id="rId5"/>
    <p:sldId id="259" r:id="rId6"/>
    <p:sldId id="260" r:id="rId7"/>
    <p:sldId id="261" r:id="rId8"/>
    <p:sldId id="262" r:id="rId9"/>
    <p:sldId id="263" r:id="rId10"/>
    <p:sldId id="264" r:id="rId11"/>
    <p:sldId id="265" r:id="rId12"/>
    <p:sldId id="280" r:id="rId13"/>
    <p:sldId id="281" r:id="rId14"/>
    <p:sldId id="282" r:id="rId15"/>
    <p:sldId id="283" r:id="rId16"/>
    <p:sldId id="284" r:id="rId17"/>
    <p:sldId id="285" r:id="rId18"/>
    <p:sldId id="286" r:id="rId19"/>
    <p:sldId id="279" r:id="rId20"/>
    <p:sldId id="287" r:id="rId21"/>
    <p:sldId id="278" r:id="rId22"/>
    <p:sldId id="275" r:id="rId23"/>
    <p:sldId id="273" r:id="rId24"/>
    <p:sldId id="272" r:id="rId25"/>
    <p:sldId id="276" r:id="rId26"/>
    <p:sldId id="274" r:id="rId27"/>
    <p:sldId id="277" r:id="rId28"/>
    <p:sldId id="305" r:id="rId29"/>
    <p:sldId id="306"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19" autoAdjust="0"/>
  </p:normalViewPr>
  <p:slideViewPr>
    <p:cSldViewPr>
      <p:cViewPr varScale="1">
        <p:scale>
          <a:sx n="57" d="100"/>
          <a:sy n="57" d="100"/>
        </p:scale>
        <p:origin x="90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0F6D90-60AF-40AB-BD77-D73EF242F28D}" type="datetimeFigureOut">
              <a:rPr lang="ru-RU" smtClean="0"/>
              <a:pPr/>
              <a:t>28.04.2020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91FE13-539A-4868-BED8-40FED7EB6D3A}" type="slidenum">
              <a:rPr lang="ru-RU" smtClean="0"/>
              <a:pPr/>
              <a:t>‹#›</a:t>
            </a:fld>
            <a:endParaRPr lang="ru-RU"/>
          </a:p>
        </p:txBody>
      </p:sp>
    </p:spTree>
    <p:extLst>
      <p:ext uri="{BB962C8B-B14F-4D97-AF65-F5344CB8AC3E}">
        <p14:creationId xmlns:p14="http://schemas.microsoft.com/office/powerpoint/2010/main" val="49898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91FE13-539A-4868-BED8-40FED7EB6D3A}" type="slidenum">
              <a:rPr lang="ru-RU" smtClean="0"/>
              <a:pPr/>
              <a:t>3</a:t>
            </a:fld>
            <a:endParaRPr lang="ru-RU"/>
          </a:p>
        </p:txBody>
      </p:sp>
    </p:spTree>
    <p:extLst>
      <p:ext uri="{BB962C8B-B14F-4D97-AF65-F5344CB8AC3E}">
        <p14:creationId xmlns:p14="http://schemas.microsoft.com/office/powerpoint/2010/main" val="2132272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91FE13-539A-4868-BED8-40FED7EB6D3A}" type="slidenum">
              <a:rPr lang="ru-RU" smtClean="0"/>
              <a:pPr/>
              <a:t>8</a:t>
            </a:fld>
            <a:endParaRPr lang="ru-RU"/>
          </a:p>
        </p:txBody>
      </p:sp>
    </p:spTree>
    <p:extLst>
      <p:ext uri="{BB962C8B-B14F-4D97-AF65-F5344CB8AC3E}">
        <p14:creationId xmlns:p14="http://schemas.microsoft.com/office/powerpoint/2010/main" val="311417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91FE13-539A-4868-BED8-40FED7EB6D3A}" type="slidenum">
              <a:rPr lang="ru-RU" smtClean="0"/>
              <a:pPr/>
              <a:t>11</a:t>
            </a:fld>
            <a:endParaRPr lang="ru-RU"/>
          </a:p>
        </p:txBody>
      </p:sp>
    </p:spTree>
    <p:extLst>
      <p:ext uri="{BB962C8B-B14F-4D97-AF65-F5344CB8AC3E}">
        <p14:creationId xmlns:p14="http://schemas.microsoft.com/office/powerpoint/2010/main" val="143818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91FE13-539A-4868-BED8-40FED7EB6D3A}" type="slidenum">
              <a:rPr lang="ru-RU" smtClean="0"/>
              <a:pPr/>
              <a:t>15</a:t>
            </a:fld>
            <a:endParaRPr lang="ru-RU"/>
          </a:p>
        </p:txBody>
      </p:sp>
    </p:spTree>
    <p:extLst>
      <p:ext uri="{BB962C8B-B14F-4D97-AF65-F5344CB8AC3E}">
        <p14:creationId xmlns:p14="http://schemas.microsoft.com/office/powerpoint/2010/main" val="158786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D91FE13-539A-4868-BED8-40FED7EB6D3A}" type="slidenum">
              <a:rPr lang="ru-RU" smtClean="0"/>
              <a:pPr/>
              <a:t>25</a:t>
            </a:fld>
            <a:endParaRPr lang="ru-RU"/>
          </a:p>
        </p:txBody>
      </p:sp>
    </p:spTree>
    <p:extLst>
      <p:ext uri="{BB962C8B-B14F-4D97-AF65-F5344CB8AC3E}">
        <p14:creationId xmlns:p14="http://schemas.microsoft.com/office/powerpoint/2010/main" val="2623963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230990C-E401-42B0-9D0E-5FD9C1098CF2}"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A16BBA-995B-4143-A5F7-C0FA8606825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30990C-E401-42B0-9D0E-5FD9C1098CF2}"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A16BBA-995B-4143-A5F7-C0FA8606825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30990C-E401-42B0-9D0E-5FD9C1098CF2}"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A16BBA-995B-4143-A5F7-C0FA8606825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230990C-E401-42B0-9D0E-5FD9C1098CF2}"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A16BBA-995B-4143-A5F7-C0FA8606825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230990C-E401-42B0-9D0E-5FD9C1098CF2}" type="datetimeFigureOut">
              <a:rPr lang="ru-RU" smtClean="0"/>
              <a:pPr/>
              <a:t>28.04.2020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EA16BBA-995B-4143-A5F7-C0FA8606825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230990C-E401-42B0-9D0E-5FD9C1098CF2}" type="datetimeFigureOut">
              <a:rPr lang="ru-RU" smtClean="0"/>
              <a:pPr/>
              <a:t>28.04.2020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A16BBA-995B-4143-A5F7-C0FA8606825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230990C-E401-42B0-9D0E-5FD9C1098CF2}" type="datetimeFigureOut">
              <a:rPr lang="ru-RU" smtClean="0"/>
              <a:pPr/>
              <a:t>28.04.2020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EA16BBA-995B-4143-A5F7-C0FA8606825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230990C-E401-42B0-9D0E-5FD9C1098CF2}" type="datetimeFigureOut">
              <a:rPr lang="ru-RU" smtClean="0"/>
              <a:pPr/>
              <a:t>28.04.2020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EA16BBA-995B-4143-A5F7-C0FA8606825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30990C-E401-42B0-9D0E-5FD9C1098CF2}" type="datetimeFigureOut">
              <a:rPr lang="ru-RU" smtClean="0"/>
              <a:pPr/>
              <a:t>28.04.2020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EA16BBA-995B-4143-A5F7-C0FA8606825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230990C-E401-42B0-9D0E-5FD9C1098CF2}" type="datetimeFigureOut">
              <a:rPr lang="ru-RU" smtClean="0"/>
              <a:pPr/>
              <a:t>28.04.2020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A16BBA-995B-4143-A5F7-C0FA8606825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230990C-E401-42B0-9D0E-5FD9C1098CF2}" type="datetimeFigureOut">
              <a:rPr lang="ru-RU" smtClean="0"/>
              <a:pPr/>
              <a:t>28.04.2020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EA16BBA-995B-4143-A5F7-C0FA8606825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0990C-E401-42B0-9D0E-5FD9C1098CF2}" type="datetimeFigureOut">
              <a:rPr lang="ru-RU" smtClean="0"/>
              <a:pPr/>
              <a:t>28.04.2020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16BBA-995B-4143-A5F7-C0FA8606825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slide" Target="slide1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12.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slide" Target="slide14.xml"/><Relationship Id="rId4" Type="http://schemas.openxmlformats.org/officeDocument/2006/relationships/slide" Target="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Новая папка\обои\9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2" name="Заголовок 1"/>
          <p:cNvSpPr>
            <a:spLocks noGrp="1"/>
          </p:cNvSpPr>
          <p:nvPr>
            <p:ph type="ctrTitle"/>
          </p:nvPr>
        </p:nvSpPr>
        <p:spPr>
          <a:xfrm>
            <a:off x="685800" y="928670"/>
            <a:ext cx="7772400" cy="4000527"/>
          </a:xfrm>
        </p:spPr>
        <p:txBody>
          <a:bodyPr>
            <a:normAutofit/>
          </a:bodyPr>
          <a:lstStyle/>
          <a:p>
            <a:r>
              <a:rPr lang="ru-RU" sz="5400" b="1" dirty="0" smtClean="0">
                <a:solidFill>
                  <a:srgbClr val="FFFF00"/>
                </a:solidFill>
                <a:effectLst>
                  <a:outerShdw blurRad="38100" dist="38100" dir="2700000" algn="tl">
                    <a:srgbClr val="000000">
                      <a:alpha val="43137"/>
                    </a:srgbClr>
                  </a:outerShdw>
                </a:effectLst>
              </a:rPr>
              <a:t>Федор Михайлович Достоевский.</a:t>
            </a:r>
            <a:br>
              <a:rPr lang="ru-RU" sz="5400" b="1" dirty="0" smtClean="0">
                <a:solidFill>
                  <a:srgbClr val="FFFF00"/>
                </a:solidFill>
                <a:effectLst>
                  <a:outerShdw blurRad="38100" dist="38100" dir="2700000" algn="tl">
                    <a:srgbClr val="000000">
                      <a:alpha val="43137"/>
                    </a:srgbClr>
                  </a:outerShdw>
                </a:effectLst>
              </a:rPr>
            </a:br>
            <a:r>
              <a:rPr lang="ru-RU" sz="5400" b="1" dirty="0" smtClean="0">
                <a:solidFill>
                  <a:srgbClr val="FFFF00"/>
                </a:solidFill>
                <a:effectLst>
                  <a:outerShdw blurRad="38100" dist="38100" dir="2700000" algn="tl">
                    <a:srgbClr val="000000">
                      <a:alpha val="43137"/>
                    </a:srgbClr>
                  </a:outerShdw>
                </a:effectLst>
              </a:rPr>
              <a:t>Роман «Преступление и наказание».</a:t>
            </a:r>
            <a:endParaRPr lang="ru-RU" sz="54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Новая папка\обои\9a.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5" name="Прямоугольник 4"/>
          <p:cNvSpPr/>
          <p:nvPr/>
        </p:nvSpPr>
        <p:spPr>
          <a:xfrm>
            <a:off x="571472" y="285728"/>
            <a:ext cx="814393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FFFF00"/>
                </a:solidFill>
                <a:effectLst>
                  <a:outerShdw blurRad="38100" dist="38100" dir="2700000" algn="tl">
                    <a:srgbClr val="000000">
                      <a:alpha val="43137"/>
                    </a:srgbClr>
                  </a:outerShdw>
                </a:effectLst>
              </a:rPr>
              <a:t>Теория о «делении людей на два разряда»</a:t>
            </a:r>
            <a:endParaRPr lang="ru-RU" sz="2800" b="1" dirty="0">
              <a:solidFill>
                <a:srgbClr val="FFFF00"/>
              </a:solidFill>
              <a:effectLst>
                <a:outerShdw blurRad="38100" dist="38100" dir="2700000" algn="tl">
                  <a:srgbClr val="000000">
                    <a:alpha val="43137"/>
                  </a:srgbClr>
                </a:outerShdw>
              </a:effectLst>
            </a:endParaRPr>
          </a:p>
        </p:txBody>
      </p:sp>
      <p:sp>
        <p:nvSpPr>
          <p:cNvPr id="6" name="Прямоугольник 5"/>
          <p:cNvSpPr/>
          <p:nvPr/>
        </p:nvSpPr>
        <p:spPr>
          <a:xfrm>
            <a:off x="571472" y="1142984"/>
            <a:ext cx="8143932" cy="1643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FF00"/>
                </a:solidFill>
                <a:effectLst>
                  <a:outerShdw blurRad="38100" dist="38100" dir="2700000" algn="tl">
                    <a:srgbClr val="000000">
                      <a:alpha val="43137"/>
                    </a:srgbClr>
                  </a:outerShdw>
                </a:effectLst>
              </a:rPr>
              <a:t>Находясь во власти этой теории, Раскольников убежден, что на земле нет справедливости и должен прийти спаситель, который разрушит несправедливое общество и создаст общество счастливых людей, пусть даже ценой насилия и кровопролития.</a:t>
            </a:r>
          </a:p>
          <a:p>
            <a:pPr algn="ctr"/>
            <a:r>
              <a:rPr lang="ru-RU" sz="1600" b="1" dirty="0" smtClean="0">
                <a:solidFill>
                  <a:srgbClr val="FFFF00"/>
                </a:solidFill>
                <a:effectLst>
                  <a:outerShdw blurRad="38100" dist="38100" dir="2700000" algn="tl">
                    <a:srgbClr val="000000">
                      <a:alpha val="43137"/>
                    </a:srgbClr>
                  </a:outerShdw>
                </a:effectLst>
              </a:rPr>
              <a:t>«Обыкновенный» или «необыкновенный» он сам – вот вопрос, который более всего волнует  Родиона Раскольникова.</a:t>
            </a:r>
            <a:endParaRPr lang="ru-RU" sz="1600" b="1" dirty="0">
              <a:solidFill>
                <a:srgbClr val="FFFF00"/>
              </a:solidFill>
              <a:effectLst>
                <a:outerShdw blurRad="38100" dist="38100" dir="2700000" algn="tl">
                  <a:srgbClr val="000000">
                    <a:alpha val="43137"/>
                  </a:srgbClr>
                </a:outerShdw>
              </a:effectLst>
            </a:endParaRPr>
          </a:p>
        </p:txBody>
      </p:sp>
      <p:sp>
        <p:nvSpPr>
          <p:cNvPr id="7" name="Прямоугольник 6"/>
          <p:cNvSpPr/>
          <p:nvPr/>
        </p:nvSpPr>
        <p:spPr>
          <a:xfrm>
            <a:off x="214282" y="2857496"/>
            <a:ext cx="428628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u="sng" dirty="0" smtClean="0">
                <a:solidFill>
                  <a:srgbClr val="66FF66"/>
                </a:solidFill>
                <a:effectLst>
                  <a:outerShdw blurRad="38100" dist="38100" dir="2700000" algn="tl">
                    <a:srgbClr val="000000">
                      <a:alpha val="43137"/>
                    </a:srgbClr>
                  </a:outerShdw>
                </a:effectLst>
              </a:rPr>
              <a:t>Обыкновенные люди</a:t>
            </a:r>
          </a:p>
        </p:txBody>
      </p:sp>
      <p:sp>
        <p:nvSpPr>
          <p:cNvPr id="8" name="Прямоугольник 7"/>
          <p:cNvSpPr/>
          <p:nvPr/>
        </p:nvSpPr>
        <p:spPr>
          <a:xfrm>
            <a:off x="4786314" y="2857496"/>
            <a:ext cx="4214842"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u="sng" dirty="0" smtClean="0">
                <a:solidFill>
                  <a:srgbClr val="66FFFF"/>
                </a:solidFill>
                <a:effectLst>
                  <a:outerShdw blurRad="38100" dist="38100" dir="2700000" algn="tl">
                    <a:srgbClr val="000000">
                      <a:alpha val="43137"/>
                    </a:srgbClr>
                  </a:outerShdw>
                </a:effectLst>
              </a:rPr>
              <a:t>Необыкновенные люди</a:t>
            </a:r>
            <a:endParaRPr lang="ru-RU" sz="2000" b="1" u="sng" dirty="0">
              <a:solidFill>
                <a:srgbClr val="66FFFF"/>
              </a:solidFill>
              <a:effectLst>
                <a:outerShdw blurRad="38100" dist="38100" dir="2700000" algn="tl">
                  <a:srgbClr val="000000">
                    <a:alpha val="43137"/>
                  </a:srgbClr>
                </a:outerShdw>
              </a:effectLst>
            </a:endParaRPr>
          </a:p>
        </p:txBody>
      </p:sp>
      <p:sp>
        <p:nvSpPr>
          <p:cNvPr id="9" name="Прямоугольник 8"/>
          <p:cNvSpPr/>
          <p:nvPr/>
        </p:nvSpPr>
        <p:spPr>
          <a:xfrm>
            <a:off x="214282" y="3357562"/>
            <a:ext cx="4286280"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66FF66"/>
                </a:solidFill>
                <a:effectLst>
                  <a:outerShdw blurRad="38100" dist="38100" dir="2700000" algn="tl">
                    <a:srgbClr val="000000">
                      <a:alpha val="43137"/>
                    </a:srgbClr>
                  </a:outerShdw>
                </a:effectLst>
              </a:rPr>
              <a:t>Люди консервативные, чинные. Такие люди живут в послушании и любят быть послушными.</a:t>
            </a:r>
            <a:endParaRPr lang="ru-RU" sz="1600" b="1" dirty="0">
              <a:solidFill>
                <a:srgbClr val="66FF66"/>
              </a:solidFill>
              <a:effectLst>
                <a:outerShdw blurRad="38100" dist="38100" dir="2700000" algn="tl">
                  <a:srgbClr val="000000">
                    <a:alpha val="43137"/>
                  </a:srgbClr>
                </a:outerShdw>
              </a:effectLst>
            </a:endParaRPr>
          </a:p>
        </p:txBody>
      </p:sp>
      <p:sp>
        <p:nvSpPr>
          <p:cNvPr id="10" name="Прямоугольник 9"/>
          <p:cNvSpPr/>
          <p:nvPr/>
        </p:nvSpPr>
        <p:spPr>
          <a:xfrm>
            <a:off x="214282" y="4143380"/>
            <a:ext cx="428628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66FF66"/>
                </a:solidFill>
                <a:effectLst>
                  <a:outerShdw blurRad="38100" dist="38100" dir="2700000" algn="tl">
                    <a:srgbClr val="000000">
                      <a:alpha val="43137"/>
                    </a:srgbClr>
                  </a:outerShdw>
                </a:effectLst>
              </a:rPr>
              <a:t>Это материал, служащий единственно для зарождения себе подобных.</a:t>
            </a:r>
            <a:endParaRPr lang="ru-RU" sz="1600" b="1" dirty="0">
              <a:solidFill>
                <a:srgbClr val="66FF66"/>
              </a:solidFill>
              <a:effectLst>
                <a:outerShdw blurRad="38100" dist="38100" dir="2700000" algn="tl">
                  <a:srgbClr val="000000">
                    <a:alpha val="43137"/>
                  </a:srgbClr>
                </a:outerShdw>
              </a:effectLst>
            </a:endParaRPr>
          </a:p>
        </p:txBody>
      </p:sp>
      <p:sp>
        <p:nvSpPr>
          <p:cNvPr id="11" name="Прямоугольник 10"/>
          <p:cNvSpPr/>
          <p:nvPr/>
        </p:nvSpPr>
        <p:spPr>
          <a:xfrm>
            <a:off x="214282" y="4786322"/>
            <a:ext cx="428628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66FF66"/>
                </a:solidFill>
                <a:effectLst>
                  <a:outerShdw blurRad="38100" dist="38100" dir="2700000" algn="tl">
                    <a:srgbClr val="000000">
                      <a:alpha val="43137"/>
                    </a:srgbClr>
                  </a:outerShdw>
                </a:effectLst>
              </a:rPr>
              <a:t>Они слабы, бессильны и не способны изменить своей участи.</a:t>
            </a:r>
            <a:endParaRPr lang="ru-RU" sz="1600" b="1" dirty="0">
              <a:solidFill>
                <a:srgbClr val="66FF66"/>
              </a:solidFill>
              <a:effectLst>
                <a:outerShdw blurRad="38100" dist="38100" dir="2700000" algn="tl">
                  <a:srgbClr val="000000">
                    <a:alpha val="43137"/>
                  </a:srgbClr>
                </a:outerShdw>
              </a:effectLst>
            </a:endParaRPr>
          </a:p>
        </p:txBody>
      </p:sp>
      <p:sp>
        <p:nvSpPr>
          <p:cNvPr id="12" name="Прямоугольник 11"/>
          <p:cNvSpPr/>
          <p:nvPr/>
        </p:nvSpPr>
        <p:spPr>
          <a:xfrm>
            <a:off x="214282" y="5429264"/>
            <a:ext cx="4286280"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66FF66"/>
                </a:solidFill>
                <a:effectLst>
                  <a:outerShdw blurRad="38100" dist="38100" dir="2700000" algn="tl">
                    <a:srgbClr val="000000">
                      <a:alpha val="43137"/>
                    </a:srgbClr>
                  </a:outerShdw>
                </a:effectLst>
              </a:rPr>
              <a:t>Такие люди не могут заслуживать сожаления. Их жизнь ничего не стоит – она лишь может служить жертвой «особенным людям» для достижения их великих целей.  Это </a:t>
            </a:r>
            <a:r>
              <a:rPr lang="ru-RU" sz="1600" b="1" u="sng" dirty="0" smtClean="0">
                <a:solidFill>
                  <a:srgbClr val="66FF66"/>
                </a:solidFill>
                <a:effectLst>
                  <a:outerShdw blurRad="38100" dist="38100" dir="2700000" algn="tl">
                    <a:srgbClr val="000000">
                      <a:alpha val="43137"/>
                    </a:srgbClr>
                  </a:outerShdw>
                </a:effectLst>
              </a:rPr>
              <a:t>многочисленный материал </a:t>
            </a:r>
            <a:r>
              <a:rPr lang="ru-RU" sz="1600" b="1" dirty="0" smtClean="0">
                <a:solidFill>
                  <a:srgbClr val="66FF66"/>
                </a:solidFill>
                <a:effectLst>
                  <a:outerShdw blurRad="38100" dist="38100" dir="2700000" algn="tl">
                    <a:srgbClr val="000000">
                      <a:alpha val="43137"/>
                    </a:srgbClr>
                  </a:outerShdw>
                </a:effectLst>
              </a:rPr>
              <a:t>для избранных.</a:t>
            </a:r>
            <a:endParaRPr lang="ru-RU" sz="1600" b="1" dirty="0">
              <a:solidFill>
                <a:srgbClr val="66FF66"/>
              </a:solidFill>
              <a:effectLst>
                <a:outerShdw blurRad="38100" dist="38100" dir="2700000" algn="tl">
                  <a:srgbClr val="000000">
                    <a:alpha val="43137"/>
                  </a:srgbClr>
                </a:outerShdw>
              </a:effectLst>
            </a:endParaRPr>
          </a:p>
        </p:txBody>
      </p:sp>
      <p:sp>
        <p:nvSpPr>
          <p:cNvPr id="13" name="Прямоугольник 12"/>
          <p:cNvSpPr/>
          <p:nvPr/>
        </p:nvSpPr>
        <p:spPr>
          <a:xfrm>
            <a:off x="4786314" y="3357562"/>
            <a:ext cx="4214842"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66FFFF"/>
                </a:solidFill>
                <a:effectLst>
                  <a:outerShdw blurRad="38100" dist="38100" dir="2700000" algn="tl">
                    <a:srgbClr val="000000">
                      <a:alpha val="43137"/>
                    </a:srgbClr>
                  </a:outerShdw>
                </a:effectLst>
              </a:rPr>
              <a:t>Эти люди устанавливают новый закон жизни, смело разрушают старое, их не останавливает даже необходимость пролить чью-то кровь на своем пути для достижения своих целей.</a:t>
            </a:r>
            <a:endParaRPr lang="ru-RU" sz="1600" b="1" dirty="0">
              <a:solidFill>
                <a:srgbClr val="66FFFF"/>
              </a:solidFill>
              <a:effectLst>
                <a:outerShdw blurRad="38100" dist="38100" dir="2700000" algn="tl">
                  <a:srgbClr val="000000">
                    <a:alpha val="43137"/>
                  </a:srgbClr>
                </a:outerShdw>
              </a:effectLst>
            </a:endParaRPr>
          </a:p>
        </p:txBody>
      </p:sp>
      <p:sp>
        <p:nvSpPr>
          <p:cNvPr id="14" name="Прямоугольник 13"/>
          <p:cNvSpPr/>
          <p:nvPr/>
        </p:nvSpPr>
        <p:spPr>
          <a:xfrm>
            <a:off x="4786314" y="4714884"/>
            <a:ext cx="42148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66FFFF"/>
                </a:solidFill>
                <a:effectLst>
                  <a:outerShdw blurRad="38100" dist="38100" dir="2700000" algn="tl">
                    <a:srgbClr val="000000">
                      <a:alpha val="43137"/>
                    </a:srgbClr>
                  </a:outerShdw>
                </a:effectLst>
              </a:rPr>
              <a:t>Они имеют талант сказать новое слово и преступить закон во имя лучшего.</a:t>
            </a:r>
            <a:endParaRPr lang="ru-RU" sz="1600" b="1" dirty="0">
              <a:solidFill>
                <a:srgbClr val="66FFFF"/>
              </a:solidFill>
              <a:effectLst>
                <a:outerShdw blurRad="38100" dist="38100" dir="2700000" algn="tl">
                  <a:srgbClr val="000000">
                    <a:alpha val="43137"/>
                  </a:srgbClr>
                </a:outerShdw>
              </a:effectLst>
            </a:endParaRPr>
          </a:p>
        </p:txBody>
      </p:sp>
      <p:sp>
        <p:nvSpPr>
          <p:cNvPr id="15" name="Прямоугольник 14"/>
          <p:cNvSpPr/>
          <p:nvPr/>
        </p:nvSpPr>
        <p:spPr>
          <a:xfrm>
            <a:off x="4786314" y="5715016"/>
            <a:ext cx="4214842"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66FFFF"/>
                </a:solidFill>
                <a:effectLst>
                  <a:outerShdw blurRad="38100" dist="38100" dir="2700000" algn="tl">
                    <a:srgbClr val="000000">
                      <a:alpha val="43137"/>
                    </a:srgbClr>
                  </a:outerShdw>
                </a:effectLst>
              </a:rPr>
              <a:t>Это </a:t>
            </a:r>
            <a:r>
              <a:rPr lang="ru-RU" sz="1600" b="1" u="sng" dirty="0" smtClean="0">
                <a:solidFill>
                  <a:srgbClr val="66FFFF"/>
                </a:solidFill>
                <a:effectLst>
                  <a:outerShdw blurRad="38100" dist="38100" dir="2700000" algn="tl">
                    <a:srgbClr val="000000">
                      <a:alpha val="43137"/>
                    </a:srgbClr>
                  </a:outerShdw>
                </a:effectLst>
              </a:rPr>
              <a:t>избранные люди</a:t>
            </a:r>
            <a:r>
              <a:rPr lang="ru-RU" sz="1600" b="1" dirty="0" smtClean="0">
                <a:solidFill>
                  <a:srgbClr val="66FFFF"/>
                </a:solidFill>
                <a:effectLst>
                  <a:outerShdw blurRad="38100" dist="38100" dir="2700000" algn="tl">
                    <a:srgbClr val="000000">
                      <a:alpha val="43137"/>
                    </a:srgbClr>
                  </a:outerShdw>
                </a:effectLst>
              </a:rPr>
              <a:t>. Такими личностями были, например, Ликург, Соломон, Магомет, Наполеон, </a:t>
            </a:r>
            <a:endParaRPr lang="ru-RU" sz="1600" b="1" dirty="0">
              <a:solidFill>
                <a:srgbClr val="66FF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0.70"/>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Новая папка\обои\9a.jpg"/>
          <p:cNvPicPr>
            <a:picLocks noChangeAspect="1" noChangeArrowheads="1"/>
          </p:cNvPicPr>
          <p:nvPr/>
        </p:nvPicPr>
        <p:blipFill>
          <a:blip r:embed="rId3" cstate="print"/>
          <a:srcRect/>
          <a:stretch>
            <a:fillRect/>
          </a:stretch>
        </p:blipFill>
        <p:spPr bwMode="auto">
          <a:xfrm>
            <a:off x="0" y="-1"/>
            <a:ext cx="9144000" cy="6858001"/>
          </a:xfrm>
          <a:prstGeom prst="rect">
            <a:avLst/>
          </a:prstGeom>
          <a:noFill/>
        </p:spPr>
      </p:pic>
      <p:sp>
        <p:nvSpPr>
          <p:cNvPr id="3" name="Прямоугольник 2"/>
          <p:cNvSpPr/>
          <p:nvPr/>
        </p:nvSpPr>
        <p:spPr>
          <a:xfrm>
            <a:off x="785786" y="214290"/>
            <a:ext cx="7572428"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FF00"/>
                </a:solidFill>
                <a:effectLst>
                  <a:outerShdw blurRad="38100" dist="38100" dir="2700000" algn="tl">
                    <a:srgbClr val="000000">
                      <a:alpha val="43137"/>
                    </a:srgbClr>
                  </a:outerShdw>
                </a:effectLst>
              </a:rPr>
              <a:t>Крушение теории Раскольникова </a:t>
            </a:r>
          </a:p>
          <a:p>
            <a:pPr algn="ctr"/>
            <a:r>
              <a:rPr lang="ru-RU" sz="2400" b="1" dirty="0" smtClean="0">
                <a:solidFill>
                  <a:srgbClr val="FFFF00"/>
                </a:solidFill>
                <a:effectLst>
                  <a:outerShdw blurRad="38100" dist="38100" dir="2700000" algn="tl">
                    <a:srgbClr val="000000">
                      <a:alpha val="43137"/>
                    </a:srgbClr>
                  </a:outerShdw>
                </a:effectLst>
              </a:rPr>
              <a:t>«о двух разрядах людей»</a:t>
            </a:r>
            <a:endParaRPr lang="ru-RU" sz="2400" b="1" dirty="0">
              <a:solidFill>
                <a:srgbClr val="FFFF00"/>
              </a:solidFill>
              <a:effectLst>
                <a:outerShdw blurRad="38100" dist="38100" dir="2700000" algn="tl">
                  <a:srgbClr val="000000">
                    <a:alpha val="43137"/>
                  </a:srgbClr>
                </a:outerShdw>
              </a:effectLst>
            </a:endParaRPr>
          </a:p>
        </p:txBody>
      </p:sp>
      <p:sp>
        <p:nvSpPr>
          <p:cNvPr id="5" name="Прямоугольник 4"/>
          <p:cNvSpPr/>
          <p:nvPr/>
        </p:nvSpPr>
        <p:spPr>
          <a:xfrm>
            <a:off x="214282" y="1071546"/>
            <a:ext cx="428628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FF00"/>
                </a:solidFill>
                <a:effectLst>
                  <a:outerShdw blurRad="38100" dist="38100" dir="2700000" algn="tl">
                    <a:srgbClr val="000000">
                      <a:alpha val="43137"/>
                    </a:srgbClr>
                  </a:outerShdw>
                </a:effectLst>
              </a:rPr>
              <a:t>Раскольников признал себя «обыкновенным» человеком</a:t>
            </a:r>
            <a:endParaRPr lang="ru-RU" b="1" dirty="0">
              <a:solidFill>
                <a:srgbClr val="FFFF00"/>
              </a:solidFill>
              <a:effectLst>
                <a:outerShdw blurRad="38100" dist="38100" dir="2700000" algn="tl">
                  <a:srgbClr val="000000">
                    <a:alpha val="43137"/>
                  </a:srgbClr>
                </a:outerShdw>
              </a:effectLst>
            </a:endParaRPr>
          </a:p>
        </p:txBody>
      </p:sp>
      <p:sp>
        <p:nvSpPr>
          <p:cNvPr id="6" name="Прямоугольник 5"/>
          <p:cNvSpPr/>
          <p:nvPr/>
        </p:nvSpPr>
        <p:spPr>
          <a:xfrm>
            <a:off x="4643438" y="1071546"/>
            <a:ext cx="428628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effectLst>
                  <a:outerShdw blurRad="38100" dist="38100" dir="2700000" algn="tl">
                    <a:srgbClr val="000000">
                      <a:alpha val="43137"/>
                    </a:srgbClr>
                  </a:outerShdw>
                </a:effectLst>
              </a:rPr>
              <a:t>Созданная теория оказалась безнравственной</a:t>
            </a:r>
            <a:endParaRPr lang="ru-RU" b="1" dirty="0">
              <a:solidFill>
                <a:schemeClr val="bg1"/>
              </a:solidFill>
              <a:effectLst>
                <a:outerShdw blurRad="38100" dist="38100" dir="2700000" algn="tl">
                  <a:srgbClr val="000000">
                    <a:alpha val="43137"/>
                  </a:srgbClr>
                </a:outerShdw>
              </a:effectLst>
            </a:endParaRPr>
          </a:p>
        </p:txBody>
      </p:sp>
      <p:sp>
        <p:nvSpPr>
          <p:cNvPr id="7" name="Прямоугольник 6"/>
          <p:cNvSpPr/>
          <p:nvPr/>
        </p:nvSpPr>
        <p:spPr>
          <a:xfrm>
            <a:off x="214282" y="1643050"/>
            <a:ext cx="4286280" cy="3571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FF00"/>
                </a:solidFill>
                <a:effectLst>
                  <a:outerShdw blurRad="38100" dist="38100" dir="2700000" algn="tl">
                    <a:srgbClr val="000000">
                      <a:alpha val="43137"/>
                    </a:srgbClr>
                  </a:outerShdw>
                </a:effectLst>
              </a:rPr>
              <a:t>Теория Раскольникова о праве сильного на преступление оказалась </a:t>
            </a:r>
            <a:r>
              <a:rPr lang="ru-RU" sz="1600" b="1" i="1" u="sng" dirty="0" smtClean="0">
                <a:solidFill>
                  <a:srgbClr val="66FF66"/>
                </a:solidFill>
                <a:effectLst>
                  <a:outerShdw blurRad="38100" dist="38100" dir="2700000" algn="tl">
                    <a:srgbClr val="000000">
                      <a:alpha val="43137"/>
                    </a:srgbClr>
                  </a:outerShdw>
                </a:effectLst>
              </a:rPr>
              <a:t>абсурдной</a:t>
            </a:r>
            <a:r>
              <a:rPr lang="ru-RU" sz="1600" b="1" dirty="0" smtClean="0">
                <a:solidFill>
                  <a:srgbClr val="FFFF00"/>
                </a:solidFill>
                <a:effectLst>
                  <a:outerShdw blurRad="38100" dist="38100" dir="2700000" algn="tl">
                    <a:srgbClr val="000000">
                      <a:alpha val="43137"/>
                    </a:srgbClr>
                  </a:outerShdw>
                </a:effectLst>
              </a:rPr>
              <a:t>. Она построена на избранности одних и унижении других. Раскольников понимает, что он не Наполеон, что в отличии от своего кумира, спокойно жертвовавшего жизнями десятков тысяч людей, он не в состоянии справиться с чувствами после убийства одной «гаденькой старушонки»: «…я не человека убил, я принцип убил!». </a:t>
            </a:r>
            <a:r>
              <a:rPr lang="ru-RU" sz="1600" b="1" i="1" u="sng" dirty="0" smtClean="0">
                <a:solidFill>
                  <a:srgbClr val="66FF66"/>
                </a:solidFill>
                <a:effectLst>
                  <a:outerShdw blurRad="38100" dist="38100" dir="2700000" algn="tl">
                    <a:srgbClr val="000000">
                      <a:alpha val="43137"/>
                    </a:srgbClr>
                  </a:outerShdw>
                </a:effectLst>
              </a:rPr>
              <a:t>Принцип этот – его совесть</a:t>
            </a:r>
            <a:r>
              <a:rPr lang="ru-RU" sz="1600" b="1" dirty="0" smtClean="0">
                <a:solidFill>
                  <a:srgbClr val="FFFF00"/>
                </a:solidFill>
                <a:effectLst>
                  <a:outerShdw blurRad="38100" dist="38100" dir="2700000" algn="tl">
                    <a:srgbClr val="000000">
                      <a:alpha val="43137"/>
                    </a:srgbClr>
                  </a:outerShdw>
                </a:effectLst>
              </a:rPr>
              <a:t>. Стать властелином ему мешает всячески заглушаемый им </a:t>
            </a:r>
            <a:r>
              <a:rPr lang="ru-RU" sz="1600" b="1" i="1" u="sng" dirty="0" smtClean="0">
                <a:solidFill>
                  <a:srgbClr val="66FF66"/>
                </a:solidFill>
                <a:effectLst>
                  <a:outerShdw blurRad="38100" dist="38100" dir="2700000" algn="tl">
                    <a:srgbClr val="000000">
                      <a:alpha val="43137"/>
                    </a:srgbClr>
                  </a:outerShdw>
                </a:effectLst>
              </a:rPr>
              <a:t>зов добра</a:t>
            </a:r>
            <a:r>
              <a:rPr lang="ru-RU" sz="1600" b="1" dirty="0" smtClean="0">
                <a:solidFill>
                  <a:srgbClr val="FFFF00"/>
                </a:solidFill>
                <a:effectLst>
                  <a:outerShdw blurRad="38100" dist="38100" dir="2700000" algn="tl">
                    <a:srgbClr val="000000">
                      <a:alpha val="43137"/>
                    </a:srgbClr>
                  </a:outerShdw>
                </a:effectLst>
              </a:rPr>
              <a:t>. Человеческая теория Раскольникова противится нечеловеческой, безнравственной теории.</a:t>
            </a:r>
            <a:endParaRPr lang="ru-RU" sz="1600" b="1" dirty="0">
              <a:solidFill>
                <a:srgbClr val="FFFF00"/>
              </a:solidFill>
              <a:effectLst>
                <a:outerShdw blurRad="38100" dist="38100" dir="2700000" algn="tl">
                  <a:srgbClr val="000000">
                    <a:alpha val="43137"/>
                  </a:srgbClr>
                </a:outerShdw>
              </a:effectLst>
            </a:endParaRPr>
          </a:p>
        </p:txBody>
      </p:sp>
      <p:sp>
        <p:nvSpPr>
          <p:cNvPr id="8" name="Прямоугольник 7"/>
          <p:cNvSpPr/>
          <p:nvPr/>
        </p:nvSpPr>
        <p:spPr>
          <a:xfrm>
            <a:off x="4643438" y="1643050"/>
            <a:ext cx="4286280" cy="3571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effectLst>
                  <a:outerShdw blurRad="38100" dist="38100" dir="2700000" algn="tl">
                    <a:srgbClr val="000000">
                      <a:alpha val="43137"/>
                    </a:srgbClr>
                  </a:outerShdw>
                </a:effectLst>
              </a:rPr>
              <a:t>На каторге Раскольников все еще уверен, что его теория правильна, просто он себя не к тому разряду отнес. </a:t>
            </a:r>
            <a:r>
              <a:rPr lang="ru-RU" sz="1600" b="1" i="1" u="sng" dirty="0" smtClean="0">
                <a:solidFill>
                  <a:srgbClr val="66FFFF"/>
                </a:solidFill>
                <a:effectLst>
                  <a:outerShdw blurRad="38100" dist="38100" dir="2700000" algn="tl">
                    <a:srgbClr val="000000">
                      <a:alpha val="43137"/>
                    </a:srgbClr>
                  </a:outerShdw>
                </a:effectLst>
              </a:rPr>
              <a:t>Лишь приезд Сони и обращение к Евангелию </a:t>
            </a:r>
            <a:r>
              <a:rPr lang="ru-RU" sz="1600" b="1" dirty="0" smtClean="0">
                <a:effectLst>
                  <a:outerShdw blurRad="38100" dist="38100" dir="2700000" algn="tl">
                    <a:srgbClr val="000000">
                      <a:alpha val="43137"/>
                    </a:srgbClr>
                  </a:outerShdw>
                </a:effectLst>
              </a:rPr>
              <a:t>побуждает Родиона пересмотреть свою жизнь и отказаться от теории. </a:t>
            </a:r>
            <a:r>
              <a:rPr lang="ru-RU" sz="1600" b="1" i="1" u="sng" dirty="0" smtClean="0">
                <a:solidFill>
                  <a:srgbClr val="66FFFF"/>
                </a:solidFill>
                <a:effectLst>
                  <a:outerShdw blurRad="38100" dist="38100" dir="2700000" algn="tl">
                    <a:srgbClr val="000000">
                      <a:alpha val="43137"/>
                    </a:srgbClr>
                  </a:outerShdw>
                </a:effectLst>
              </a:rPr>
              <a:t>Он приходит к христианским моральным ценностям</a:t>
            </a:r>
            <a:r>
              <a:rPr lang="ru-RU" sz="1600" b="1" dirty="0" smtClean="0">
                <a:effectLst>
                  <a:outerShdw blurRad="38100" dist="38100" dir="2700000" algn="tl">
                    <a:srgbClr val="000000">
                      <a:alpha val="43137"/>
                    </a:srgbClr>
                  </a:outerShdw>
                </a:effectLst>
              </a:rPr>
              <a:t>. В финале этого романа «начинается новая история, история постепенного обновления человека». В этом новом мире христианской праведности </a:t>
            </a:r>
            <a:r>
              <a:rPr lang="ru-RU" sz="1600" b="1" i="1" u="sng" dirty="0" smtClean="0">
                <a:solidFill>
                  <a:srgbClr val="66FFFF"/>
                </a:solidFill>
                <a:effectLst>
                  <a:outerShdw blurRad="38100" dist="38100" dir="2700000" algn="tl">
                    <a:srgbClr val="000000">
                      <a:alpha val="43137"/>
                    </a:srgbClr>
                  </a:outerShdw>
                </a:effectLst>
              </a:rPr>
              <a:t>для теории «двух разрядов людей» уже нет места.</a:t>
            </a:r>
            <a:endParaRPr lang="ru-RU" sz="1600" b="1" i="1" u="sng" dirty="0">
              <a:solidFill>
                <a:srgbClr val="66FFFF"/>
              </a:solidFill>
              <a:effectLst>
                <a:outerShdw blurRad="38100" dist="38100" dir="2700000" algn="tl">
                  <a:srgbClr val="000000">
                    <a:alpha val="43137"/>
                  </a:srgbClr>
                </a:outerShdw>
              </a:effectLst>
            </a:endParaRPr>
          </a:p>
        </p:txBody>
      </p:sp>
      <p:sp>
        <p:nvSpPr>
          <p:cNvPr id="9" name="Прямоугольник 8"/>
          <p:cNvSpPr/>
          <p:nvPr/>
        </p:nvSpPr>
        <p:spPr>
          <a:xfrm>
            <a:off x="1142976" y="2357430"/>
            <a:ext cx="6572296" cy="914400"/>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00FF"/>
                </a:solidFill>
                <a:effectLst>
                  <a:outerShdw blurRad="38100" dist="38100" dir="2700000" algn="tl">
                    <a:srgbClr val="000000">
                      <a:alpha val="43137"/>
                    </a:srgbClr>
                  </a:outerShdw>
                </a:effectLst>
              </a:rPr>
              <a:t>Любая теория абсурдна. Делать жизнь по теории нельзя.</a:t>
            </a:r>
            <a:endParaRPr lang="ru-RU" sz="2400" b="1" dirty="0">
              <a:solidFill>
                <a:srgbClr val="0000FF"/>
              </a:solidFill>
              <a:effectLst>
                <a:outerShdw blurRad="38100" dist="38100" dir="2700000" algn="tl">
                  <a:srgbClr val="000000">
                    <a:alpha val="43137"/>
                  </a:srgbClr>
                </a:outerShdw>
              </a:effectLst>
            </a:endParaRPr>
          </a:p>
        </p:txBody>
      </p:sp>
      <p:sp>
        <p:nvSpPr>
          <p:cNvPr id="10" name="Прямоугольник 9"/>
          <p:cNvSpPr/>
          <p:nvPr/>
        </p:nvSpPr>
        <p:spPr>
          <a:xfrm>
            <a:off x="214282" y="3429000"/>
            <a:ext cx="8715436" cy="3143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FF00"/>
                </a:solidFill>
                <a:effectLst>
                  <a:outerShdw blurRad="38100" dist="38100" dir="2700000" algn="tl">
                    <a:srgbClr val="000000">
                      <a:alpha val="43137"/>
                    </a:srgbClr>
                  </a:outerShdw>
                </a:effectLst>
              </a:rPr>
              <a:t>Писатель изображает </a:t>
            </a:r>
            <a:r>
              <a:rPr lang="ru-RU" b="1" i="1" u="sng" dirty="0" smtClean="0">
                <a:solidFill>
                  <a:srgbClr val="66FFFF"/>
                </a:solidFill>
                <a:effectLst>
                  <a:outerShdw blurRad="38100" dist="38100" dir="2700000" algn="tl">
                    <a:srgbClr val="000000">
                      <a:alpha val="43137"/>
                    </a:srgbClr>
                  </a:outerShdw>
                </a:effectLst>
              </a:rPr>
              <a:t>столкновение теории с логикой жизни</a:t>
            </a:r>
            <a:r>
              <a:rPr lang="ru-RU" b="1" dirty="0" smtClean="0">
                <a:solidFill>
                  <a:srgbClr val="FFFF00"/>
                </a:solidFill>
                <a:effectLst>
                  <a:outerShdw blurRad="38100" dist="38100" dir="2700000" algn="tl">
                    <a:srgbClr val="000000">
                      <a:alpha val="43137"/>
                    </a:srgbClr>
                  </a:outerShdw>
                </a:effectLst>
              </a:rPr>
              <a:t>. По его мнению, </a:t>
            </a:r>
            <a:r>
              <a:rPr lang="ru-RU" b="1" i="1" u="sng" dirty="0" smtClean="0">
                <a:solidFill>
                  <a:srgbClr val="66FFFF"/>
                </a:solidFill>
                <a:effectLst>
                  <a:outerShdw blurRad="38100" dist="38100" dir="2700000" algn="tl">
                    <a:srgbClr val="000000">
                      <a:alpha val="43137"/>
                    </a:srgbClr>
                  </a:outerShdw>
                </a:effectLst>
              </a:rPr>
              <a:t>жизнь всегда опровергает любую теорию </a:t>
            </a:r>
            <a:r>
              <a:rPr lang="ru-RU" b="1" dirty="0" smtClean="0">
                <a:solidFill>
                  <a:srgbClr val="FFFF00"/>
                </a:solidFill>
                <a:effectLst>
                  <a:outerShdw blurRad="38100" dist="38100" dir="2700000" algn="tl">
                    <a:srgbClr val="000000">
                      <a:alpha val="43137"/>
                    </a:srgbClr>
                  </a:outerShdw>
                </a:effectLst>
              </a:rPr>
              <a:t>= и самую передовую, революционную, и преступную. </a:t>
            </a:r>
            <a:r>
              <a:rPr lang="ru-RU" b="1" i="1" u="sng" dirty="0" smtClean="0">
                <a:solidFill>
                  <a:srgbClr val="66FFFF"/>
                </a:solidFill>
                <a:effectLst>
                  <a:outerShdw blurRad="38100" dist="38100" dir="2700000" algn="tl">
                    <a:srgbClr val="000000">
                      <a:alpha val="43137"/>
                    </a:srgbClr>
                  </a:outerShdw>
                </a:effectLst>
              </a:rPr>
              <a:t>Задача Достоевского </a:t>
            </a:r>
            <a:r>
              <a:rPr lang="ru-RU" b="1" dirty="0" smtClean="0">
                <a:solidFill>
                  <a:srgbClr val="FFFF00"/>
                </a:solidFill>
                <a:effectLst>
                  <a:outerShdw blurRad="38100" dist="38100" dir="2700000" algn="tl">
                    <a:srgbClr val="000000">
                      <a:alpha val="43137"/>
                    </a:srgbClr>
                  </a:outerShdw>
                </a:effectLst>
              </a:rPr>
              <a:t>– показать, какую власть над человеком может иметь идея и какой страшной и преступной она может оказаться. Философские вопросы, над которыми мучился Раскольников, занимали умы многих мыслителей. Немецкий философ Ф.Ницше создал теорию «сверхчеловека», которому все позволено. Позднее она послужила основой для создания фашистской идеологии, которая принесла неисчислимые бедствия всему человечеству.</a:t>
            </a:r>
            <a:endParaRPr lang="ru-RU"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2000" fill="hold"/>
                                        <p:tgtEl>
                                          <p:spTgt spid="9"/>
                                        </p:tgtEl>
                                        <p:attrNameLst>
                                          <p:attrName>ppt_w</p:attrName>
                                        </p:attrNameLst>
                                      </p:cBhvr>
                                      <p:tavLst>
                                        <p:tav tm="0">
                                          <p:val>
                                            <p:fltVal val="0"/>
                                          </p:val>
                                        </p:tav>
                                        <p:tav tm="100000">
                                          <p:val>
                                            <p:strVal val="#ppt_w"/>
                                          </p:val>
                                        </p:tav>
                                      </p:tavLst>
                                    </p:anim>
                                    <p:anim calcmode="lin" valueType="num">
                                      <p:cBhvr>
                                        <p:cTn id="43" dur="2000" fill="hold"/>
                                        <p:tgtEl>
                                          <p:spTgt spid="9"/>
                                        </p:tgtEl>
                                        <p:attrNameLst>
                                          <p:attrName>ppt_h</p:attrName>
                                        </p:attrNameLst>
                                      </p:cBhvr>
                                      <p:tavLst>
                                        <p:tav tm="0">
                                          <p:val>
                                            <p:fltVal val="0"/>
                                          </p:val>
                                        </p:tav>
                                        <p:tav tm="100000">
                                          <p:val>
                                            <p:strVal val="#ppt_h"/>
                                          </p:val>
                                        </p:tav>
                                      </p:tavLst>
                                    </p:anim>
                                    <p:animEffect transition="in" filter="fade">
                                      <p:cBhvr>
                                        <p:cTn id="44" dur="2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9"/>
          <p:cNvSpPr>
            <a:spLocks noChangeArrowheads="1"/>
          </p:cNvSpPr>
          <p:nvPr/>
        </p:nvSpPr>
        <p:spPr bwMode="auto">
          <a:xfrm>
            <a:off x="6877050" y="188913"/>
            <a:ext cx="1584325" cy="1800225"/>
          </a:xfrm>
          <a:prstGeom prst="rect">
            <a:avLst/>
          </a:prstGeom>
          <a:solidFill>
            <a:srgbClr val="6699FF"/>
          </a:solidFill>
          <a:ln w="9525">
            <a:solidFill>
              <a:schemeClr val="tx1"/>
            </a:solidFill>
            <a:miter lim="800000"/>
            <a:headEnd/>
            <a:tailEnd/>
          </a:ln>
          <a:effectLst/>
        </p:spPr>
        <p:txBody>
          <a:bodyPr wrap="none" anchor="ctr"/>
          <a:lstStyle/>
          <a:p>
            <a:endParaRPr lang="ru-RU"/>
          </a:p>
        </p:txBody>
      </p:sp>
      <p:sp>
        <p:nvSpPr>
          <p:cNvPr id="10242" name="Rectangle 2"/>
          <p:cNvSpPr>
            <a:spLocks noGrp="1" noChangeArrowheads="1"/>
          </p:cNvSpPr>
          <p:nvPr>
            <p:ph type="title"/>
          </p:nvPr>
        </p:nvSpPr>
        <p:spPr>
          <a:xfrm>
            <a:off x="395536" y="476672"/>
            <a:ext cx="8229600" cy="1368574"/>
          </a:xfrm>
        </p:spPr>
        <p:txBody>
          <a:bodyPr>
            <a:normAutofit fontScale="90000"/>
          </a:bodyPr>
          <a:lstStyle/>
          <a:p>
            <a:r>
              <a:rPr lang="ru-RU" sz="2800" dirty="0" smtClean="0">
                <a:solidFill>
                  <a:schemeClr val="bg1"/>
                </a:solidFill>
                <a:latin typeface="Monotype Corsiva" pitchFamily="66" charset="0"/>
              </a:rPr>
              <a:t>;</a:t>
            </a:r>
            <a:br>
              <a:rPr lang="ru-RU" sz="2800" dirty="0" smtClean="0">
                <a:solidFill>
                  <a:schemeClr val="bg1"/>
                </a:solidFill>
                <a:latin typeface="Monotype Corsiva" pitchFamily="66" charset="0"/>
              </a:rPr>
            </a:br>
            <a:r>
              <a:rPr lang="en-US" sz="2800" dirty="0" smtClean="0">
                <a:solidFill>
                  <a:schemeClr val="bg1"/>
                </a:solidFill>
                <a:latin typeface="Monotype Corsiva" pitchFamily="66" charset="0"/>
              </a:rPr>
              <a:t>V </a:t>
            </a:r>
            <a:r>
              <a:rPr lang="ru-RU" sz="2800" dirty="0" smtClean="0">
                <a:solidFill>
                  <a:schemeClr val="bg1"/>
                </a:solidFill>
                <a:latin typeface="Monotype Corsiva" pitchFamily="66" charset="0"/>
              </a:rPr>
              <a:t>часть, 4 </a:t>
            </a:r>
            <a:r>
              <a:rPr lang="ru-RU" sz="2800" dirty="0" smtClean="0"/>
              <a:t/>
            </a:r>
            <a:br>
              <a:rPr lang="ru-RU" sz="2800" dirty="0" smtClean="0"/>
            </a:br>
            <a:r>
              <a:rPr lang="ru-RU" sz="2800" b="1" i="1" dirty="0" smtClean="0"/>
              <a:t>Анализ эпизодов</a:t>
            </a:r>
            <a:r>
              <a:rPr lang="ru-RU" sz="2800" dirty="0" smtClean="0"/>
              <a:t> </a:t>
            </a:r>
            <a:br>
              <a:rPr lang="ru-RU" sz="2800" dirty="0" smtClean="0"/>
            </a:br>
            <a:r>
              <a:rPr lang="ru-RU" sz="2800" dirty="0" smtClean="0">
                <a:latin typeface="Monotype Corsiva" pitchFamily="66" charset="0"/>
              </a:rPr>
              <a:t>«Встреча Раскольникова с Соней»</a:t>
            </a:r>
            <a:br>
              <a:rPr lang="ru-RU" sz="2800" dirty="0" smtClean="0">
                <a:latin typeface="Monotype Corsiva" pitchFamily="66" charset="0"/>
              </a:rPr>
            </a:br>
            <a:r>
              <a:rPr lang="ru-RU" sz="2800" dirty="0" smtClean="0">
                <a:latin typeface="Monotype Corsiva" pitchFamily="66" charset="0"/>
              </a:rPr>
              <a:t> (</a:t>
            </a:r>
            <a:r>
              <a:rPr lang="en-US" sz="2800" dirty="0" smtClean="0">
                <a:latin typeface="Monotype Corsiva" pitchFamily="66" charset="0"/>
              </a:rPr>
              <a:t>IV </a:t>
            </a:r>
            <a:r>
              <a:rPr lang="ru-RU" sz="2800" dirty="0" smtClean="0">
                <a:latin typeface="Monotype Corsiva" pitchFamily="66" charset="0"/>
              </a:rPr>
              <a:t>часть,  4 </a:t>
            </a:r>
            <a:r>
              <a:rPr lang="ru-RU" sz="2800" dirty="0" err="1" smtClean="0">
                <a:latin typeface="Monotype Corsiva" pitchFamily="66" charset="0"/>
              </a:rPr>
              <a:t>глава</a:t>
            </a:r>
            <a:r>
              <a:rPr lang="ru-RU" sz="2800" dirty="0" err="1" smtClean="0">
                <a:solidFill>
                  <a:schemeClr val="bg1"/>
                </a:solidFill>
                <a:latin typeface="Monotype Corsiva" pitchFamily="66" charset="0"/>
              </a:rPr>
              <a:t>лава</a:t>
            </a:r>
            <a:r>
              <a:rPr lang="ru-RU" sz="2800" dirty="0" smtClean="0">
                <a:solidFill>
                  <a:schemeClr val="bg1"/>
                </a:solidFill>
                <a:latin typeface="Monotype Corsiva" pitchFamily="66" charset="0"/>
              </a:rPr>
              <a:t>)</a:t>
            </a:r>
            <a:r>
              <a:rPr lang="ru-RU" sz="2800" dirty="0" err="1" smtClean="0">
                <a:solidFill>
                  <a:schemeClr val="bg1"/>
                </a:solidFill>
                <a:latin typeface="Monotype Corsiva" pitchFamily="66" charset="0"/>
              </a:rPr>
              <a:t>стреча</a:t>
            </a:r>
            <a:r>
              <a:rPr lang="ru-RU" sz="2800" dirty="0" smtClean="0">
                <a:solidFill>
                  <a:schemeClr val="bg1"/>
                </a:solidFill>
                <a:latin typeface="Monotype Corsiva" pitchFamily="66" charset="0"/>
              </a:rPr>
              <a:t> </a:t>
            </a:r>
            <a:r>
              <a:rPr lang="ru-RU" sz="2800" dirty="0">
                <a:solidFill>
                  <a:schemeClr val="bg1"/>
                </a:solidFill>
                <a:latin typeface="Monotype Corsiva" pitchFamily="66" charset="0"/>
              </a:rPr>
              <a:t>Раскольникова с Соней»</a:t>
            </a:r>
            <a:br>
              <a:rPr lang="ru-RU" sz="2800" dirty="0">
                <a:solidFill>
                  <a:schemeClr val="bg1"/>
                </a:solidFill>
                <a:latin typeface="Monotype Corsiva" pitchFamily="66" charset="0"/>
              </a:rPr>
            </a:br>
            <a:r>
              <a:rPr lang="ru-RU" sz="2800" dirty="0">
                <a:solidFill>
                  <a:schemeClr val="bg1"/>
                </a:solidFill>
                <a:latin typeface="Monotype Corsiva" pitchFamily="66" charset="0"/>
              </a:rPr>
              <a:t> (</a:t>
            </a:r>
            <a:r>
              <a:rPr lang="en-US" sz="2800" dirty="0">
                <a:solidFill>
                  <a:schemeClr val="bg1"/>
                </a:solidFill>
                <a:latin typeface="Monotype Corsiva" pitchFamily="66" charset="0"/>
              </a:rPr>
              <a:t>IV </a:t>
            </a:r>
            <a:r>
              <a:rPr lang="ru-RU" sz="2800" dirty="0">
                <a:solidFill>
                  <a:schemeClr val="bg1"/>
                </a:solidFill>
                <a:latin typeface="Monotype Corsiva" pitchFamily="66" charset="0"/>
              </a:rPr>
              <a:t>часть,  4 глава;</a:t>
            </a:r>
            <a:br>
              <a:rPr lang="ru-RU" sz="2800" dirty="0">
                <a:solidFill>
                  <a:schemeClr val="bg1"/>
                </a:solidFill>
                <a:latin typeface="Monotype Corsiva" pitchFamily="66" charset="0"/>
              </a:rPr>
            </a:br>
            <a:r>
              <a:rPr lang="en-US" sz="2800" dirty="0">
                <a:solidFill>
                  <a:schemeClr val="bg1"/>
                </a:solidFill>
                <a:latin typeface="Monotype Corsiva" pitchFamily="66" charset="0"/>
              </a:rPr>
              <a:t>V </a:t>
            </a:r>
            <a:r>
              <a:rPr lang="ru-RU" sz="2800" dirty="0">
                <a:solidFill>
                  <a:schemeClr val="bg1"/>
                </a:solidFill>
                <a:latin typeface="Monotype Corsiva" pitchFamily="66" charset="0"/>
              </a:rPr>
              <a:t>часть, 4 глава)</a:t>
            </a:r>
          </a:p>
        </p:txBody>
      </p:sp>
      <p:sp>
        <p:nvSpPr>
          <p:cNvPr id="10250" name="Rectangle 10"/>
          <p:cNvSpPr>
            <a:spLocks noGrp="1" noChangeArrowheads="1"/>
          </p:cNvSpPr>
          <p:nvPr>
            <p:ph idx="1"/>
          </p:nvPr>
        </p:nvSpPr>
        <p:spPr>
          <a:xfrm>
            <a:off x="323850" y="2205038"/>
            <a:ext cx="8820150" cy="3921125"/>
          </a:xfrm>
        </p:spPr>
        <p:txBody>
          <a:bodyPr>
            <a:normAutofit lnSpcReduction="10000"/>
          </a:bodyPr>
          <a:lstStyle/>
          <a:p>
            <a:pPr>
              <a:buFontTx/>
              <a:buBlip>
                <a:blip r:embed="rId2"/>
              </a:buBlip>
            </a:pPr>
            <a:r>
              <a:rPr lang="ru-RU" sz="2000" b="1" i="1" dirty="0">
                <a:solidFill>
                  <a:srgbClr val="0070C0"/>
                </a:solidFill>
              </a:rPr>
              <a:t>Почему Раскольников идёт с признанием именно к Соне?</a:t>
            </a:r>
          </a:p>
          <a:p>
            <a:pPr>
              <a:buFontTx/>
              <a:buBlip>
                <a:blip r:embed="rId2"/>
              </a:buBlip>
            </a:pPr>
            <a:r>
              <a:rPr lang="ru-RU" sz="2000" b="1" i="1" dirty="0">
                <a:solidFill>
                  <a:srgbClr val="0070C0"/>
                </a:solidFill>
              </a:rPr>
              <a:t>Почему он просит Соню прочесть ему из Евангелие именно притчу о воскрешении Лазаря?</a:t>
            </a:r>
          </a:p>
          <a:p>
            <a:pPr>
              <a:buFontTx/>
              <a:buBlip>
                <a:blip r:embed="rId2"/>
              </a:buBlip>
            </a:pPr>
            <a:r>
              <a:rPr lang="ru-RU" sz="2000" b="1" i="1" dirty="0">
                <a:solidFill>
                  <a:srgbClr val="0070C0"/>
                </a:solidFill>
              </a:rPr>
              <a:t>Чем объяснить разные позиции Сони и Раскольникова в отношении жизненной правды?</a:t>
            </a:r>
          </a:p>
          <a:p>
            <a:pPr>
              <a:buFontTx/>
              <a:buBlip>
                <a:blip r:embed="rId2"/>
              </a:buBlip>
            </a:pPr>
            <a:r>
              <a:rPr lang="ru-RU" sz="2000" b="1" i="1" dirty="0">
                <a:solidFill>
                  <a:srgbClr val="0070C0"/>
                </a:solidFill>
              </a:rPr>
              <a:t>Как Достоевский отвечает на вопросы: «Как уничтожить зло на земле? Где путь к человеческому братству?</a:t>
            </a:r>
          </a:p>
          <a:p>
            <a:pPr>
              <a:buFontTx/>
              <a:buBlip>
                <a:blip r:embed="rId2"/>
              </a:buBlip>
            </a:pPr>
            <a:r>
              <a:rPr lang="ru-RU" sz="2000" b="1" i="1" dirty="0">
                <a:solidFill>
                  <a:srgbClr val="0070C0"/>
                </a:solidFill>
              </a:rPr>
              <a:t>Какова роль сцены покаяния (</a:t>
            </a:r>
            <a:r>
              <a:rPr lang="en-US" sz="2000" b="1" i="1" dirty="0">
                <a:solidFill>
                  <a:srgbClr val="0070C0"/>
                </a:solidFill>
              </a:rPr>
              <a:t>V </a:t>
            </a:r>
            <a:r>
              <a:rPr lang="ru-RU" sz="2000" b="1" i="1" dirty="0">
                <a:solidFill>
                  <a:srgbClr val="0070C0"/>
                </a:solidFill>
              </a:rPr>
              <a:t>часть, </a:t>
            </a:r>
            <a:r>
              <a:rPr lang="en-US" sz="2000" b="1" i="1" dirty="0">
                <a:solidFill>
                  <a:srgbClr val="0070C0"/>
                </a:solidFill>
              </a:rPr>
              <a:t>VIII </a:t>
            </a:r>
            <a:r>
              <a:rPr lang="ru-RU" sz="2000" b="1" i="1" dirty="0">
                <a:solidFill>
                  <a:srgbClr val="0070C0"/>
                </a:solidFill>
              </a:rPr>
              <a:t>глава)?</a:t>
            </a:r>
          </a:p>
          <a:p>
            <a:pPr>
              <a:buFontTx/>
              <a:buBlip>
                <a:blip r:embed="rId2"/>
              </a:buBlip>
            </a:pPr>
            <a:r>
              <a:rPr lang="ru-RU" sz="2000" b="1" i="1" dirty="0">
                <a:solidFill>
                  <a:srgbClr val="0070C0"/>
                </a:solidFill>
              </a:rPr>
              <a:t>Как вы думаете, смирился ли Раскольников?</a:t>
            </a:r>
          </a:p>
          <a:p>
            <a:pPr>
              <a:buFontTx/>
              <a:buBlip>
                <a:blip r:embed="rId2"/>
              </a:buBlip>
            </a:pPr>
            <a:r>
              <a:rPr lang="ru-RU" sz="2000" b="1" i="1" dirty="0">
                <a:solidFill>
                  <a:srgbClr val="0070C0"/>
                </a:solidFill>
              </a:rPr>
              <a:t>Вы верите в истинное раскаяние преступника-убийцы?</a:t>
            </a:r>
          </a:p>
          <a:p>
            <a:pPr>
              <a:buFontTx/>
              <a:buNone/>
            </a:pPr>
            <a:endParaRPr lang="ru-RU" sz="2000" b="1" i="1" dirty="0">
              <a:solidFill>
                <a:srgbClr val="FFFF00"/>
              </a:solidFill>
            </a:endParaRPr>
          </a:p>
          <a:p>
            <a:pPr>
              <a:buFontTx/>
              <a:buNone/>
            </a:pPr>
            <a:r>
              <a:rPr lang="ru-RU" sz="2000" dirty="0" smtClean="0">
                <a:solidFill>
                  <a:srgbClr val="002060"/>
                </a:solidFill>
              </a:rPr>
              <a:t> Как вы думаете, способен ли смириться Раскольников?</a:t>
            </a:r>
            <a:endParaRPr lang="ru-RU" sz="2000" b="1" i="1" dirty="0">
              <a:solidFill>
                <a:srgbClr val="002060"/>
              </a:solidFill>
            </a:endParaRPr>
          </a:p>
          <a:p>
            <a:pPr>
              <a:buFontTx/>
              <a:buNone/>
            </a:pPr>
            <a:endParaRPr lang="ru-RU" sz="2000" b="1" i="1" dirty="0">
              <a:solidFill>
                <a:srgbClr val="FFFF00"/>
              </a:solidFill>
            </a:endParaRPr>
          </a:p>
          <a:p>
            <a:pPr>
              <a:buFontTx/>
              <a:buNone/>
            </a:pPr>
            <a:endParaRPr lang="ru-RU" sz="2000" b="1" i="1" dirty="0">
              <a:solidFill>
                <a:srgbClr val="FFFF00"/>
              </a:solidFill>
            </a:endParaRPr>
          </a:p>
        </p:txBody>
      </p:sp>
      <p:pic>
        <p:nvPicPr>
          <p:cNvPr id="10247" name="Picture 7" descr="2279_13"/>
          <p:cNvPicPr>
            <a:picLocks noChangeAspect="1" noChangeArrowheads="1"/>
          </p:cNvPicPr>
          <p:nvPr/>
        </p:nvPicPr>
        <p:blipFill>
          <a:blip r:embed="rId3" cstate="print"/>
          <a:srcRect/>
          <a:stretch>
            <a:fillRect/>
          </a:stretch>
        </p:blipFill>
        <p:spPr bwMode="auto">
          <a:xfrm>
            <a:off x="7164388" y="333375"/>
            <a:ext cx="1298575" cy="1612900"/>
          </a:xfrm>
          <a:prstGeom prst="rect">
            <a:avLst/>
          </a:prstGeom>
          <a:noFill/>
        </p:spPr>
      </p:pic>
      <p:sp>
        <p:nvSpPr>
          <p:cNvPr id="10253" name="AutoShape 13">
            <a:hlinkClick r:id="rId4" action="ppaction://hlinksldjump" highlightClick="1"/>
          </p:cNvPr>
          <p:cNvSpPr>
            <a:spLocks noChangeArrowheads="1"/>
          </p:cNvSpPr>
          <p:nvPr/>
        </p:nvSpPr>
        <p:spPr bwMode="auto">
          <a:xfrm flipV="1">
            <a:off x="684213" y="3213100"/>
            <a:ext cx="8459787" cy="792163"/>
          </a:xfrm>
          <a:prstGeom prst="actionButtonBlank">
            <a:avLst/>
          </a:prstGeom>
          <a:noFill/>
          <a:ln w="9525">
            <a:noFill/>
            <a:miter lim="800000"/>
            <a:headEnd/>
            <a:tailEnd/>
          </a:ln>
          <a:effectLst/>
        </p:spPr>
        <p:txBody>
          <a:bodyPr wrap="none" anchor="ctr"/>
          <a:lstStyle/>
          <a:p>
            <a:endParaRPr lang="ru-RU"/>
          </a:p>
        </p:txBody>
      </p:sp>
      <p:sp>
        <p:nvSpPr>
          <p:cNvPr id="10257" name="AutoShape 17">
            <a:hlinkClick r:id="rId5" action="ppaction://hlinksldjump" highlightClick="1"/>
          </p:cNvPr>
          <p:cNvSpPr>
            <a:spLocks noChangeArrowheads="1"/>
          </p:cNvSpPr>
          <p:nvPr/>
        </p:nvSpPr>
        <p:spPr bwMode="auto">
          <a:xfrm>
            <a:off x="755650" y="2349500"/>
            <a:ext cx="7704138" cy="215900"/>
          </a:xfrm>
          <a:prstGeom prst="actionButtonBlank">
            <a:avLst/>
          </a:prstGeom>
          <a:noFill/>
          <a:ln w="9525">
            <a:noFill/>
            <a:miter lim="800000"/>
            <a:headEnd/>
            <a:tailEnd/>
          </a:ln>
          <a:effectLst/>
        </p:spPr>
        <p:txBody>
          <a:bodyPr wrap="none" anchor="ctr"/>
          <a:lstStyle/>
          <a:p>
            <a:endParaRPr lang="ru-RU"/>
          </a:p>
        </p:txBody>
      </p:sp>
      <p:sp>
        <p:nvSpPr>
          <p:cNvPr id="10261" name="AutoShape 21">
            <a:hlinkClick r:id="rId6" action="ppaction://hlinksldjump" highlightClick="1"/>
          </p:cNvPr>
          <p:cNvSpPr>
            <a:spLocks noChangeArrowheads="1"/>
          </p:cNvSpPr>
          <p:nvPr/>
        </p:nvSpPr>
        <p:spPr bwMode="auto">
          <a:xfrm>
            <a:off x="684213" y="2708275"/>
            <a:ext cx="7920037" cy="576263"/>
          </a:xfrm>
          <a:prstGeom prst="actionButtonBlank">
            <a:avLst/>
          </a:prstGeom>
          <a:noFill/>
          <a:ln w="9525">
            <a:noFill/>
            <a:miter lim="800000"/>
            <a:headEnd/>
            <a:tailEnd/>
          </a:ln>
          <a:effectLst/>
        </p:spPr>
        <p:txBody>
          <a:bodyPr wrap="none" anchor="ctr"/>
          <a:lstStyle/>
          <a:p>
            <a:endParaRPr lang="ru-RU"/>
          </a:p>
        </p:txBody>
      </p:sp>
      <p:sp>
        <p:nvSpPr>
          <p:cNvPr id="10263" name="AutoShape 23">
            <a:hlinkClick r:id="rId7" action="ppaction://hlinksldjump" highlightClick="1"/>
          </p:cNvPr>
          <p:cNvSpPr>
            <a:spLocks noChangeArrowheads="1"/>
          </p:cNvSpPr>
          <p:nvPr/>
        </p:nvSpPr>
        <p:spPr bwMode="auto">
          <a:xfrm>
            <a:off x="755650" y="4652963"/>
            <a:ext cx="6840538" cy="288925"/>
          </a:xfrm>
          <a:prstGeom prst="actionButtonBlank">
            <a:avLst/>
          </a:prstGeom>
          <a:noFill/>
          <a:ln w="9525">
            <a:noFill/>
            <a:miter lim="800000"/>
            <a:headEnd/>
            <a:tailEnd/>
          </a:ln>
          <a:effectLst/>
        </p:spPr>
        <p:txBody>
          <a:bodyPr wrap="none" anchor="ctr"/>
          <a:lstStyle/>
          <a:p>
            <a:endParaRPr lang="ru-RU"/>
          </a:p>
        </p:txBody>
      </p:sp>
      <p:sp>
        <p:nvSpPr>
          <p:cNvPr id="10264" name="AutoShape 24">
            <a:hlinkClick r:id="rId4" action="ppaction://hlinksldjump" highlightClick="1"/>
          </p:cNvPr>
          <p:cNvSpPr>
            <a:spLocks noChangeArrowheads="1"/>
          </p:cNvSpPr>
          <p:nvPr/>
        </p:nvSpPr>
        <p:spPr bwMode="auto">
          <a:xfrm>
            <a:off x="684213" y="4005263"/>
            <a:ext cx="8459787" cy="503237"/>
          </a:xfrm>
          <a:prstGeom prst="actionButtonBlank">
            <a:avLst/>
          </a:prstGeom>
          <a:noFill/>
          <a:ln w="9525">
            <a:noFill/>
            <a:miter lim="800000"/>
            <a:headEnd/>
            <a:tailEnd/>
          </a:ln>
          <a:effectLst/>
        </p:spPr>
        <p:txBody>
          <a:bodyPr wrap="none" anchor="ctr"/>
          <a:lstStyle/>
          <a:p>
            <a:endParaRPr lang="ru-RU"/>
          </a:p>
        </p:txBody>
      </p:sp>
      <p:sp>
        <p:nvSpPr>
          <p:cNvPr id="12" name="Прямоугольник 11"/>
          <p:cNvSpPr/>
          <p:nvPr/>
        </p:nvSpPr>
        <p:spPr>
          <a:xfrm>
            <a:off x="2286000" y="1762390"/>
            <a:ext cx="4572000" cy="2834622"/>
          </a:xfrm>
          <a:prstGeom prst="rect">
            <a:avLst/>
          </a:prstGeom>
        </p:spPr>
        <p:txBody>
          <a:bodyPr>
            <a:spAutoFit/>
          </a:bodyPr>
          <a:lstStyle/>
          <a:p>
            <a:pPr>
              <a:lnSpc>
                <a:spcPct val="90000"/>
              </a:lnSpc>
              <a:buFontTx/>
              <a:buNone/>
            </a:pPr>
            <a:r>
              <a:rPr lang="ru-RU" dirty="0" smtClean="0">
                <a:solidFill>
                  <a:schemeClr val="bg1"/>
                </a:solidFill>
              </a:rPr>
              <a:t> </a:t>
            </a:r>
            <a:r>
              <a:rPr lang="ru-RU" i="1" dirty="0" smtClean="0">
                <a:solidFill>
                  <a:schemeClr val="bg1"/>
                </a:solidFill>
              </a:rPr>
              <a:t>Легенда о Лазаре помогает нам понять финал романа. Раскольников должен воскреснуть духовно, тем более, что возможность его нравственного перерождения вытекает из его </a:t>
            </a:r>
            <a:r>
              <a:rPr lang="ru-RU" i="1" dirty="0" smtClean="0">
                <a:solidFill>
                  <a:srgbClr val="FF0000"/>
                </a:solidFill>
              </a:rPr>
              <a:t>человеческой натуры. </a:t>
            </a:r>
            <a:r>
              <a:rPr lang="ru-RU" i="1" dirty="0" smtClean="0">
                <a:solidFill>
                  <a:schemeClr val="bg1"/>
                </a:solidFill>
              </a:rPr>
              <a:t>У него есть все предпосылки для этого. Достоевский приводит своего героя и нас вместе с ним к такой простой и такой трудно выполнимой истине: «Главное – люби других как себя, вот что главное».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024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024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0242"/>
                                        </p:tgtEl>
                                        <p:attrNameLst>
                                          <p:attrName>ppt_y</p:attrName>
                                        </p:attrNameLst>
                                      </p:cBhvr>
                                      <p:tavLst>
                                        <p:tav tm="0">
                                          <p:val>
                                            <p:strVal val="#ppt_y"/>
                                          </p:val>
                                        </p:tav>
                                        <p:tav tm="100000">
                                          <p:val>
                                            <p:strVal val="#ppt_y"/>
                                          </p:val>
                                        </p:tav>
                                      </p:tavLst>
                                    </p:anim>
                                  </p:childTnLst>
                                </p:cTn>
                              </p:par>
                              <p:par>
                                <p:cTn id="11" presetID="8" presetClass="entr" presetSubtype="16" fill="hold" grpId="0" nodeType="withEffect">
                                  <p:stCondLst>
                                    <p:cond delay="2000"/>
                                  </p:stCondLst>
                                  <p:childTnLst>
                                    <p:set>
                                      <p:cBhvr>
                                        <p:cTn id="12" dur="1" fill="hold">
                                          <p:stCondLst>
                                            <p:cond delay="0"/>
                                          </p:stCondLst>
                                        </p:cTn>
                                        <p:tgtEl>
                                          <p:spTgt spid="10249"/>
                                        </p:tgtEl>
                                        <p:attrNameLst>
                                          <p:attrName>style.visibility</p:attrName>
                                        </p:attrNameLst>
                                      </p:cBhvr>
                                      <p:to>
                                        <p:strVal val="visible"/>
                                      </p:to>
                                    </p:set>
                                    <p:animEffect transition="in" filter="diamond(in)">
                                      <p:cBhvr>
                                        <p:cTn id="13" dur="2000"/>
                                        <p:tgtEl>
                                          <p:spTgt spid="10249"/>
                                        </p:tgtEl>
                                      </p:cBhvr>
                                    </p:animEffect>
                                  </p:childTnLst>
                                </p:cTn>
                              </p:par>
                              <p:par>
                                <p:cTn id="14" presetID="8" presetClass="entr" presetSubtype="32" fill="hold" nodeType="withEffect">
                                  <p:stCondLst>
                                    <p:cond delay="3000"/>
                                  </p:stCondLst>
                                  <p:childTnLst>
                                    <p:set>
                                      <p:cBhvr>
                                        <p:cTn id="15" dur="1" fill="hold">
                                          <p:stCondLst>
                                            <p:cond delay="0"/>
                                          </p:stCondLst>
                                        </p:cTn>
                                        <p:tgtEl>
                                          <p:spTgt spid="10247"/>
                                        </p:tgtEl>
                                        <p:attrNameLst>
                                          <p:attrName>style.visibility</p:attrName>
                                        </p:attrNameLst>
                                      </p:cBhvr>
                                      <p:to>
                                        <p:strVal val="visible"/>
                                      </p:to>
                                    </p:set>
                                    <p:animEffect transition="in" filter="diamond(out)">
                                      <p:cBhvr>
                                        <p:cTn id="16" dur="2000"/>
                                        <p:tgtEl>
                                          <p:spTgt spid="10247"/>
                                        </p:tgtEl>
                                      </p:cBhvr>
                                    </p:animEffect>
                                  </p:childTnLst>
                                </p:cTn>
                              </p:par>
                              <p:par>
                                <p:cTn id="17" presetID="12" presetClass="entr" presetSubtype="2" fill="hold" nodeType="withEffect">
                                  <p:stCondLst>
                                    <p:cond delay="0"/>
                                  </p:stCondLst>
                                  <p:childTnLst>
                                    <p:set>
                                      <p:cBhvr>
                                        <p:cTn id="18" dur="1" fill="hold">
                                          <p:stCondLst>
                                            <p:cond delay="0"/>
                                          </p:stCondLst>
                                        </p:cTn>
                                        <p:tgtEl>
                                          <p:spTgt spid="10250">
                                            <p:txEl>
                                              <p:pRg st="0" end="0"/>
                                            </p:txEl>
                                          </p:spTgt>
                                        </p:tgtEl>
                                        <p:attrNameLst>
                                          <p:attrName>style.visibility</p:attrName>
                                        </p:attrNameLst>
                                      </p:cBhvr>
                                      <p:to>
                                        <p:strVal val="visible"/>
                                      </p:to>
                                    </p:set>
                                    <p:animEffect transition="in" filter="slide(fromRight)">
                                      <p:cBhvr>
                                        <p:cTn id="19" dur="2000"/>
                                        <p:tgtEl>
                                          <p:spTgt spid="10250">
                                            <p:txEl>
                                              <p:pRg st="0" end="0"/>
                                            </p:txEl>
                                          </p:spTgt>
                                        </p:tgtEl>
                                      </p:cBhvr>
                                    </p:animEffect>
                                  </p:childTnLst>
                                </p:cTn>
                              </p:par>
                              <p:par>
                                <p:cTn id="20" presetID="12" presetClass="entr" presetSubtype="2" fill="hold" nodeType="withEffect">
                                  <p:stCondLst>
                                    <p:cond delay="0"/>
                                  </p:stCondLst>
                                  <p:childTnLst>
                                    <p:set>
                                      <p:cBhvr>
                                        <p:cTn id="21" dur="1" fill="hold">
                                          <p:stCondLst>
                                            <p:cond delay="0"/>
                                          </p:stCondLst>
                                        </p:cTn>
                                        <p:tgtEl>
                                          <p:spTgt spid="10250">
                                            <p:txEl>
                                              <p:pRg st="1" end="1"/>
                                            </p:txEl>
                                          </p:spTgt>
                                        </p:tgtEl>
                                        <p:attrNameLst>
                                          <p:attrName>style.visibility</p:attrName>
                                        </p:attrNameLst>
                                      </p:cBhvr>
                                      <p:to>
                                        <p:strVal val="visible"/>
                                      </p:to>
                                    </p:set>
                                    <p:animEffect transition="in" filter="slide(fromRight)">
                                      <p:cBhvr>
                                        <p:cTn id="22" dur="2000"/>
                                        <p:tgtEl>
                                          <p:spTgt spid="10250">
                                            <p:txEl>
                                              <p:pRg st="1" end="1"/>
                                            </p:txEl>
                                          </p:spTgt>
                                        </p:tgtEl>
                                      </p:cBhvr>
                                    </p:animEffect>
                                  </p:childTnLst>
                                </p:cTn>
                              </p:par>
                              <p:par>
                                <p:cTn id="23" presetID="12" presetClass="entr" presetSubtype="2" fill="hold" nodeType="withEffect">
                                  <p:stCondLst>
                                    <p:cond delay="0"/>
                                  </p:stCondLst>
                                  <p:childTnLst>
                                    <p:set>
                                      <p:cBhvr>
                                        <p:cTn id="24" dur="1" fill="hold">
                                          <p:stCondLst>
                                            <p:cond delay="0"/>
                                          </p:stCondLst>
                                        </p:cTn>
                                        <p:tgtEl>
                                          <p:spTgt spid="10250">
                                            <p:txEl>
                                              <p:pRg st="2" end="2"/>
                                            </p:txEl>
                                          </p:spTgt>
                                        </p:tgtEl>
                                        <p:attrNameLst>
                                          <p:attrName>style.visibility</p:attrName>
                                        </p:attrNameLst>
                                      </p:cBhvr>
                                      <p:to>
                                        <p:strVal val="visible"/>
                                      </p:to>
                                    </p:set>
                                    <p:animEffect transition="in" filter="slide(fromRight)">
                                      <p:cBhvr>
                                        <p:cTn id="25" dur="2000"/>
                                        <p:tgtEl>
                                          <p:spTgt spid="10250">
                                            <p:txEl>
                                              <p:pRg st="2" end="2"/>
                                            </p:txEl>
                                          </p:spTgt>
                                        </p:tgtEl>
                                      </p:cBhvr>
                                    </p:animEffect>
                                  </p:childTnLst>
                                </p:cTn>
                              </p:par>
                              <p:par>
                                <p:cTn id="26" presetID="12" presetClass="entr" presetSubtype="2" fill="hold" nodeType="withEffect">
                                  <p:stCondLst>
                                    <p:cond delay="0"/>
                                  </p:stCondLst>
                                  <p:childTnLst>
                                    <p:set>
                                      <p:cBhvr>
                                        <p:cTn id="27" dur="1" fill="hold">
                                          <p:stCondLst>
                                            <p:cond delay="0"/>
                                          </p:stCondLst>
                                        </p:cTn>
                                        <p:tgtEl>
                                          <p:spTgt spid="10250">
                                            <p:txEl>
                                              <p:pRg st="3" end="3"/>
                                            </p:txEl>
                                          </p:spTgt>
                                        </p:tgtEl>
                                        <p:attrNameLst>
                                          <p:attrName>style.visibility</p:attrName>
                                        </p:attrNameLst>
                                      </p:cBhvr>
                                      <p:to>
                                        <p:strVal val="visible"/>
                                      </p:to>
                                    </p:set>
                                    <p:animEffect transition="in" filter="slide(fromRight)">
                                      <p:cBhvr>
                                        <p:cTn id="28" dur="2000"/>
                                        <p:tgtEl>
                                          <p:spTgt spid="10250">
                                            <p:txEl>
                                              <p:pRg st="3" end="3"/>
                                            </p:txEl>
                                          </p:spTgt>
                                        </p:tgtEl>
                                      </p:cBhvr>
                                    </p:animEffect>
                                  </p:childTnLst>
                                </p:cTn>
                              </p:par>
                              <p:par>
                                <p:cTn id="29" presetID="12" presetClass="entr" presetSubtype="2" fill="hold" nodeType="withEffect">
                                  <p:stCondLst>
                                    <p:cond delay="0"/>
                                  </p:stCondLst>
                                  <p:childTnLst>
                                    <p:set>
                                      <p:cBhvr>
                                        <p:cTn id="30" dur="1" fill="hold">
                                          <p:stCondLst>
                                            <p:cond delay="0"/>
                                          </p:stCondLst>
                                        </p:cTn>
                                        <p:tgtEl>
                                          <p:spTgt spid="10250">
                                            <p:txEl>
                                              <p:pRg st="4" end="4"/>
                                            </p:txEl>
                                          </p:spTgt>
                                        </p:tgtEl>
                                        <p:attrNameLst>
                                          <p:attrName>style.visibility</p:attrName>
                                        </p:attrNameLst>
                                      </p:cBhvr>
                                      <p:to>
                                        <p:strVal val="visible"/>
                                      </p:to>
                                    </p:set>
                                    <p:animEffect transition="in" filter="slide(fromRight)">
                                      <p:cBhvr>
                                        <p:cTn id="31" dur="2000"/>
                                        <p:tgtEl>
                                          <p:spTgt spid="10250">
                                            <p:txEl>
                                              <p:pRg st="4" end="4"/>
                                            </p:txEl>
                                          </p:spTgt>
                                        </p:tgtEl>
                                      </p:cBhvr>
                                    </p:animEffect>
                                  </p:childTnLst>
                                </p:cTn>
                              </p:par>
                              <p:par>
                                <p:cTn id="32" presetID="12" presetClass="entr" presetSubtype="2" fill="hold" nodeType="withEffect">
                                  <p:stCondLst>
                                    <p:cond delay="0"/>
                                  </p:stCondLst>
                                  <p:childTnLst>
                                    <p:set>
                                      <p:cBhvr>
                                        <p:cTn id="33" dur="1" fill="hold">
                                          <p:stCondLst>
                                            <p:cond delay="0"/>
                                          </p:stCondLst>
                                        </p:cTn>
                                        <p:tgtEl>
                                          <p:spTgt spid="10250">
                                            <p:txEl>
                                              <p:pRg st="5" end="5"/>
                                            </p:txEl>
                                          </p:spTgt>
                                        </p:tgtEl>
                                        <p:attrNameLst>
                                          <p:attrName>style.visibility</p:attrName>
                                        </p:attrNameLst>
                                      </p:cBhvr>
                                      <p:to>
                                        <p:strVal val="visible"/>
                                      </p:to>
                                    </p:set>
                                    <p:animEffect transition="in" filter="slide(fromRight)">
                                      <p:cBhvr>
                                        <p:cTn id="34" dur="2000"/>
                                        <p:tgtEl>
                                          <p:spTgt spid="10250">
                                            <p:txEl>
                                              <p:pRg st="5" end="5"/>
                                            </p:txEl>
                                          </p:spTgt>
                                        </p:tgtEl>
                                      </p:cBhvr>
                                    </p:animEffect>
                                  </p:childTnLst>
                                </p:cTn>
                              </p:par>
                              <p:par>
                                <p:cTn id="35" presetID="12" presetClass="entr" presetSubtype="2" fill="hold" nodeType="withEffect">
                                  <p:stCondLst>
                                    <p:cond delay="0"/>
                                  </p:stCondLst>
                                  <p:childTnLst>
                                    <p:set>
                                      <p:cBhvr>
                                        <p:cTn id="36" dur="1" fill="hold">
                                          <p:stCondLst>
                                            <p:cond delay="0"/>
                                          </p:stCondLst>
                                        </p:cTn>
                                        <p:tgtEl>
                                          <p:spTgt spid="10250">
                                            <p:txEl>
                                              <p:pRg st="6" end="6"/>
                                            </p:txEl>
                                          </p:spTgt>
                                        </p:tgtEl>
                                        <p:attrNameLst>
                                          <p:attrName>style.visibility</p:attrName>
                                        </p:attrNameLst>
                                      </p:cBhvr>
                                      <p:to>
                                        <p:strVal val="visible"/>
                                      </p:to>
                                    </p:set>
                                    <p:animEffect transition="in" filter="slide(fromRight)">
                                      <p:cBhvr>
                                        <p:cTn id="37" dur="2000"/>
                                        <p:tgtEl>
                                          <p:spTgt spid="10250">
                                            <p:txEl>
                                              <p:pRg st="6" end="6"/>
                                            </p:txEl>
                                          </p:spTgt>
                                        </p:tgtEl>
                                      </p:cBhvr>
                                    </p:animEffect>
                                  </p:childTnLst>
                                </p:cTn>
                              </p:par>
                              <p:par>
                                <p:cTn id="38" presetID="12" presetClass="entr" presetSubtype="2" fill="hold" nodeType="withEffect">
                                  <p:stCondLst>
                                    <p:cond delay="0"/>
                                  </p:stCondLst>
                                  <p:childTnLst>
                                    <p:set>
                                      <p:cBhvr>
                                        <p:cTn id="39" dur="1" fill="hold">
                                          <p:stCondLst>
                                            <p:cond delay="0"/>
                                          </p:stCondLst>
                                        </p:cTn>
                                        <p:tgtEl>
                                          <p:spTgt spid="10250">
                                            <p:txEl>
                                              <p:pRg st="8" end="8"/>
                                            </p:txEl>
                                          </p:spTgt>
                                        </p:tgtEl>
                                        <p:attrNameLst>
                                          <p:attrName>style.visibility</p:attrName>
                                        </p:attrNameLst>
                                      </p:cBhvr>
                                      <p:to>
                                        <p:strVal val="visible"/>
                                      </p:to>
                                    </p:set>
                                    <p:animEffect transition="in" filter="slide(fromRight)">
                                      <p:cBhvr>
                                        <p:cTn id="40" dur="2000"/>
                                        <p:tgtEl>
                                          <p:spTgt spid="1025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animBg="1"/>
      <p:bldP spid="102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solidFill>
                  <a:srgbClr val="002060"/>
                </a:solidFill>
              </a:rPr>
              <a:t>версия…</a:t>
            </a:r>
            <a:endParaRPr lang="ru-RU" dirty="0">
              <a:solidFill>
                <a:srgbClr val="002060"/>
              </a:solidFill>
            </a:endParaRPr>
          </a:p>
        </p:txBody>
      </p:sp>
      <p:sp>
        <p:nvSpPr>
          <p:cNvPr id="3" name="Содержимое 2"/>
          <p:cNvSpPr>
            <a:spLocks noGrp="1"/>
          </p:cNvSpPr>
          <p:nvPr>
            <p:ph idx="1"/>
          </p:nvPr>
        </p:nvSpPr>
        <p:spPr>
          <a:xfrm>
            <a:off x="457200" y="1268761"/>
            <a:ext cx="8229600" cy="4248472"/>
          </a:xfrm>
        </p:spPr>
        <p:txBody>
          <a:bodyPr>
            <a:normAutofit fontScale="92500" lnSpcReduction="20000"/>
          </a:bodyPr>
          <a:lstStyle/>
          <a:p>
            <a:pPr>
              <a:lnSpc>
                <a:spcPct val="90000"/>
              </a:lnSpc>
              <a:buFontTx/>
              <a:buNone/>
            </a:pPr>
            <a:r>
              <a:rPr lang="ru-RU" dirty="0" smtClean="0">
                <a:solidFill>
                  <a:schemeClr val="bg1"/>
                </a:solidFill>
              </a:rPr>
              <a:t> </a:t>
            </a:r>
            <a:r>
              <a:rPr lang="ru-RU" i="1" dirty="0" smtClean="0">
                <a:solidFill>
                  <a:srgbClr val="002060"/>
                </a:solidFill>
                <a:latin typeface="Times New Roman" pitchFamily="18" charset="0"/>
                <a:cs typeface="Times New Roman" pitchFamily="18" charset="0"/>
              </a:rPr>
              <a:t>Легенда о Лазаре помогает нам понять финал романа. Раскольников должен воскреснуть духовно, тем более, что возможность его нравственного перерождения вытекает из его человеческой натуры. У него есть все предпосылки для этого. Достоевский приводит своего героя и нас вместе с ним к такой простой и такой трудно выполнимой истине: «Главное – люби других как себя, вот что главное».</a:t>
            </a:r>
          </a:p>
          <a:p>
            <a:pPr>
              <a:lnSpc>
                <a:spcPct val="90000"/>
              </a:lnSpc>
              <a:buFontTx/>
              <a:buNone/>
            </a:pPr>
            <a:r>
              <a:rPr lang="ru-RU" dirty="0" smtClean="0">
                <a:solidFill>
                  <a:srgbClr val="002060"/>
                </a:solidFill>
                <a:latin typeface="Times New Roman" pitchFamily="18" charset="0"/>
                <a:cs typeface="Times New Roman" pitchFamily="18" charset="0"/>
              </a:rPr>
              <a:t>          Как вы думаете, способен ли смириться Раскольников?</a:t>
            </a:r>
            <a:endParaRPr lang="ru-RU" dirty="0">
              <a:solidFill>
                <a:srgbClr val="00206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51520" y="1556792"/>
            <a:ext cx="8229600" cy="4525963"/>
          </a:xfrm>
        </p:spPr>
        <p:txBody>
          <a:bodyPr>
            <a:normAutofit fontScale="70000" lnSpcReduction="20000"/>
          </a:bodyPr>
          <a:lstStyle/>
          <a:p>
            <a:pPr>
              <a:lnSpc>
                <a:spcPct val="90000"/>
              </a:lnSpc>
              <a:buFontTx/>
              <a:buNone/>
            </a:pPr>
            <a:r>
              <a:rPr lang="ru-RU" b="1" dirty="0" smtClean="0">
                <a:solidFill>
                  <a:schemeClr val="bg1"/>
                </a:solidFill>
              </a:rPr>
              <a:t> </a:t>
            </a:r>
            <a:r>
              <a:rPr lang="ru-RU" b="1" i="1" dirty="0" smtClean="0">
                <a:solidFill>
                  <a:srgbClr val="002060"/>
                </a:solidFill>
                <a:latin typeface="Times New Roman" pitchFamily="18" charset="0"/>
                <a:cs typeface="Times New Roman" pitchFamily="18" charset="0"/>
              </a:rPr>
              <a:t>Герои романа воспринимают жизнь по-разному . Если Раскольников живёт разумом – протестует, не принимает жизнь такой, какая она есть, вступает на путь насилия, то Соня Мармеладова целиком руководствуется чувством – избирает путь самопожертвования, кротости, готовности подчиниться обстоятельствам. У неё есть смысл в жизни: любовь, вера.</a:t>
            </a:r>
          </a:p>
          <a:p>
            <a:pPr>
              <a:lnSpc>
                <a:spcPct val="90000"/>
              </a:lnSpc>
              <a:buFontTx/>
              <a:buNone/>
            </a:pPr>
            <a:r>
              <a:rPr lang="ru-RU" b="1" i="1" dirty="0" smtClean="0">
                <a:solidFill>
                  <a:srgbClr val="002060"/>
                </a:solidFill>
                <a:latin typeface="Times New Roman" pitchFamily="18" charset="0"/>
                <a:cs typeface="Times New Roman" pitchFamily="18" charset="0"/>
              </a:rPr>
              <a:t>            Например, когда Соня читала Евангелие, она ассоциировала себя с Лазарем. Раскольников же ставил себя на место Иисуса. Он сам на себя возлагает ответственность за всё человечество, принимая на себя его грех. Только его теория терпит поражение. Оскорблённое, униженное самолюбие, гордый нрав загоняют его в тупик. У него нет смысла в жизни: убийство - это бунт для себя, индивидуалистический бунт.</a:t>
            </a:r>
          </a:p>
          <a:p>
            <a:pPr>
              <a:lnSpc>
                <a:spcPct val="90000"/>
              </a:lnSpc>
              <a:buFontTx/>
              <a:buNone/>
            </a:pPr>
            <a:r>
              <a:rPr lang="ru-RU" b="1" i="1" dirty="0" smtClean="0">
                <a:solidFill>
                  <a:srgbClr val="002060"/>
                </a:solidFill>
                <a:latin typeface="Times New Roman" pitchFamily="18" charset="0"/>
                <a:cs typeface="Times New Roman" pitchFamily="18" charset="0"/>
              </a:rPr>
              <a:t>             Гордость, индивидуализм = отсутствие душевного покоя.             Согласны?</a:t>
            </a:r>
          </a:p>
          <a:p>
            <a:pPr>
              <a:lnSpc>
                <a:spcPct val="90000"/>
              </a:lnSpc>
              <a:buFontTx/>
              <a:buNone/>
            </a:pPr>
            <a:r>
              <a:rPr lang="ru-RU" b="1" dirty="0" smtClean="0">
                <a:solidFill>
                  <a:srgbClr val="002060"/>
                </a:solidFill>
                <a:latin typeface="Times New Roman" pitchFamily="18" charset="0"/>
                <a:cs typeface="Times New Roman" pitchFamily="18" charset="0"/>
              </a:rPr>
              <a:t> </a:t>
            </a:r>
            <a:endParaRPr lang="ru-RU" dirty="0">
              <a:solidFill>
                <a:srgbClr val="002060"/>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fontScale="92500"/>
          </a:bodyPr>
          <a:lstStyle/>
          <a:p>
            <a:pPr>
              <a:lnSpc>
                <a:spcPct val="90000"/>
              </a:lnSpc>
              <a:buFontTx/>
              <a:buNone/>
            </a:pPr>
            <a:r>
              <a:rPr lang="ru-RU" dirty="0" smtClean="0">
                <a:solidFill>
                  <a:srgbClr val="002060"/>
                </a:solidFill>
              </a:rPr>
              <a:t> </a:t>
            </a:r>
            <a:r>
              <a:rPr lang="ru-RU" b="1" i="1" dirty="0" smtClean="0">
                <a:solidFill>
                  <a:srgbClr val="002060"/>
                </a:solidFill>
              </a:rPr>
              <a:t>В </a:t>
            </a:r>
            <a:r>
              <a:rPr lang="ru-RU" sz="3000" b="1" i="1" dirty="0" smtClean="0">
                <a:solidFill>
                  <a:srgbClr val="002060"/>
                </a:solidFill>
              </a:rPr>
              <a:t>лице Сони Раскольников встречает родственную душу. Он, убив старуху, совершает бунт, она, убив себя, приносит жертву. Герой совершает попытку пробудить в ней гордый протест и найти союзницу по преступлению. До каких пор «простирается Сонино терпение, должна же и она взбунтоваться»? Но Соня не бунтует. Она смиряется с действительностью и надеется на Бога. Раскольников чувствует её силу.</a:t>
            </a:r>
          </a:p>
          <a:p>
            <a:pPr>
              <a:lnSpc>
                <a:spcPct val="90000"/>
              </a:lnSpc>
              <a:buFontTx/>
              <a:buNone/>
            </a:pPr>
            <a:r>
              <a:rPr lang="ru-RU" sz="3000" b="1" i="1" dirty="0" smtClean="0">
                <a:solidFill>
                  <a:srgbClr val="002060"/>
                </a:solidFill>
              </a:rPr>
              <a:t>                Вы думаете иначе</a:t>
            </a:r>
            <a:r>
              <a:rPr lang="ru-RU" b="1" i="1" dirty="0" smtClean="0">
                <a:solidFill>
                  <a:srgbClr val="002060"/>
                </a:solidFill>
              </a:rPr>
              <a:t>?</a:t>
            </a:r>
            <a:endParaRPr lang="ru-RU" dirty="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pPr>
              <a:lnSpc>
                <a:spcPct val="90000"/>
              </a:lnSpc>
              <a:buFontTx/>
              <a:buNone/>
            </a:pPr>
            <a:r>
              <a:rPr lang="ru-RU" dirty="0" smtClean="0"/>
              <a:t> </a:t>
            </a:r>
            <a:r>
              <a:rPr lang="ru-RU" b="1" dirty="0" smtClean="0">
                <a:solidFill>
                  <a:schemeClr val="bg1"/>
                </a:solidFill>
              </a:rPr>
              <a:t>«</a:t>
            </a:r>
            <a:r>
              <a:rPr lang="ru-RU" sz="3400" b="1" dirty="0" smtClean="0">
                <a:solidFill>
                  <a:srgbClr val="002060"/>
                </a:solidFill>
              </a:rPr>
              <a:t>Он встал на колени среди площади, поклонился до земли и поцеловал эту грязную землю с наслаждением и </a:t>
            </a:r>
            <a:r>
              <a:rPr lang="ru-RU" sz="3400" b="1" dirty="0" err="1" smtClean="0">
                <a:solidFill>
                  <a:srgbClr val="002060"/>
                </a:solidFill>
              </a:rPr>
              <a:t>счастием</a:t>
            </a:r>
            <a:r>
              <a:rPr lang="ru-RU" sz="3400" b="1" dirty="0" smtClean="0">
                <a:solidFill>
                  <a:srgbClr val="002060"/>
                </a:solidFill>
              </a:rPr>
              <a:t>. Он встал и поклонился в другой раз.</a:t>
            </a:r>
          </a:p>
          <a:p>
            <a:pPr>
              <a:lnSpc>
                <a:spcPct val="90000"/>
              </a:lnSpc>
              <a:buFontTx/>
              <a:buNone/>
            </a:pPr>
            <a:r>
              <a:rPr lang="ru-RU" sz="3400" b="1" dirty="0" smtClean="0">
                <a:solidFill>
                  <a:srgbClr val="002060"/>
                </a:solidFill>
              </a:rPr>
              <a:t>             - Ишь нахлестался! – заметил подле него один парень.</a:t>
            </a:r>
          </a:p>
          <a:p>
            <a:pPr>
              <a:lnSpc>
                <a:spcPct val="90000"/>
              </a:lnSpc>
              <a:buFontTx/>
              <a:buNone/>
            </a:pPr>
            <a:r>
              <a:rPr lang="ru-RU" sz="3400" b="1" dirty="0" smtClean="0">
                <a:solidFill>
                  <a:srgbClr val="002060"/>
                </a:solidFill>
              </a:rPr>
              <a:t>             Раздался смех.»</a:t>
            </a:r>
          </a:p>
          <a:p>
            <a:pPr>
              <a:lnSpc>
                <a:spcPct val="90000"/>
              </a:lnSpc>
              <a:buFontTx/>
              <a:buNone/>
            </a:pPr>
            <a:r>
              <a:rPr lang="ru-RU" sz="3400" b="1" i="1" dirty="0" smtClean="0">
                <a:solidFill>
                  <a:srgbClr val="002060"/>
                </a:solidFill>
              </a:rPr>
              <a:t>            Зачем надо было Раскольникову идти на добровольное унижение? Освободиться от мук совести можно только через покаяние. Это был его первый шаг к покаянию- </a:t>
            </a:r>
            <a:r>
              <a:rPr lang="ru-RU" sz="3400" b="1" i="1" dirty="0" err="1" smtClean="0">
                <a:solidFill>
                  <a:srgbClr val="002060"/>
                </a:solidFill>
              </a:rPr>
              <a:t>прилюдное</a:t>
            </a:r>
            <a:r>
              <a:rPr lang="ru-RU" sz="3400" b="1" i="1" dirty="0" smtClean="0">
                <a:solidFill>
                  <a:srgbClr val="002060"/>
                </a:solidFill>
              </a:rPr>
              <a:t> коленопреклонение на площади, второй – добровольная явка с повинной, третий – на каторге – когда «вдруг что-то как бы подхватило и как бы бросило к ногам Сони». Постепенное перерождение.</a:t>
            </a:r>
          </a:p>
          <a:p>
            <a:pPr>
              <a:lnSpc>
                <a:spcPct val="90000"/>
              </a:lnSpc>
              <a:buFontTx/>
              <a:buNone/>
            </a:pPr>
            <a:r>
              <a:rPr lang="ru-RU" sz="3400" b="1" i="1" dirty="0" smtClean="0">
                <a:solidFill>
                  <a:srgbClr val="002060"/>
                </a:solidFill>
              </a:rPr>
              <a:t>Как вы думаете, добровольное публичное признание своей неправоты – это сила или слабость </a:t>
            </a:r>
            <a:r>
              <a:rPr lang="ru-RU" b="1" i="1" dirty="0" smtClean="0">
                <a:solidFill>
                  <a:srgbClr val="002060"/>
                </a:solidFill>
              </a:rPr>
              <a:t>человека?</a:t>
            </a:r>
            <a:endParaRPr lang="ru-RU"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080120"/>
          </a:xfrm>
        </p:spPr>
        <p:txBody>
          <a:bodyPr>
            <a:noAutofit/>
          </a:bodyPr>
          <a:lstStyle/>
          <a:p>
            <a:r>
              <a:rPr lang="ru-RU" sz="2800" b="1" i="1" dirty="0" smtClean="0">
                <a:solidFill>
                  <a:srgbClr val="002060"/>
                </a:solidFill>
              </a:rPr>
              <a:t>Анализ эпизодов</a:t>
            </a:r>
            <a:r>
              <a:rPr lang="ru-RU" sz="2800" dirty="0" smtClean="0">
                <a:solidFill>
                  <a:srgbClr val="002060"/>
                </a:solidFill>
              </a:rPr>
              <a:t> </a:t>
            </a:r>
            <a:br>
              <a:rPr lang="ru-RU" sz="2800" dirty="0" smtClean="0">
                <a:solidFill>
                  <a:srgbClr val="002060"/>
                </a:solidFill>
              </a:rPr>
            </a:br>
            <a:r>
              <a:rPr lang="ru-RU" sz="3200" dirty="0" smtClean="0">
                <a:solidFill>
                  <a:srgbClr val="002060"/>
                </a:solidFill>
                <a:latin typeface="Monotype Corsiva" pitchFamily="66" charset="0"/>
              </a:rPr>
              <a:t>«На каторге»</a:t>
            </a:r>
            <a:br>
              <a:rPr lang="ru-RU" sz="3200" dirty="0" smtClean="0">
                <a:solidFill>
                  <a:srgbClr val="002060"/>
                </a:solidFill>
                <a:latin typeface="Monotype Corsiva" pitchFamily="66" charset="0"/>
              </a:rPr>
            </a:br>
            <a:r>
              <a:rPr lang="ru-RU" sz="3200" dirty="0" smtClean="0">
                <a:solidFill>
                  <a:srgbClr val="002060"/>
                </a:solidFill>
                <a:latin typeface="Monotype Corsiva" pitchFamily="66" charset="0"/>
              </a:rPr>
              <a:t> (эпилог)</a:t>
            </a:r>
            <a:endParaRPr lang="ru-RU" sz="3200" dirty="0">
              <a:solidFill>
                <a:srgbClr val="002060"/>
              </a:solidFill>
            </a:endParaRPr>
          </a:p>
        </p:txBody>
      </p:sp>
      <p:sp>
        <p:nvSpPr>
          <p:cNvPr id="4" name="Rectangle 3"/>
          <p:cNvSpPr>
            <a:spLocks noGrp="1" noChangeArrowheads="1"/>
          </p:cNvSpPr>
          <p:nvPr>
            <p:ph idx="1"/>
          </p:nvPr>
        </p:nvSpPr>
        <p:spPr/>
        <p:txBody>
          <a:bodyPr/>
          <a:lstStyle/>
          <a:p>
            <a:pPr>
              <a:buFontTx/>
              <a:buBlip>
                <a:blip r:embed="rId2"/>
              </a:buBlip>
            </a:pPr>
            <a:r>
              <a:rPr lang="ru-RU" dirty="0">
                <a:solidFill>
                  <a:srgbClr val="002060"/>
                </a:solidFill>
              </a:rPr>
              <a:t> </a:t>
            </a:r>
            <a:r>
              <a:rPr lang="ru-RU" sz="2400" b="1" i="1" dirty="0">
                <a:solidFill>
                  <a:srgbClr val="002060"/>
                </a:solidFill>
              </a:rPr>
              <a:t>Почему так тяжело переносил каторгу Раскольников?</a:t>
            </a:r>
          </a:p>
          <a:p>
            <a:pPr>
              <a:buFontTx/>
              <a:buBlip>
                <a:blip r:embed="rId2"/>
              </a:buBlip>
            </a:pPr>
            <a:r>
              <a:rPr lang="ru-RU" sz="2400" b="1" i="1" dirty="0" smtClean="0">
                <a:solidFill>
                  <a:srgbClr val="002060"/>
                </a:solidFill>
                <a:latin typeface="Times New Roman" pitchFamily="18" charset="0"/>
                <a:cs typeface="Times New Roman" pitchFamily="18" charset="0"/>
              </a:rPr>
              <a:t>Почему каторжники полюбили Соню?</a:t>
            </a:r>
          </a:p>
          <a:p>
            <a:pPr>
              <a:buFontTx/>
              <a:buBlip>
                <a:blip r:embed="rId2"/>
              </a:buBlip>
            </a:pPr>
            <a:r>
              <a:rPr lang="ru-RU" sz="2400" b="1" i="1" dirty="0" smtClean="0">
                <a:solidFill>
                  <a:srgbClr val="002060"/>
                </a:solidFill>
                <a:latin typeface="Times New Roman" pitchFamily="18" charset="0"/>
                <a:cs typeface="Times New Roman" pitchFamily="18" charset="0"/>
              </a:rPr>
              <a:t>Что помогло возродиться Раскольникову?</a:t>
            </a:r>
          </a:p>
          <a:p>
            <a:pPr>
              <a:buFontTx/>
              <a:buBlip>
                <a:blip r:embed="rId2"/>
              </a:buBlip>
            </a:pPr>
            <a:r>
              <a:rPr lang="ru-RU" sz="2400" b="1" i="1" dirty="0" smtClean="0">
                <a:solidFill>
                  <a:srgbClr val="002060"/>
                </a:solidFill>
                <a:latin typeface="Times New Roman" pitchFamily="18" charset="0"/>
                <a:cs typeface="Times New Roman" pitchFamily="18" charset="0"/>
              </a:rPr>
              <a:t>Какова роль пейзажа в эпилоге?</a:t>
            </a:r>
          </a:p>
          <a:p>
            <a:pPr>
              <a:buFontTx/>
              <a:buBlip>
                <a:blip r:embed="rId2"/>
              </a:buBlip>
            </a:pPr>
            <a:r>
              <a:rPr lang="ru-RU" sz="2400" b="1" i="1" dirty="0" smtClean="0">
                <a:solidFill>
                  <a:srgbClr val="002060"/>
                </a:solidFill>
                <a:latin typeface="Times New Roman" pitchFamily="18" charset="0"/>
                <a:cs typeface="Times New Roman" pitchFamily="18" charset="0"/>
              </a:rPr>
              <a:t>Какова роль эпилога в понимании всего смысла романа?</a:t>
            </a:r>
          </a:p>
          <a:p>
            <a:pPr>
              <a:buFontTx/>
              <a:buBlip>
                <a:blip r:embed="rId2"/>
              </a:buBlip>
            </a:pPr>
            <a:r>
              <a:rPr lang="ru-RU" sz="2400" b="1" i="1" dirty="0" smtClean="0">
                <a:solidFill>
                  <a:srgbClr val="002060"/>
                </a:solidFill>
                <a:latin typeface="Times New Roman" pitchFamily="18" charset="0"/>
                <a:cs typeface="Times New Roman" pitchFamily="18" charset="0"/>
              </a:rPr>
              <a:t>Почему </a:t>
            </a:r>
            <a:r>
              <a:rPr lang="ru-RU" sz="2400" b="1" i="1" dirty="0">
                <a:solidFill>
                  <a:srgbClr val="002060"/>
                </a:solidFill>
                <a:latin typeface="Times New Roman" pitchFamily="18" charset="0"/>
                <a:cs typeface="Times New Roman" pitchFamily="18" charset="0"/>
              </a:rPr>
              <a:t>каторжники полюбили Соню?</a:t>
            </a:r>
          </a:p>
          <a:p>
            <a:pPr>
              <a:buFontTx/>
              <a:buBlip>
                <a:blip r:embed="rId2"/>
              </a:buBlip>
            </a:pPr>
            <a:r>
              <a:rPr lang="ru-RU" sz="2400" b="1" i="1" dirty="0">
                <a:solidFill>
                  <a:srgbClr val="002060"/>
                </a:solidFill>
                <a:latin typeface="Times New Roman" pitchFamily="18" charset="0"/>
                <a:cs typeface="Times New Roman" pitchFamily="18" charset="0"/>
              </a:rPr>
              <a:t>Что помогло возродиться Раскольникову?</a:t>
            </a:r>
          </a:p>
          <a:p>
            <a:pPr>
              <a:buFontTx/>
              <a:buBlip>
                <a:blip r:embed="rId2"/>
              </a:buBlip>
            </a:pPr>
            <a:r>
              <a:rPr lang="ru-RU" sz="2400" b="1" i="1" dirty="0">
                <a:solidFill>
                  <a:srgbClr val="002060"/>
                </a:solidFill>
                <a:latin typeface="Times New Roman" pitchFamily="18" charset="0"/>
                <a:cs typeface="Times New Roman" pitchFamily="18" charset="0"/>
              </a:rPr>
              <a:t>Какова роль пейзажа в эпилоге?</a:t>
            </a:r>
          </a:p>
          <a:p>
            <a:pPr>
              <a:buFontTx/>
              <a:buBlip>
                <a:blip r:embed="rId2"/>
              </a:buBlip>
            </a:pPr>
            <a:r>
              <a:rPr lang="ru-RU" sz="2400" b="1" i="1" dirty="0">
                <a:solidFill>
                  <a:srgbClr val="002060"/>
                </a:solidFill>
                <a:latin typeface="Times New Roman" pitchFamily="18" charset="0"/>
                <a:cs typeface="Times New Roman" pitchFamily="18" charset="0"/>
              </a:rPr>
              <a:t>Какова роль эпилога в понимании всего смысла романа?</a:t>
            </a:r>
          </a:p>
          <a:p>
            <a:pPr>
              <a:buFontTx/>
              <a:buBlip>
                <a:blip r:embed="rId2"/>
              </a:buBlip>
            </a:pPr>
            <a:endParaRPr lang="ru-RU" sz="2400" b="1" i="1" dirty="0">
              <a:solidFill>
                <a:srgbClr val="002060"/>
              </a:solidFill>
              <a:latin typeface="Times New Roman" pitchFamily="18" charset="0"/>
              <a:cs typeface="Times New Roman" pitchFamily="18" charset="0"/>
            </a:endParaRPr>
          </a:p>
          <a:p>
            <a:pPr>
              <a:buFontTx/>
              <a:buBlip>
                <a:blip r:embed="rId2"/>
              </a:buBlip>
            </a:pPr>
            <a:endParaRPr lang="ru-RU" sz="20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20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wipe(left)">
                                      <p:cBhvr>
                                        <p:cTn id="10" dur="2000"/>
                                        <p:tgtEl>
                                          <p:spTgt spid="4">
                                            <p:txEl>
                                              <p:pRg st="5" end="5"/>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left)">
                                      <p:cBhvr>
                                        <p:cTn id="13" dur="2000"/>
                                        <p:tgtEl>
                                          <p:spTgt spid="4">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2000"/>
                                        <p:tgtEl>
                                          <p:spTgt spid="4">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2000"/>
                                        <p:tgtEl>
                                          <p:spTgt spid="4">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2000"/>
                                        <p:tgtEl>
                                          <p:spTgt spid="4">
                                            <p:txEl>
                                              <p:pRg st="4" end="4"/>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left)">
                                      <p:cBhvr>
                                        <p:cTn id="25" dur="2000"/>
                                        <p:tgtEl>
                                          <p:spTgt spid="4">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left)">
                                      <p:cBhvr>
                                        <p:cTn id="28" dur="2000"/>
                                        <p:tgtEl>
                                          <p:spTgt spid="4">
                                            <p:txEl>
                                              <p:pRg st="7" end="7"/>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left)">
                                      <p:cBhvr>
                                        <p:cTn id="31"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chemeClr val="accent2"/>
                </a:solidFill>
              </a:rPr>
              <a:t>Роль эпилога в понимании всего смысла романа</a:t>
            </a:r>
            <a:endParaRPr lang="ru-RU" dirty="0">
              <a:solidFill>
                <a:schemeClr val="accent2"/>
              </a:solidFill>
            </a:endParaRPr>
          </a:p>
        </p:txBody>
      </p:sp>
      <p:sp>
        <p:nvSpPr>
          <p:cNvPr id="3" name="Содержимое 2"/>
          <p:cNvSpPr>
            <a:spLocks noGrp="1"/>
          </p:cNvSpPr>
          <p:nvPr>
            <p:ph idx="1"/>
          </p:nvPr>
        </p:nvSpPr>
        <p:spPr/>
        <p:txBody>
          <a:bodyPr>
            <a:normAutofit lnSpcReduction="10000"/>
          </a:bodyPr>
          <a:lstStyle/>
          <a:p>
            <a:pPr>
              <a:lnSpc>
                <a:spcPct val="80000"/>
              </a:lnSpc>
              <a:buFontTx/>
              <a:buNone/>
            </a:pPr>
            <a:r>
              <a:rPr lang="ru-RU" dirty="0" smtClean="0">
                <a:solidFill>
                  <a:srgbClr val="002060"/>
                </a:solidFill>
                <a:latin typeface="Times New Roman" pitchFamily="18" charset="0"/>
                <a:cs typeface="Times New Roman" pitchFamily="18" charset="0"/>
              </a:rPr>
              <a:t>Эпилог – это истинное раскаяние Раскольникова, отказ от своей теории;</a:t>
            </a:r>
          </a:p>
          <a:p>
            <a:pPr>
              <a:lnSpc>
                <a:spcPct val="80000"/>
              </a:lnSpc>
              <a:buFontTx/>
              <a:buChar char="-"/>
            </a:pPr>
            <a:r>
              <a:rPr lang="ru-RU" dirty="0" smtClean="0">
                <a:solidFill>
                  <a:srgbClr val="002060"/>
                </a:solidFill>
                <a:latin typeface="Times New Roman" pitchFamily="18" charset="0"/>
                <a:cs typeface="Times New Roman" pitchFamily="18" charset="0"/>
              </a:rPr>
              <a:t>это воплощение Ф.М.Достоевским библейской темы смирения. </a:t>
            </a:r>
          </a:p>
          <a:p>
            <a:pPr>
              <a:lnSpc>
                <a:spcPct val="80000"/>
              </a:lnSpc>
              <a:buFontTx/>
              <a:buChar char="-"/>
            </a:pPr>
            <a:r>
              <a:rPr lang="ru-RU" dirty="0" smtClean="0">
                <a:solidFill>
                  <a:srgbClr val="002060"/>
                </a:solidFill>
                <a:latin typeface="Times New Roman" pitchFamily="18" charset="0"/>
                <a:cs typeface="Times New Roman" pitchFamily="18" charset="0"/>
              </a:rPr>
              <a:t>Это воплощение главной идеи романа – только любовь к ближнему способна победить зло.</a:t>
            </a:r>
          </a:p>
          <a:p>
            <a:pPr>
              <a:lnSpc>
                <a:spcPct val="80000"/>
              </a:lnSpc>
              <a:buFontTx/>
              <a:buNone/>
            </a:pPr>
            <a:r>
              <a:rPr lang="ru-RU" dirty="0" smtClean="0">
                <a:solidFill>
                  <a:srgbClr val="002060"/>
                </a:solidFill>
                <a:latin typeface="Times New Roman" pitchFamily="18" charset="0"/>
                <a:cs typeface="Times New Roman" pitchFamily="18" charset="0"/>
              </a:rPr>
              <a:t>        Сам писатель тоже не сразу пришёл к этому. Пребывание его на каторге заставило задуматься над сутью православия, его значением для человека.</a:t>
            </a:r>
          </a:p>
          <a:p>
            <a:endParaRPr lang="ru-RU" dirty="0">
              <a:solidFill>
                <a:srgbClr val="00206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9" name="Picture 5" descr="scrn_big2"/>
          <p:cNvPicPr>
            <a:picLocks noChangeAspect="1" noChangeArrowheads="1"/>
          </p:cNvPicPr>
          <p:nvPr/>
        </p:nvPicPr>
        <p:blipFill>
          <a:blip r:embed="rId2" cstate="print"/>
          <a:srcRect/>
          <a:stretch>
            <a:fillRect/>
          </a:stretch>
        </p:blipFill>
        <p:spPr bwMode="auto">
          <a:xfrm>
            <a:off x="6659563" y="5900738"/>
            <a:ext cx="792162" cy="425450"/>
          </a:xfrm>
          <a:prstGeom prst="rect">
            <a:avLst/>
          </a:prstGeom>
          <a:noFill/>
        </p:spPr>
      </p:pic>
      <p:sp>
        <p:nvSpPr>
          <p:cNvPr id="292866" name="Rectangle 2"/>
          <p:cNvSpPr>
            <a:spLocks noGrp="1" noChangeArrowheads="1"/>
          </p:cNvSpPr>
          <p:nvPr>
            <p:ph type="title"/>
          </p:nvPr>
        </p:nvSpPr>
        <p:spPr>
          <a:xfrm>
            <a:off x="1043608" y="188640"/>
            <a:ext cx="7797552" cy="504056"/>
          </a:xfrm>
        </p:spPr>
        <p:txBody>
          <a:bodyPr>
            <a:normAutofit fontScale="90000"/>
          </a:bodyPr>
          <a:lstStyle/>
          <a:p>
            <a:pPr algn="l"/>
            <a:r>
              <a:rPr lang="ru-RU" sz="4000" i="1" dirty="0">
                <a:solidFill>
                  <a:srgbClr val="002060"/>
                </a:solidFill>
              </a:rPr>
              <a:t>версия…</a:t>
            </a:r>
          </a:p>
        </p:txBody>
      </p:sp>
      <p:sp>
        <p:nvSpPr>
          <p:cNvPr id="292867" name="Rectangle 3"/>
          <p:cNvSpPr>
            <a:spLocks noGrp="1" noChangeArrowheads="1"/>
          </p:cNvSpPr>
          <p:nvPr>
            <p:ph idx="1"/>
          </p:nvPr>
        </p:nvSpPr>
        <p:spPr>
          <a:xfrm>
            <a:off x="457200" y="692696"/>
            <a:ext cx="8435280" cy="5976664"/>
          </a:xfrm>
        </p:spPr>
        <p:txBody>
          <a:bodyPr>
            <a:noAutofit/>
          </a:bodyPr>
          <a:lstStyle/>
          <a:p>
            <a:pPr>
              <a:lnSpc>
                <a:spcPct val="80000"/>
              </a:lnSpc>
              <a:buFontTx/>
              <a:buNone/>
            </a:pPr>
            <a:r>
              <a:rPr lang="ru-RU" sz="2400" b="1" i="1" dirty="0">
                <a:solidFill>
                  <a:srgbClr val="002060"/>
                </a:solidFill>
                <a:latin typeface="Times New Roman" pitchFamily="18" charset="0"/>
                <a:cs typeface="Times New Roman" pitchFamily="18" charset="0"/>
              </a:rPr>
              <a:t>           Достоевский приводит читателя к мысли о том, что единственная система нравственных ценностей, испытанная временем, - это Евангелие. Отказываясь от неё, человек невольно встаёт на путь зла и насилия, так как вершиной мирового порядка вынужден считать себя (себе отводит роль Бога); возвращаясь, -духовно возрождается. </a:t>
            </a:r>
          </a:p>
          <a:p>
            <a:pPr>
              <a:lnSpc>
                <a:spcPct val="80000"/>
              </a:lnSpc>
              <a:buFontTx/>
              <a:buNone/>
            </a:pPr>
            <a:r>
              <a:rPr lang="ru-RU" sz="2400" b="1" i="1" dirty="0">
                <a:solidFill>
                  <a:srgbClr val="002060"/>
                </a:solidFill>
                <a:latin typeface="Times New Roman" pitchFamily="18" charset="0"/>
                <a:cs typeface="Times New Roman" pitchFamily="18" charset="0"/>
              </a:rPr>
              <a:t>           Легенда о Лазаре – это сцена веры в Воскресение.       </a:t>
            </a:r>
          </a:p>
          <a:p>
            <a:pPr>
              <a:lnSpc>
                <a:spcPct val="80000"/>
              </a:lnSpc>
              <a:buFontTx/>
              <a:buNone/>
            </a:pPr>
            <a:r>
              <a:rPr lang="ru-RU" sz="2400" b="1" i="1" dirty="0">
                <a:solidFill>
                  <a:srgbClr val="002060"/>
                </a:solidFill>
                <a:latin typeface="Times New Roman" pitchFamily="18" charset="0"/>
                <a:cs typeface="Times New Roman" pitchFamily="18" charset="0"/>
              </a:rPr>
              <a:t>           Безбожный разум Раскольникова, порабощённый страшной идеей, увёл его с дороги добра, но его натура, с детства впитавшая в себя заповедь «Не убий!», не даёт ему преодолеть ощущение преступности содеянного, жить спокойно. Поэтому и мучается Раскольников, тоска по милосердию и взаимопониманию через Евангелие и притчу о воскрешении возвращает ему мир христианских идей. «Смирись, гордый человек!» - это воплощение Ф.М.Достоевским библейской темы смирения.</a:t>
            </a:r>
          </a:p>
          <a:p>
            <a:pPr>
              <a:lnSpc>
                <a:spcPct val="80000"/>
              </a:lnSpc>
              <a:buFontTx/>
              <a:buNone/>
            </a:pPr>
            <a:r>
              <a:rPr lang="ru-RU" sz="2400" b="1" i="1" dirty="0">
                <a:solidFill>
                  <a:srgbClr val="002060"/>
                </a:solidFill>
                <a:latin typeface="Times New Roman" pitchFamily="18" charset="0"/>
                <a:cs typeface="Times New Roman" pitchFamily="18" charset="0"/>
              </a:rPr>
              <a:t>           Смирение = гармония. А по-вашему?</a:t>
            </a:r>
          </a:p>
          <a:p>
            <a:pPr>
              <a:lnSpc>
                <a:spcPct val="80000"/>
              </a:lnSpc>
              <a:buFontTx/>
              <a:buNone/>
            </a:pPr>
            <a:endParaRPr lang="ru-RU" sz="2400" b="1" i="1" dirty="0">
              <a:solidFill>
                <a:srgbClr val="002060"/>
              </a:solidFill>
              <a:latin typeface="Times New Roman" pitchFamily="18" charset="0"/>
              <a:cs typeface="Times New Roman" pitchFamily="18" charset="0"/>
            </a:endParaRPr>
          </a:p>
        </p:txBody>
      </p:sp>
      <p:pic>
        <p:nvPicPr>
          <p:cNvPr id="292870" name="Picture 6" descr="стрелка2"/>
          <p:cNvPicPr>
            <a:picLocks noChangeAspect="1" noChangeArrowheads="1" noCrop="1"/>
          </p:cNvPicPr>
          <p:nvPr/>
        </p:nvPicPr>
        <p:blipFill>
          <a:blip r:embed="rId3" cstate="print"/>
          <a:srcRect/>
          <a:stretch>
            <a:fillRect/>
          </a:stretch>
        </p:blipFill>
        <p:spPr bwMode="auto">
          <a:xfrm rot="10800000">
            <a:off x="7667625" y="5949950"/>
            <a:ext cx="403225" cy="273050"/>
          </a:xfrm>
          <a:prstGeom prst="rect">
            <a:avLst/>
          </a:prstGeom>
          <a:noFill/>
        </p:spPr>
      </p:pic>
      <p:sp>
        <p:nvSpPr>
          <p:cNvPr id="292873" name="AutoShape 9">
            <a:hlinkClick r:id="rId4" action="ppaction://hlinksldjump" highlightClick="1"/>
          </p:cNvPr>
          <p:cNvSpPr>
            <a:spLocks noChangeArrowheads="1"/>
          </p:cNvSpPr>
          <p:nvPr/>
        </p:nvSpPr>
        <p:spPr bwMode="auto">
          <a:xfrm>
            <a:off x="6588125" y="5876925"/>
            <a:ext cx="1008063" cy="504825"/>
          </a:xfrm>
          <a:prstGeom prst="actionButtonBlank">
            <a:avLst/>
          </a:prstGeom>
          <a:noFill/>
          <a:ln w="9525">
            <a:noFill/>
            <a:miter lim="800000"/>
            <a:headEnd/>
            <a:tailEnd/>
          </a:ln>
          <a:effectLst/>
        </p:spPr>
        <p:txBody>
          <a:bodyPr wrap="none" anchor="ctr"/>
          <a:lstStyle/>
          <a:p>
            <a:endParaRPr lang="ru-RU"/>
          </a:p>
        </p:txBody>
      </p:sp>
      <p:sp>
        <p:nvSpPr>
          <p:cNvPr id="292874" name="AutoShape 10">
            <a:hlinkClick r:id="rId5" action="ppaction://hlinksldjump" highlightClick="1"/>
          </p:cNvPr>
          <p:cNvSpPr>
            <a:spLocks noChangeArrowheads="1"/>
          </p:cNvSpPr>
          <p:nvPr/>
        </p:nvSpPr>
        <p:spPr bwMode="auto">
          <a:xfrm>
            <a:off x="1187450" y="3141663"/>
            <a:ext cx="6192838" cy="287337"/>
          </a:xfrm>
          <a:prstGeom prst="actionButtonBlank">
            <a:avLst/>
          </a:prstGeom>
          <a:noFill/>
          <a:ln w="9525">
            <a:noFill/>
            <a:miter lim="800000"/>
            <a:headEnd/>
            <a:tailEnd/>
          </a:ln>
          <a:effectLst/>
        </p:spPr>
        <p:txBody>
          <a:bodyPr wrap="none" anchor="ctr"/>
          <a:lstStyle/>
          <a:p>
            <a:endParaRPr lang="ru-RU"/>
          </a:p>
        </p:txBody>
      </p:sp>
      <p:pic>
        <p:nvPicPr>
          <p:cNvPr id="292876" name="Picture 12" descr="стрелка3"/>
          <p:cNvPicPr>
            <a:picLocks noChangeAspect="1" noChangeArrowheads="1" noCrop="1"/>
          </p:cNvPicPr>
          <p:nvPr/>
        </p:nvPicPr>
        <p:blipFill>
          <a:blip r:embed="rId6" cstate="print"/>
          <a:srcRect/>
          <a:stretch>
            <a:fillRect/>
          </a:stretch>
        </p:blipFill>
        <p:spPr bwMode="auto">
          <a:xfrm>
            <a:off x="7380288" y="3141663"/>
            <a:ext cx="360362" cy="244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Effect transition="in" filter="wipe(up)">
                                      <p:cBhvr>
                                        <p:cTn id="7" dur="2000"/>
                                        <p:tgtEl>
                                          <p:spTgt spid="292867">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92867">
                                            <p:txEl>
                                              <p:pRg st="1" end="1"/>
                                            </p:txEl>
                                          </p:spTgt>
                                        </p:tgtEl>
                                        <p:attrNameLst>
                                          <p:attrName>style.visibility</p:attrName>
                                        </p:attrNameLst>
                                      </p:cBhvr>
                                      <p:to>
                                        <p:strVal val="visible"/>
                                      </p:to>
                                    </p:set>
                                    <p:animEffect transition="in" filter="wipe(up)">
                                      <p:cBhvr>
                                        <p:cTn id="10" dur="2000"/>
                                        <p:tgtEl>
                                          <p:spTgt spid="292867">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92867">
                                            <p:txEl>
                                              <p:pRg st="2" end="2"/>
                                            </p:txEl>
                                          </p:spTgt>
                                        </p:tgtEl>
                                        <p:attrNameLst>
                                          <p:attrName>style.visibility</p:attrName>
                                        </p:attrNameLst>
                                      </p:cBhvr>
                                      <p:to>
                                        <p:strVal val="visible"/>
                                      </p:to>
                                    </p:set>
                                    <p:animEffect transition="in" filter="wipe(up)">
                                      <p:cBhvr>
                                        <p:cTn id="13" dur="2000"/>
                                        <p:tgtEl>
                                          <p:spTgt spid="292867">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92867">
                                            <p:txEl>
                                              <p:pRg st="3" end="3"/>
                                            </p:txEl>
                                          </p:spTgt>
                                        </p:tgtEl>
                                        <p:attrNameLst>
                                          <p:attrName>style.visibility</p:attrName>
                                        </p:attrNameLst>
                                      </p:cBhvr>
                                      <p:to>
                                        <p:strVal val="visible"/>
                                      </p:to>
                                    </p:set>
                                    <p:animEffect transition="in" filter="wipe(up)">
                                      <p:cBhvr>
                                        <p:cTn id="16" dur="2000"/>
                                        <p:tgtEl>
                                          <p:spTgt spid="292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Новая папка\обои\9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571472" y="1142984"/>
            <a:ext cx="3214710" cy="4286279"/>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4714876" y="142852"/>
            <a:ext cx="3643338" cy="655800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p:cTn id="15" dur="3000" fill="hold"/>
                                        <p:tgtEl>
                                          <p:spTgt spid="2051"/>
                                        </p:tgtEl>
                                        <p:attrNameLst>
                                          <p:attrName>ppt_w</p:attrName>
                                        </p:attrNameLst>
                                      </p:cBhvr>
                                      <p:tavLst>
                                        <p:tav tm="0">
                                          <p:val>
                                            <p:fltVal val="0"/>
                                          </p:val>
                                        </p:tav>
                                        <p:tav tm="100000">
                                          <p:val>
                                            <p:strVal val="#ppt_w"/>
                                          </p:val>
                                        </p:tav>
                                      </p:tavLst>
                                    </p:anim>
                                    <p:anim calcmode="lin" valueType="num">
                                      <p:cBhvr>
                                        <p:cTn id="16" dur="3000" fill="hold"/>
                                        <p:tgtEl>
                                          <p:spTgt spid="2051"/>
                                        </p:tgtEl>
                                        <p:attrNameLst>
                                          <p:attrName>ppt_h</p:attrName>
                                        </p:attrNameLst>
                                      </p:cBhvr>
                                      <p:tavLst>
                                        <p:tav tm="0">
                                          <p:val>
                                            <p:fltVal val="0"/>
                                          </p:val>
                                        </p:tav>
                                        <p:tav tm="100000">
                                          <p:val>
                                            <p:strVal val="#ppt_h"/>
                                          </p:val>
                                        </p:tav>
                                      </p:tavLst>
                                    </p:anim>
                                    <p:animEffect transition="in" filter="fade">
                                      <p:cBhvr>
                                        <p:cTn id="17" dur="3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i="1" dirty="0" smtClean="0">
                <a:solidFill>
                  <a:srgbClr val="002060"/>
                </a:solidFill>
              </a:rPr>
              <a:t>Нравственные уроки образа Раскольникова</a:t>
            </a:r>
            <a:r>
              <a:rPr lang="ru-RU" b="1" i="1" dirty="0" smtClean="0">
                <a:solidFill>
                  <a:schemeClr val="bg1"/>
                </a:solidFill>
              </a:rPr>
              <a:t>.</a:t>
            </a:r>
            <a:endParaRPr lang="ru-RU" dirty="0"/>
          </a:p>
        </p:txBody>
      </p:sp>
      <p:sp>
        <p:nvSpPr>
          <p:cNvPr id="3" name="Содержимое 2"/>
          <p:cNvSpPr>
            <a:spLocks noGrp="1"/>
          </p:cNvSpPr>
          <p:nvPr>
            <p:ph idx="1"/>
          </p:nvPr>
        </p:nvSpPr>
        <p:spPr/>
        <p:txBody>
          <a:bodyPr>
            <a:normAutofit fontScale="25000" lnSpcReduction="20000"/>
          </a:bodyPr>
          <a:lstStyle/>
          <a:p>
            <a:pPr>
              <a:buFontTx/>
              <a:buNone/>
            </a:pPr>
            <a:r>
              <a:rPr lang="ru-RU" sz="8600" b="1" dirty="0" smtClean="0">
                <a:solidFill>
                  <a:srgbClr val="002060"/>
                </a:solidFill>
                <a:latin typeface="Times New Roman" pitchFamily="18" charset="0"/>
                <a:cs typeface="Times New Roman" pitchFamily="18" charset="0"/>
              </a:rPr>
              <a:t>«Обрести Христа – значит, обрести собственную душу»- вот вывод, к которому приходит Достоевский… Эта философия вбирает в себя ответ на вопрос: «Что значит быть Человеком?»</a:t>
            </a:r>
          </a:p>
          <a:p>
            <a:pPr>
              <a:buFontTx/>
              <a:buNone/>
            </a:pPr>
            <a:r>
              <a:rPr lang="ru-RU" sz="8600" b="1" dirty="0" smtClean="0">
                <a:solidFill>
                  <a:srgbClr val="002060"/>
                </a:solidFill>
                <a:latin typeface="Times New Roman" pitchFamily="18" charset="0"/>
                <a:cs typeface="Times New Roman" pitchFamily="18" charset="0"/>
              </a:rPr>
              <a:t>                Право быть человеком несовместимо с правом встать над людьми.</a:t>
            </a:r>
          </a:p>
          <a:p>
            <a:pPr>
              <a:buFontTx/>
              <a:buNone/>
            </a:pPr>
            <a:r>
              <a:rPr lang="ru-RU" sz="8600" b="1" dirty="0" smtClean="0">
                <a:solidFill>
                  <a:srgbClr val="002060"/>
                </a:solidFill>
                <a:latin typeface="Times New Roman" pitchFamily="18" charset="0"/>
                <a:cs typeface="Times New Roman" pitchFamily="18" charset="0"/>
              </a:rPr>
              <a:t>                Преступления ведут к разрушению личности преступившего.</a:t>
            </a:r>
          </a:p>
          <a:p>
            <a:pPr>
              <a:buFontTx/>
              <a:buNone/>
            </a:pPr>
            <a:r>
              <a:rPr lang="ru-RU" sz="8600" b="1" dirty="0" smtClean="0">
                <a:solidFill>
                  <a:srgbClr val="002060"/>
                </a:solidFill>
                <a:latin typeface="Times New Roman" pitchFamily="18" charset="0"/>
                <a:cs typeface="Times New Roman" pitchFamily="18" charset="0"/>
              </a:rPr>
              <a:t>                 Подлинная человечность всегда связана с любовью к людям, с принятием их права на существование. И нет причин, оправдывающих  убийство.</a:t>
            </a:r>
          </a:p>
          <a:p>
            <a:pPr>
              <a:buFontTx/>
              <a:buNone/>
            </a:pPr>
            <a:r>
              <a:rPr lang="ru-RU" sz="8600" b="1" dirty="0" smtClean="0">
                <a:solidFill>
                  <a:srgbClr val="002060"/>
                </a:solidFill>
                <a:latin typeface="Times New Roman" pitchFamily="18" charset="0"/>
                <a:cs typeface="Times New Roman" pitchFamily="18" charset="0"/>
              </a:rPr>
              <a:t>                  Свобода – это не  вседозволенность. Есть предел нравственно возможного. Вседозволенность ведёт  к аморальности и распаду всех человеческих связей.</a:t>
            </a:r>
          </a:p>
          <a:p>
            <a:pPr>
              <a:buFontTx/>
              <a:buNone/>
            </a:pPr>
            <a:r>
              <a:rPr lang="ru-RU" sz="8600" b="1" dirty="0" smtClean="0">
                <a:solidFill>
                  <a:srgbClr val="002060"/>
                </a:solidFill>
                <a:latin typeface="Times New Roman" pitchFamily="18" charset="0"/>
                <a:cs typeface="Times New Roman" pitchFamily="18" charset="0"/>
              </a:rPr>
              <a:t>                   Безнравственно и бесчеловечно противопоставление своего счастья – всеобщему.</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707904" y="188640"/>
            <a:ext cx="5436096" cy="6408712"/>
          </a:xfrm>
          <a:prstGeom prst="rect">
            <a:avLst/>
          </a:prstGeom>
          <a:noFill/>
          <a:ln w="9525">
            <a:noFill/>
            <a:miter lim="800000"/>
            <a:headEnd/>
            <a:tailEnd/>
          </a:ln>
        </p:spPr>
      </p:pic>
      <p:sp>
        <p:nvSpPr>
          <p:cNvPr id="3" name="TextBox 2"/>
          <p:cNvSpPr txBox="1"/>
          <p:nvPr/>
        </p:nvSpPr>
        <p:spPr>
          <a:xfrm>
            <a:off x="611560" y="1916832"/>
            <a:ext cx="3221593" cy="646331"/>
          </a:xfrm>
          <a:prstGeom prst="rect">
            <a:avLst/>
          </a:prstGeom>
          <a:noFill/>
        </p:spPr>
        <p:txBody>
          <a:bodyPr wrap="square" rtlCol="0">
            <a:spAutoFit/>
          </a:bodyPr>
          <a:lstStyle/>
          <a:p>
            <a:r>
              <a:rPr lang="ru-RU" sz="3600" dirty="0" smtClean="0">
                <a:latin typeface="Times New Roman" pitchFamily="18" charset="0"/>
                <a:cs typeface="Times New Roman" pitchFamily="18" charset="0"/>
              </a:rPr>
              <a:t>Раскольников</a:t>
            </a:r>
            <a:endParaRPr lang="ru-RU" sz="36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043146" y="1"/>
            <a:ext cx="4849334" cy="6309320"/>
          </a:xfrm>
          <a:prstGeom prst="rect">
            <a:avLst/>
          </a:prstGeom>
          <a:noFill/>
          <a:ln w="9525">
            <a:noFill/>
            <a:miter lim="800000"/>
            <a:headEnd/>
            <a:tailEnd/>
          </a:ln>
        </p:spPr>
      </p:pic>
      <p:sp>
        <p:nvSpPr>
          <p:cNvPr id="3" name="TextBox 2"/>
          <p:cNvSpPr txBox="1"/>
          <p:nvPr/>
        </p:nvSpPr>
        <p:spPr>
          <a:xfrm>
            <a:off x="1115616" y="1052736"/>
            <a:ext cx="2935419" cy="646331"/>
          </a:xfrm>
          <a:prstGeom prst="rect">
            <a:avLst/>
          </a:prstGeom>
          <a:noFill/>
        </p:spPr>
        <p:txBody>
          <a:bodyPr wrap="none" rtlCol="0">
            <a:spAutoFit/>
          </a:bodyPr>
          <a:lstStyle/>
          <a:p>
            <a:r>
              <a:rPr lang="ru-RU" sz="3600" dirty="0" smtClean="0">
                <a:latin typeface="Times New Roman" pitchFamily="18" charset="0"/>
                <a:cs typeface="Times New Roman" pitchFamily="18" charset="0"/>
              </a:rPr>
              <a:t>Процентщица</a:t>
            </a:r>
            <a:endParaRPr lang="ru-RU" sz="36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131840" y="188640"/>
            <a:ext cx="5693965" cy="6480719"/>
          </a:xfrm>
          <a:prstGeom prst="rect">
            <a:avLst/>
          </a:prstGeom>
          <a:noFill/>
          <a:ln w="9525">
            <a:noFill/>
            <a:miter lim="800000"/>
            <a:headEnd/>
            <a:tailEnd/>
          </a:ln>
        </p:spPr>
      </p:pic>
      <p:sp>
        <p:nvSpPr>
          <p:cNvPr id="3" name="TextBox 2"/>
          <p:cNvSpPr txBox="1"/>
          <p:nvPr/>
        </p:nvSpPr>
        <p:spPr>
          <a:xfrm>
            <a:off x="323528" y="1052736"/>
            <a:ext cx="3342471" cy="1077218"/>
          </a:xfrm>
          <a:prstGeom prst="rect">
            <a:avLst/>
          </a:prstGeom>
          <a:noFill/>
        </p:spPr>
        <p:txBody>
          <a:bodyPr wrap="square" rtlCol="0">
            <a:spAutoFit/>
          </a:bodyPr>
          <a:lstStyle/>
          <a:p>
            <a:r>
              <a:rPr lang="ru-RU" sz="3200" dirty="0" smtClean="0">
                <a:latin typeface="Times New Roman" pitchFamily="18" charset="0"/>
                <a:cs typeface="Times New Roman" pitchFamily="18" charset="0"/>
              </a:rPr>
              <a:t>Дуня Раскольникова</a:t>
            </a:r>
            <a:endParaRPr lang="ru-RU" sz="32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779912" y="332656"/>
            <a:ext cx="4704432" cy="6264696"/>
          </a:xfrm>
          <a:prstGeom prst="rect">
            <a:avLst/>
          </a:prstGeom>
          <a:noFill/>
          <a:ln w="9525">
            <a:noFill/>
            <a:miter lim="800000"/>
            <a:headEnd/>
            <a:tailEnd/>
          </a:ln>
        </p:spPr>
      </p:pic>
      <p:sp>
        <p:nvSpPr>
          <p:cNvPr id="3" name="TextBox 2"/>
          <p:cNvSpPr txBox="1"/>
          <p:nvPr/>
        </p:nvSpPr>
        <p:spPr>
          <a:xfrm>
            <a:off x="611560" y="1628800"/>
            <a:ext cx="2824124" cy="707886"/>
          </a:xfrm>
          <a:prstGeom prst="rect">
            <a:avLst/>
          </a:prstGeom>
          <a:noFill/>
        </p:spPr>
        <p:txBody>
          <a:bodyPr wrap="square" rtlCol="0">
            <a:spAutoFit/>
          </a:bodyPr>
          <a:lstStyle/>
          <a:p>
            <a:r>
              <a:rPr lang="ru-RU" sz="4000" dirty="0" smtClean="0">
                <a:latin typeface="Times New Roman" pitchFamily="18" charset="0"/>
                <a:cs typeface="Times New Roman" pitchFamily="18" charset="0"/>
              </a:rPr>
              <a:t>Лужин</a:t>
            </a:r>
            <a:endParaRPr lang="ru-RU" sz="40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491880" y="260648"/>
            <a:ext cx="5256583" cy="6264696"/>
          </a:xfrm>
          <a:prstGeom prst="rect">
            <a:avLst/>
          </a:prstGeom>
          <a:noFill/>
          <a:ln w="9525">
            <a:noFill/>
            <a:miter lim="800000"/>
            <a:headEnd/>
            <a:tailEnd/>
          </a:ln>
        </p:spPr>
      </p:pic>
      <p:sp>
        <p:nvSpPr>
          <p:cNvPr id="3" name="TextBox 2"/>
          <p:cNvSpPr txBox="1"/>
          <p:nvPr/>
        </p:nvSpPr>
        <p:spPr>
          <a:xfrm>
            <a:off x="395536" y="1628800"/>
            <a:ext cx="3999637" cy="646331"/>
          </a:xfrm>
          <a:prstGeom prst="rect">
            <a:avLst/>
          </a:prstGeom>
          <a:noFill/>
        </p:spPr>
        <p:txBody>
          <a:bodyPr wrap="square" rtlCol="0">
            <a:spAutoFit/>
          </a:bodyPr>
          <a:lstStyle/>
          <a:p>
            <a:r>
              <a:rPr lang="ru-RU" sz="3600" dirty="0" smtClean="0">
                <a:latin typeface="Times New Roman" pitchFamily="18" charset="0"/>
                <a:cs typeface="Times New Roman" pitchFamily="18" charset="0"/>
              </a:rPr>
              <a:t>Свидригайлов</a:t>
            </a:r>
            <a:endParaRPr lang="ru-RU" sz="36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23928" y="188640"/>
            <a:ext cx="4581718" cy="6330407"/>
          </a:xfrm>
          <a:prstGeom prst="rect">
            <a:avLst/>
          </a:prstGeom>
          <a:noFill/>
          <a:ln w="9525">
            <a:noFill/>
            <a:miter lim="800000"/>
            <a:headEnd/>
            <a:tailEnd/>
          </a:ln>
        </p:spPr>
      </p:pic>
      <p:sp>
        <p:nvSpPr>
          <p:cNvPr id="3" name="TextBox 2"/>
          <p:cNvSpPr txBox="1"/>
          <p:nvPr/>
        </p:nvSpPr>
        <p:spPr>
          <a:xfrm>
            <a:off x="827584" y="1268760"/>
            <a:ext cx="2021707" cy="1077218"/>
          </a:xfrm>
          <a:prstGeom prst="rect">
            <a:avLst/>
          </a:prstGeom>
          <a:noFill/>
        </p:spPr>
        <p:txBody>
          <a:bodyPr wrap="none" rtlCol="0">
            <a:spAutoFit/>
          </a:bodyPr>
          <a:lstStyle/>
          <a:p>
            <a:r>
              <a:rPr lang="ru-RU" sz="3200" dirty="0" smtClean="0">
                <a:latin typeface="Times New Roman" pitchFamily="18" charset="0"/>
                <a:cs typeface="Times New Roman" pitchFamily="18" charset="0"/>
              </a:rPr>
              <a:t>Порфирий</a:t>
            </a:r>
          </a:p>
          <a:p>
            <a:r>
              <a:rPr lang="ru-RU" sz="3200" dirty="0" smtClean="0">
                <a:latin typeface="Times New Roman" pitchFamily="18" charset="0"/>
                <a:cs typeface="Times New Roman" pitchFamily="18" charset="0"/>
              </a:rPr>
              <a:t> Петрович</a:t>
            </a:r>
            <a:endParaRPr lang="ru-RU" sz="32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067944" y="188640"/>
            <a:ext cx="4896544" cy="6597122"/>
          </a:xfrm>
          <a:prstGeom prst="rect">
            <a:avLst/>
          </a:prstGeom>
          <a:noFill/>
          <a:ln w="9525">
            <a:noFill/>
            <a:miter lim="800000"/>
            <a:headEnd/>
            <a:tailEnd/>
          </a:ln>
        </p:spPr>
      </p:pic>
      <p:sp>
        <p:nvSpPr>
          <p:cNvPr id="3" name="TextBox 2"/>
          <p:cNvSpPr txBox="1"/>
          <p:nvPr/>
        </p:nvSpPr>
        <p:spPr>
          <a:xfrm>
            <a:off x="251520" y="1484784"/>
            <a:ext cx="5177206" cy="1200329"/>
          </a:xfrm>
          <a:prstGeom prst="rect">
            <a:avLst/>
          </a:prstGeom>
          <a:noFill/>
        </p:spPr>
        <p:txBody>
          <a:bodyPr wrap="square" rtlCol="0">
            <a:spAutoFit/>
          </a:bodyPr>
          <a:lstStyle/>
          <a:p>
            <a:r>
              <a:rPr lang="ru-RU" sz="3600" dirty="0" smtClean="0">
                <a:latin typeface="Times New Roman" pitchFamily="18" charset="0"/>
                <a:cs typeface="Times New Roman" pitchFamily="18" charset="0"/>
              </a:rPr>
              <a:t>Соня </a:t>
            </a:r>
          </a:p>
          <a:p>
            <a:r>
              <a:rPr lang="ru-RU" sz="3600" dirty="0" smtClean="0">
                <a:latin typeface="Times New Roman" pitchFamily="18" charset="0"/>
                <a:cs typeface="Times New Roman" pitchFamily="18" charset="0"/>
              </a:rPr>
              <a:t>Мармеладова</a:t>
            </a:r>
            <a:endParaRPr lang="ru-RU" sz="36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Анализ эпизодов </a:t>
            </a:r>
            <a:endParaRPr lang="ru-RU" dirty="0"/>
          </a:p>
        </p:txBody>
      </p:sp>
      <p:sp>
        <p:nvSpPr>
          <p:cNvPr id="3" name="Содержимое 2"/>
          <p:cNvSpPr>
            <a:spLocks noGrp="1"/>
          </p:cNvSpPr>
          <p:nvPr>
            <p:ph idx="1"/>
          </p:nvPr>
        </p:nvSpPr>
        <p:spPr/>
        <p:txBody>
          <a:bodyPr/>
          <a:lstStyle/>
          <a:p>
            <a:pPr>
              <a:buNone/>
            </a:pPr>
            <a:r>
              <a:rPr lang="ru-RU" dirty="0" smtClean="0"/>
              <a:t> Ч4. гл 4 История жизни Сони Мармеладовой.</a:t>
            </a:r>
          </a:p>
          <a:p>
            <a:pPr>
              <a:buNone/>
            </a:pPr>
            <a:r>
              <a:rPr lang="ru-RU" dirty="0" smtClean="0"/>
              <a:t>-</a:t>
            </a:r>
            <a:r>
              <a:rPr lang="ru-RU" b="1" dirty="0" smtClean="0"/>
              <a:t>Цель посещения Сони Раскольниковым?</a:t>
            </a:r>
          </a:p>
          <a:p>
            <a:pPr>
              <a:buNone/>
            </a:pPr>
            <a:r>
              <a:rPr lang="ru-RU" b="1" dirty="0" smtClean="0"/>
              <a:t>-В чем «правда» Сони, но по каким принципам она живет?</a:t>
            </a:r>
          </a:p>
          <a:p>
            <a:pPr>
              <a:buNone/>
            </a:pPr>
            <a:r>
              <a:rPr lang="ru-RU" b="1" dirty="0" smtClean="0"/>
              <a:t>-Жизнь тяжела и для Сони и для Раскольникова, но как её воспринимают герои?</a:t>
            </a:r>
            <a:endParaRPr lang="ru-RU"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Анализ эпизодов </a:t>
            </a:r>
            <a:endParaRPr lang="ru-RU" dirty="0"/>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Новая папка\обои\9a.jpg"/>
          <p:cNvPicPr>
            <a:picLocks noChangeAspect="1" noChangeArrowheads="1"/>
          </p:cNvPicPr>
          <p:nvPr/>
        </p:nvPicPr>
        <p:blipFill>
          <a:blip r:embed="rId3" cstate="print"/>
          <a:srcRect/>
          <a:stretch>
            <a:fillRect/>
          </a:stretch>
        </p:blipFill>
        <p:spPr bwMode="auto">
          <a:xfrm>
            <a:off x="0" y="-1"/>
            <a:ext cx="9144000" cy="6858001"/>
          </a:xfrm>
          <a:prstGeom prst="rect">
            <a:avLst/>
          </a:prstGeom>
          <a:noFill/>
        </p:spPr>
      </p:pic>
      <p:sp>
        <p:nvSpPr>
          <p:cNvPr id="5" name="Прямоугольник 4"/>
          <p:cNvSpPr/>
          <p:nvPr/>
        </p:nvSpPr>
        <p:spPr>
          <a:xfrm>
            <a:off x="357158" y="857232"/>
            <a:ext cx="8429684" cy="1414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FF00"/>
                </a:solidFill>
                <a:effectLst>
                  <a:outerShdw blurRad="38100" dist="38100" dir="2700000" algn="tl">
                    <a:srgbClr val="000000">
                      <a:alpha val="43137"/>
                    </a:srgbClr>
                  </a:outerShdw>
                </a:effectLst>
              </a:rPr>
              <a:t>Замысел романа вынашивался более 6 лет и  складывался из духовного опыта Достоевского во время пребывания его на каторге. Роман печатался в журнале «Русский вестник» в течение 1866 года.</a:t>
            </a:r>
          </a:p>
          <a:p>
            <a:pPr algn="ctr"/>
            <a:endParaRPr lang="ru-RU" b="1" dirty="0">
              <a:solidFill>
                <a:srgbClr val="FFFF00"/>
              </a:solidFill>
              <a:effectLst>
                <a:outerShdw blurRad="38100" dist="38100" dir="2700000" algn="tl">
                  <a:srgbClr val="000000">
                    <a:alpha val="43137"/>
                  </a:srgbClr>
                </a:outerShdw>
              </a:effectLst>
            </a:endParaRPr>
          </a:p>
        </p:txBody>
      </p:sp>
      <p:sp>
        <p:nvSpPr>
          <p:cNvPr id="6" name="Прямоугольник 5"/>
          <p:cNvSpPr/>
          <p:nvPr/>
        </p:nvSpPr>
        <p:spPr>
          <a:xfrm>
            <a:off x="928662" y="2428868"/>
            <a:ext cx="707236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FF00"/>
                </a:solidFill>
                <a:effectLst>
                  <a:outerShdw blurRad="38100" dist="38100" dir="2700000" algn="tl">
                    <a:srgbClr val="000000">
                      <a:alpha val="43137"/>
                    </a:srgbClr>
                  </a:outerShdw>
                </a:effectLst>
              </a:rPr>
              <a:t>Содержание </a:t>
            </a:r>
            <a:endParaRPr lang="ru-RU" b="1" dirty="0">
              <a:solidFill>
                <a:srgbClr val="FFFF00"/>
              </a:solidFill>
              <a:effectLst>
                <a:outerShdw blurRad="38100" dist="38100" dir="2700000" algn="tl">
                  <a:srgbClr val="000000">
                    <a:alpha val="43137"/>
                  </a:srgbClr>
                </a:outerShdw>
              </a:effectLst>
            </a:endParaRPr>
          </a:p>
        </p:txBody>
      </p:sp>
      <p:sp>
        <p:nvSpPr>
          <p:cNvPr id="7" name="Прямоугольник 6"/>
          <p:cNvSpPr/>
          <p:nvPr/>
        </p:nvSpPr>
        <p:spPr>
          <a:xfrm>
            <a:off x="357158" y="3357562"/>
            <a:ext cx="6072230" cy="3143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FF00"/>
                </a:solidFill>
                <a:effectLst>
                  <a:outerShdw blurRad="38100" dist="38100" dir="2700000" algn="tl">
                    <a:srgbClr val="000000">
                      <a:alpha val="43137"/>
                    </a:srgbClr>
                  </a:outerShdw>
                </a:effectLst>
              </a:rPr>
              <a:t>Сам Достоевский так определял содержание своего произведения: «Это – психологический отчет одного преступления…  Молодой человек, исключенный из студентов и живущий в крайней бедности, поддавшись некоторым «недоконченным идеям», решил разом выйти из скверного своего положения. Он решил убить одну старуху, дающую деньги на проценты…»</a:t>
            </a:r>
            <a:endParaRPr lang="ru-RU" b="1" dirty="0">
              <a:solidFill>
                <a:srgbClr val="FFFF00"/>
              </a:solidFill>
              <a:effectLst>
                <a:outerShdw blurRad="38100" dist="38100" dir="2700000" algn="tl">
                  <a:srgbClr val="000000">
                    <a:alpha val="43137"/>
                  </a:srgbClr>
                </a:outerShdw>
              </a:effectLst>
            </a:endParaRPr>
          </a:p>
        </p:txBody>
      </p:sp>
      <p:sp>
        <p:nvSpPr>
          <p:cNvPr id="9" name="Прямоугольник 8"/>
          <p:cNvSpPr/>
          <p:nvPr/>
        </p:nvSpPr>
        <p:spPr>
          <a:xfrm>
            <a:off x="6643702" y="3357562"/>
            <a:ext cx="2071702" cy="3143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FF00"/>
                </a:solidFill>
                <a:effectLst>
                  <a:outerShdw blurRad="38100" dist="38100" dir="2700000" algn="tl">
                    <a:srgbClr val="000000">
                      <a:alpha val="43137"/>
                    </a:srgbClr>
                  </a:outerShdw>
                </a:effectLst>
              </a:rPr>
              <a:t>«Психологический отчет»  постепенно насыщался философскими и религиозными размышлениями.</a:t>
            </a:r>
            <a:endParaRPr lang="ru-RU" b="1" dirty="0">
              <a:solidFill>
                <a:srgbClr val="FFFF00"/>
              </a:solidFill>
              <a:effectLst>
                <a:outerShdw blurRad="38100" dist="38100" dir="2700000" algn="tl">
                  <a:srgbClr val="000000">
                    <a:alpha val="43137"/>
                  </a:srgbClr>
                </a:outerShdw>
              </a:effectLst>
            </a:endParaRPr>
          </a:p>
        </p:txBody>
      </p:sp>
      <p:sp>
        <p:nvSpPr>
          <p:cNvPr id="10" name="Прямоугольник 9"/>
          <p:cNvSpPr/>
          <p:nvPr/>
        </p:nvSpPr>
        <p:spPr>
          <a:xfrm>
            <a:off x="928662" y="142852"/>
            <a:ext cx="707236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FF00"/>
                </a:solidFill>
                <a:effectLst>
                  <a:outerShdw blurRad="38100" dist="38100" dir="2700000" algn="tl">
                    <a:srgbClr val="000000">
                      <a:alpha val="43137"/>
                    </a:srgbClr>
                  </a:outerShdw>
                </a:effectLst>
              </a:rPr>
              <a:t>Создание </a:t>
            </a:r>
            <a:endParaRPr lang="ru-RU"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Новая папка\обои\9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5" name="Прямоугольник 4"/>
          <p:cNvSpPr/>
          <p:nvPr/>
        </p:nvSpPr>
        <p:spPr>
          <a:xfrm>
            <a:off x="1714480" y="357166"/>
            <a:ext cx="564360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FF00"/>
                </a:solidFill>
                <a:effectLst>
                  <a:outerShdw blurRad="38100" dist="38100" dir="2700000" algn="tl">
                    <a:srgbClr val="000000">
                      <a:alpha val="43137"/>
                    </a:srgbClr>
                  </a:outerShdw>
                </a:effectLst>
              </a:rPr>
              <a:t>Композиция и жанр</a:t>
            </a:r>
            <a:endParaRPr lang="ru-RU" b="1" dirty="0">
              <a:solidFill>
                <a:srgbClr val="FFFF00"/>
              </a:solidFill>
              <a:effectLst>
                <a:outerShdw blurRad="38100" dist="38100" dir="2700000" algn="tl">
                  <a:srgbClr val="000000">
                    <a:alpha val="43137"/>
                  </a:srgbClr>
                </a:outerShdw>
              </a:effectLst>
            </a:endParaRPr>
          </a:p>
        </p:txBody>
      </p:sp>
      <p:sp>
        <p:nvSpPr>
          <p:cNvPr id="6" name="Прямоугольник 5"/>
          <p:cNvSpPr/>
          <p:nvPr/>
        </p:nvSpPr>
        <p:spPr>
          <a:xfrm>
            <a:off x="1785918" y="1000108"/>
            <a:ext cx="550072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FF00"/>
                </a:solidFill>
                <a:effectLst>
                  <a:outerShdw blurRad="38100" dist="38100" dir="2700000" algn="tl">
                    <a:srgbClr val="000000">
                      <a:alpha val="43137"/>
                    </a:srgbClr>
                  </a:outerShdw>
                </a:effectLst>
              </a:rPr>
              <a:t>Роман состоит из 6 частей и эпилога</a:t>
            </a:r>
            <a:endParaRPr lang="ru-RU" b="1" dirty="0">
              <a:solidFill>
                <a:srgbClr val="FFFF00"/>
              </a:solidFill>
              <a:effectLst>
                <a:outerShdw blurRad="38100" dist="38100" dir="2700000" algn="tl">
                  <a:srgbClr val="000000">
                    <a:alpha val="43137"/>
                  </a:srgbClr>
                </a:outerShdw>
              </a:effectLst>
            </a:endParaRPr>
          </a:p>
        </p:txBody>
      </p:sp>
      <p:sp>
        <p:nvSpPr>
          <p:cNvPr id="7" name="Прямоугольник 6"/>
          <p:cNvSpPr/>
          <p:nvPr/>
        </p:nvSpPr>
        <p:spPr>
          <a:xfrm>
            <a:off x="428596" y="1714488"/>
            <a:ext cx="2357454" cy="1414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FF00"/>
                </a:solidFill>
                <a:effectLst>
                  <a:outerShdw blurRad="38100" dist="38100" dir="2700000" algn="tl">
                    <a:srgbClr val="000000">
                      <a:alpha val="43137"/>
                    </a:srgbClr>
                  </a:outerShdw>
                </a:effectLst>
              </a:rPr>
              <a:t>1 часть: </a:t>
            </a:r>
          </a:p>
          <a:p>
            <a:pPr algn="ctr"/>
            <a:r>
              <a:rPr lang="ru-RU" b="1" dirty="0" smtClean="0">
                <a:solidFill>
                  <a:srgbClr val="FFFF00"/>
                </a:solidFill>
                <a:effectLst>
                  <a:outerShdw blurRad="38100" dist="38100" dir="2700000" algn="tl">
                    <a:srgbClr val="000000">
                      <a:alpha val="43137"/>
                    </a:srgbClr>
                  </a:outerShdw>
                </a:effectLst>
              </a:rPr>
              <a:t>совершение преступления</a:t>
            </a:r>
            <a:endParaRPr lang="ru-RU" b="1" dirty="0">
              <a:solidFill>
                <a:srgbClr val="FFFF00"/>
              </a:solidFill>
              <a:effectLst>
                <a:outerShdw blurRad="38100" dist="38100" dir="2700000" algn="tl">
                  <a:srgbClr val="000000">
                    <a:alpha val="43137"/>
                  </a:srgbClr>
                </a:outerShdw>
              </a:effectLst>
            </a:endParaRPr>
          </a:p>
        </p:txBody>
      </p:sp>
      <p:sp>
        <p:nvSpPr>
          <p:cNvPr id="8" name="Прямоугольник 7"/>
          <p:cNvSpPr/>
          <p:nvPr/>
        </p:nvSpPr>
        <p:spPr>
          <a:xfrm>
            <a:off x="3428992" y="1714488"/>
            <a:ext cx="2357454"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FF00"/>
                </a:solidFill>
                <a:effectLst>
                  <a:outerShdw blurRad="38100" dist="38100" dir="2700000" algn="tl">
                    <a:srgbClr val="000000">
                      <a:alpha val="43137"/>
                    </a:srgbClr>
                  </a:outerShdw>
                </a:effectLst>
              </a:rPr>
              <a:t>2 – 5 часть: наказание</a:t>
            </a:r>
          </a:p>
          <a:p>
            <a:pPr algn="ctr"/>
            <a:r>
              <a:rPr lang="ru-RU" b="1" dirty="0" smtClean="0">
                <a:solidFill>
                  <a:srgbClr val="FFFF00"/>
                </a:solidFill>
                <a:effectLst>
                  <a:outerShdw blurRad="38100" dist="38100" dir="2700000" algn="tl">
                    <a:srgbClr val="000000">
                      <a:alpha val="43137"/>
                    </a:srgbClr>
                  </a:outerShdw>
                </a:effectLst>
              </a:rPr>
              <a:t>(«психологический отчет» преступника)</a:t>
            </a:r>
            <a:endParaRPr lang="ru-RU" b="1" dirty="0">
              <a:solidFill>
                <a:srgbClr val="FFFF00"/>
              </a:solidFill>
              <a:effectLst>
                <a:outerShdw blurRad="38100" dist="38100" dir="2700000" algn="tl">
                  <a:srgbClr val="000000">
                    <a:alpha val="43137"/>
                  </a:srgbClr>
                </a:outerShdw>
              </a:effectLst>
            </a:endParaRPr>
          </a:p>
        </p:txBody>
      </p:sp>
      <p:sp>
        <p:nvSpPr>
          <p:cNvPr id="9" name="Прямоугольник 8"/>
          <p:cNvSpPr/>
          <p:nvPr/>
        </p:nvSpPr>
        <p:spPr>
          <a:xfrm>
            <a:off x="6429388" y="1714488"/>
            <a:ext cx="2357454"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FF00"/>
                </a:solidFill>
                <a:effectLst>
                  <a:outerShdw blurRad="38100" dist="38100" dir="2700000" algn="tl">
                    <a:srgbClr val="000000">
                      <a:alpha val="43137"/>
                    </a:srgbClr>
                  </a:outerShdw>
                </a:effectLst>
              </a:rPr>
              <a:t>Эпилог: </a:t>
            </a:r>
          </a:p>
          <a:p>
            <a:pPr algn="ctr"/>
            <a:r>
              <a:rPr lang="ru-RU" b="1" dirty="0" smtClean="0">
                <a:solidFill>
                  <a:srgbClr val="FFFF00"/>
                </a:solidFill>
                <a:effectLst>
                  <a:outerShdw blurRad="38100" dist="38100" dir="2700000" algn="tl">
                    <a:srgbClr val="000000">
                      <a:alpha val="43137"/>
                    </a:srgbClr>
                  </a:outerShdw>
                </a:effectLst>
              </a:rPr>
              <a:t>раскаяние</a:t>
            </a:r>
            <a:endParaRPr lang="ru-RU" b="1" dirty="0">
              <a:solidFill>
                <a:srgbClr val="FFFF00"/>
              </a:solidFill>
              <a:effectLst>
                <a:outerShdw blurRad="38100" dist="38100" dir="2700000" algn="tl">
                  <a:srgbClr val="000000">
                    <a:alpha val="43137"/>
                  </a:srgbClr>
                </a:outerShdw>
              </a:effectLst>
            </a:endParaRPr>
          </a:p>
        </p:txBody>
      </p:sp>
      <p:sp>
        <p:nvSpPr>
          <p:cNvPr id="10" name="Прямоугольник 9"/>
          <p:cNvSpPr/>
          <p:nvPr/>
        </p:nvSpPr>
        <p:spPr>
          <a:xfrm>
            <a:off x="428596" y="3429000"/>
            <a:ext cx="8358246"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FF00"/>
                </a:solidFill>
                <a:effectLst>
                  <a:outerShdw blurRad="38100" dist="38100" dir="2700000" algn="tl">
                    <a:srgbClr val="000000">
                      <a:alpha val="43137"/>
                    </a:srgbClr>
                  </a:outerShdw>
                </a:effectLst>
              </a:rPr>
              <a:t>Современники говорили о сочетании в романе нескольких жанров: </a:t>
            </a:r>
            <a:endParaRPr lang="ru-RU" b="1" dirty="0">
              <a:solidFill>
                <a:srgbClr val="FFFF00"/>
              </a:solidFill>
              <a:effectLst>
                <a:outerShdw blurRad="38100" dist="38100" dir="2700000" algn="tl">
                  <a:srgbClr val="000000">
                    <a:alpha val="43137"/>
                  </a:srgbClr>
                </a:outerShdw>
              </a:effectLst>
            </a:endParaRPr>
          </a:p>
        </p:txBody>
      </p:sp>
      <p:sp>
        <p:nvSpPr>
          <p:cNvPr id="11" name="Прямоугольник 10"/>
          <p:cNvSpPr/>
          <p:nvPr/>
        </p:nvSpPr>
        <p:spPr>
          <a:xfrm>
            <a:off x="285720" y="4429132"/>
            <a:ext cx="1428760"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u="sng" dirty="0" smtClean="0">
                <a:solidFill>
                  <a:srgbClr val="FFFF00"/>
                </a:solidFill>
                <a:effectLst>
                  <a:outerShdw blurRad="38100" dist="38100" dir="2700000" algn="tl">
                    <a:srgbClr val="000000">
                      <a:alpha val="43137"/>
                    </a:srgbClr>
                  </a:outerShdw>
                </a:effectLst>
              </a:rPr>
              <a:t>Детектив:  </a:t>
            </a:r>
          </a:p>
          <a:p>
            <a:pPr algn="ctr"/>
            <a:r>
              <a:rPr lang="ru-RU" sz="1600" b="1" dirty="0" smtClean="0">
                <a:solidFill>
                  <a:srgbClr val="FFFF00"/>
                </a:solidFill>
                <a:effectLst>
                  <a:outerShdw blurRad="38100" dist="38100" dir="2700000" algn="tl">
                    <a:srgbClr val="000000">
                      <a:alpha val="43137"/>
                    </a:srgbClr>
                  </a:outerShdw>
                </a:effectLst>
              </a:rPr>
              <a:t>совершено преступление, которое раскрывается</a:t>
            </a:r>
            <a:endParaRPr lang="ru-RU" sz="1600" b="1" dirty="0">
              <a:solidFill>
                <a:srgbClr val="FFFF00"/>
              </a:solidFill>
              <a:effectLst>
                <a:outerShdw blurRad="38100" dist="38100" dir="2700000" algn="tl">
                  <a:srgbClr val="000000">
                    <a:alpha val="43137"/>
                  </a:srgbClr>
                </a:outerShdw>
              </a:effectLst>
            </a:endParaRPr>
          </a:p>
        </p:txBody>
      </p:sp>
      <p:sp>
        <p:nvSpPr>
          <p:cNvPr id="12" name="Прямоугольник 11"/>
          <p:cNvSpPr/>
          <p:nvPr/>
        </p:nvSpPr>
        <p:spPr>
          <a:xfrm>
            <a:off x="2000232" y="4429132"/>
            <a:ext cx="1428760"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u="sng" dirty="0" smtClean="0">
                <a:solidFill>
                  <a:srgbClr val="FFFF00"/>
                </a:solidFill>
                <a:effectLst>
                  <a:outerShdw blurRad="38100" dist="38100" dir="2700000" algn="tl">
                    <a:srgbClr val="000000">
                      <a:alpha val="43137"/>
                    </a:srgbClr>
                  </a:outerShdw>
                </a:effectLst>
              </a:rPr>
              <a:t>Социально-бытовой жанр</a:t>
            </a:r>
            <a:r>
              <a:rPr lang="ru-RU" sz="1400" b="1" dirty="0" smtClean="0">
                <a:solidFill>
                  <a:srgbClr val="FFFF00"/>
                </a:solidFill>
                <a:effectLst>
                  <a:outerShdw blurRad="38100" dist="38100" dir="2700000" algn="tl">
                    <a:srgbClr val="000000">
                      <a:alpha val="43137"/>
                    </a:srgbClr>
                  </a:outerShdw>
                </a:effectLst>
              </a:rPr>
              <a:t>:  </a:t>
            </a:r>
          </a:p>
          <a:p>
            <a:pPr algn="ctr"/>
            <a:r>
              <a:rPr lang="ru-RU" sz="1400" b="1" dirty="0" smtClean="0">
                <a:solidFill>
                  <a:srgbClr val="FFFF00"/>
                </a:solidFill>
                <a:effectLst>
                  <a:outerShdw blurRad="38100" dist="38100" dir="2700000" algn="tl">
                    <a:srgbClr val="000000">
                      <a:alpha val="43137"/>
                    </a:srgbClr>
                  </a:outerShdw>
                </a:effectLst>
              </a:rPr>
              <a:t>даны картины жизни униженных и оскорбленных</a:t>
            </a:r>
            <a:endParaRPr lang="ru-RU" sz="1400" b="1" dirty="0">
              <a:solidFill>
                <a:srgbClr val="FFFF00"/>
              </a:solidFill>
              <a:effectLst>
                <a:outerShdw blurRad="38100" dist="38100" dir="2700000" algn="tl">
                  <a:srgbClr val="000000">
                    <a:alpha val="43137"/>
                  </a:srgbClr>
                </a:outerShdw>
              </a:effectLst>
            </a:endParaRPr>
          </a:p>
        </p:txBody>
      </p:sp>
      <p:sp>
        <p:nvSpPr>
          <p:cNvPr id="13" name="Прямоугольник 12"/>
          <p:cNvSpPr/>
          <p:nvPr/>
        </p:nvSpPr>
        <p:spPr>
          <a:xfrm>
            <a:off x="3786182" y="4429132"/>
            <a:ext cx="1428760"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u="sng" dirty="0" smtClean="0">
                <a:solidFill>
                  <a:srgbClr val="FFFF00"/>
                </a:solidFill>
                <a:effectLst>
                  <a:outerShdw blurRad="38100" dist="38100" dir="2700000" algn="tl">
                    <a:srgbClr val="000000">
                      <a:alpha val="43137"/>
                    </a:srgbClr>
                  </a:outerShdw>
                </a:effectLst>
              </a:rPr>
              <a:t>Любовная интрига</a:t>
            </a:r>
            <a:endParaRPr lang="ru-RU" sz="1600" b="1" u="sng" dirty="0">
              <a:solidFill>
                <a:srgbClr val="FFFF00"/>
              </a:solidFill>
              <a:effectLst>
                <a:outerShdw blurRad="38100" dist="38100" dir="2700000" algn="tl">
                  <a:srgbClr val="000000">
                    <a:alpha val="43137"/>
                  </a:srgbClr>
                </a:outerShdw>
              </a:effectLst>
            </a:endParaRPr>
          </a:p>
        </p:txBody>
      </p:sp>
      <p:sp>
        <p:nvSpPr>
          <p:cNvPr id="14" name="Прямоугольник 13"/>
          <p:cNvSpPr/>
          <p:nvPr/>
        </p:nvSpPr>
        <p:spPr>
          <a:xfrm>
            <a:off x="7286644" y="4429132"/>
            <a:ext cx="1428792"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u="sng" dirty="0" err="1" smtClean="0">
                <a:solidFill>
                  <a:srgbClr val="FFFF00"/>
                </a:solidFill>
                <a:effectLst>
                  <a:outerShdw blurRad="38100" dist="38100" dir="2700000" algn="tl">
                    <a:srgbClr val="000000">
                      <a:alpha val="43137"/>
                    </a:srgbClr>
                  </a:outerShdw>
                </a:effectLst>
              </a:rPr>
              <a:t>Психологиче</a:t>
            </a:r>
            <a:r>
              <a:rPr lang="ru-RU" sz="1600" b="1" u="sng" dirty="0" smtClean="0">
                <a:solidFill>
                  <a:srgbClr val="FFFF00"/>
                </a:solidFill>
                <a:effectLst>
                  <a:outerShdw blurRad="38100" dist="38100" dir="2700000" algn="tl">
                    <a:srgbClr val="000000">
                      <a:alpha val="43137"/>
                    </a:srgbClr>
                  </a:outerShdw>
                </a:effectLst>
              </a:rPr>
              <a:t> </a:t>
            </a:r>
            <a:r>
              <a:rPr lang="ru-RU" sz="1600" b="1" u="sng" dirty="0" err="1" smtClean="0">
                <a:solidFill>
                  <a:srgbClr val="FFFF00"/>
                </a:solidFill>
                <a:effectLst>
                  <a:outerShdw blurRad="38100" dist="38100" dir="2700000" algn="tl">
                    <a:srgbClr val="000000">
                      <a:alpha val="43137"/>
                    </a:srgbClr>
                  </a:outerShdw>
                </a:effectLst>
              </a:rPr>
              <a:t>ские</a:t>
            </a:r>
            <a:r>
              <a:rPr lang="ru-RU" sz="1600" b="1" u="sng" dirty="0" smtClean="0">
                <a:solidFill>
                  <a:srgbClr val="FFFF00"/>
                </a:solidFill>
                <a:effectLst>
                  <a:outerShdw blurRad="38100" dist="38100" dir="2700000" algn="tl">
                    <a:srgbClr val="000000">
                      <a:alpha val="43137"/>
                    </a:srgbClr>
                  </a:outerShdw>
                </a:effectLst>
              </a:rPr>
              <a:t> исследования</a:t>
            </a:r>
            <a:endParaRPr lang="ru-RU" sz="1600" b="1" u="sng" dirty="0">
              <a:solidFill>
                <a:srgbClr val="FFFF00"/>
              </a:solidFill>
              <a:effectLst>
                <a:outerShdw blurRad="38100" dist="38100" dir="2700000" algn="tl">
                  <a:srgbClr val="000000">
                    <a:alpha val="43137"/>
                  </a:srgbClr>
                </a:outerShdw>
              </a:effectLst>
            </a:endParaRPr>
          </a:p>
        </p:txBody>
      </p:sp>
      <p:sp>
        <p:nvSpPr>
          <p:cNvPr id="15" name="Прямоугольник 14"/>
          <p:cNvSpPr/>
          <p:nvPr/>
        </p:nvSpPr>
        <p:spPr>
          <a:xfrm>
            <a:off x="5500694" y="4429132"/>
            <a:ext cx="1428760" cy="2143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u="sng" dirty="0" smtClean="0">
                <a:solidFill>
                  <a:srgbClr val="FFFF00"/>
                </a:solidFill>
                <a:effectLst>
                  <a:outerShdw blurRad="38100" dist="38100" dir="2700000" algn="tl">
                    <a:srgbClr val="000000">
                      <a:alpha val="43137"/>
                    </a:srgbClr>
                  </a:outerShdw>
                </a:effectLst>
              </a:rPr>
              <a:t>Философские и религиозные размышления</a:t>
            </a:r>
            <a:endParaRPr lang="ru-RU" sz="1600" b="1" u="sng" dirty="0">
              <a:solidFill>
                <a:srgbClr val="FFFF00"/>
              </a:solidFill>
              <a:effectLst>
                <a:outerShdw blurRad="38100" dist="38100" dir="2700000" algn="tl">
                  <a:srgbClr val="000000">
                    <a:alpha val="43137"/>
                  </a:srgbClr>
                </a:outerShdw>
              </a:effectLst>
            </a:endParaRPr>
          </a:p>
        </p:txBody>
      </p:sp>
      <p:cxnSp>
        <p:nvCxnSpPr>
          <p:cNvPr id="17" name="Прямая со стрелкой 16"/>
          <p:cNvCxnSpPr>
            <a:endCxn id="14" idx="0"/>
          </p:cNvCxnSpPr>
          <p:nvPr/>
        </p:nvCxnSpPr>
        <p:spPr>
          <a:xfrm>
            <a:off x="4572000" y="4071942"/>
            <a:ext cx="3429040" cy="357190"/>
          </a:xfrm>
          <a:prstGeom prst="straightConnector1">
            <a:avLst/>
          </a:prstGeom>
          <a:ln w="1905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10" idx="2"/>
          </p:cNvCxnSpPr>
          <p:nvPr/>
        </p:nvCxnSpPr>
        <p:spPr>
          <a:xfrm rot="5400000">
            <a:off x="2696753" y="2518166"/>
            <a:ext cx="357190" cy="3464743"/>
          </a:xfrm>
          <a:prstGeom prst="straightConnector1">
            <a:avLst/>
          </a:prstGeom>
          <a:ln w="1905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10" idx="2"/>
          </p:cNvCxnSpPr>
          <p:nvPr/>
        </p:nvCxnSpPr>
        <p:spPr>
          <a:xfrm rot="5400000">
            <a:off x="3696885" y="3518298"/>
            <a:ext cx="357190" cy="1464479"/>
          </a:xfrm>
          <a:prstGeom prst="straightConnector1">
            <a:avLst/>
          </a:prstGeom>
          <a:ln w="1905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10" idx="2"/>
          </p:cNvCxnSpPr>
          <p:nvPr/>
        </p:nvCxnSpPr>
        <p:spPr>
          <a:xfrm rot="16200000" flipH="1">
            <a:off x="5161363" y="3518297"/>
            <a:ext cx="357190" cy="1464479"/>
          </a:xfrm>
          <a:prstGeom prst="straightConnector1">
            <a:avLst/>
          </a:prstGeom>
          <a:ln w="1905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0" idx="2"/>
            <a:endCxn id="13" idx="0"/>
          </p:cNvCxnSpPr>
          <p:nvPr/>
        </p:nvCxnSpPr>
        <p:spPr>
          <a:xfrm rot="5400000">
            <a:off x="4375546" y="4196959"/>
            <a:ext cx="357190" cy="107157"/>
          </a:xfrm>
          <a:prstGeom prst="straightConnector1">
            <a:avLst/>
          </a:prstGeom>
          <a:ln w="1905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stCxn id="6" idx="2"/>
          </p:cNvCxnSpPr>
          <p:nvPr/>
        </p:nvCxnSpPr>
        <p:spPr>
          <a:xfrm rot="5400000">
            <a:off x="3053943" y="232150"/>
            <a:ext cx="214314" cy="2750363"/>
          </a:xfrm>
          <a:prstGeom prst="straightConnector1">
            <a:avLst/>
          </a:prstGeom>
          <a:ln w="1905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a:stCxn id="6" idx="2"/>
            <a:endCxn id="9" idx="0"/>
          </p:cNvCxnSpPr>
          <p:nvPr/>
        </p:nvCxnSpPr>
        <p:spPr>
          <a:xfrm rot="16200000" flipH="1">
            <a:off x="5965041" y="71414"/>
            <a:ext cx="214314" cy="3071834"/>
          </a:xfrm>
          <a:prstGeom prst="straightConnector1">
            <a:avLst/>
          </a:prstGeom>
          <a:ln w="1905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stCxn id="6" idx="2"/>
          </p:cNvCxnSpPr>
          <p:nvPr/>
        </p:nvCxnSpPr>
        <p:spPr>
          <a:xfrm rot="5400000">
            <a:off x="4411265" y="1589472"/>
            <a:ext cx="214314" cy="35719"/>
          </a:xfrm>
          <a:prstGeom prst="straightConnector1">
            <a:avLst/>
          </a:prstGeom>
          <a:ln w="1905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Прямоугольник 36"/>
          <p:cNvSpPr/>
          <p:nvPr/>
        </p:nvSpPr>
        <p:spPr>
          <a:xfrm>
            <a:off x="2571736" y="1714488"/>
            <a:ext cx="4343424" cy="35719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FFFF00"/>
                </a:solidFill>
                <a:effectLst>
                  <a:outerShdw blurRad="38100" dist="38100" dir="2700000" algn="tl">
                    <a:srgbClr val="000000">
                      <a:alpha val="43137"/>
                    </a:srgbClr>
                  </a:outerShdw>
                </a:effectLst>
              </a:rPr>
              <a:t>Роман признан величайшим </a:t>
            </a:r>
            <a:r>
              <a:rPr lang="ru-RU" sz="3200" b="1" i="1" u="sng" dirty="0" smtClean="0">
                <a:solidFill>
                  <a:srgbClr val="FFFF00"/>
                </a:solidFill>
                <a:effectLst>
                  <a:outerShdw blurRad="38100" dist="38100" dir="2700000" algn="tl">
                    <a:srgbClr val="000000">
                      <a:alpha val="43137"/>
                    </a:srgbClr>
                  </a:outerShdw>
                </a:effectLst>
              </a:rPr>
              <a:t>философско-психологическим </a:t>
            </a:r>
            <a:r>
              <a:rPr lang="ru-RU" sz="3200" b="1" dirty="0" smtClean="0">
                <a:solidFill>
                  <a:srgbClr val="FFFF00"/>
                </a:solidFill>
                <a:effectLst>
                  <a:outerShdw blurRad="38100" dist="38100" dir="2700000" algn="tl">
                    <a:srgbClr val="000000">
                      <a:alpha val="43137"/>
                    </a:srgbClr>
                  </a:outerShdw>
                </a:effectLst>
              </a:rPr>
              <a:t>произведение м в мировой литературе</a:t>
            </a:r>
            <a:endParaRPr lang="ru-RU" sz="3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1000" fill="hold"/>
                                        <p:tgtEl>
                                          <p:spTgt spid="9"/>
                                        </p:tgtEl>
                                        <p:attrNameLst>
                                          <p:attrName>ppt_w</p:attrName>
                                        </p:attrNameLst>
                                      </p:cBhvr>
                                      <p:tavLst>
                                        <p:tav tm="0">
                                          <p:val>
                                            <p:fltVal val="0"/>
                                          </p:val>
                                        </p:tav>
                                        <p:tav tm="100000">
                                          <p:val>
                                            <p:strVal val="#ppt_w"/>
                                          </p:val>
                                        </p:tav>
                                      </p:tavLst>
                                    </p:anim>
                                    <p:anim calcmode="lin" valueType="num">
                                      <p:cBhvr>
                                        <p:cTn id="57" dur="1000" fill="hold"/>
                                        <p:tgtEl>
                                          <p:spTgt spid="9"/>
                                        </p:tgtEl>
                                        <p:attrNameLst>
                                          <p:attrName>ppt_h</p:attrName>
                                        </p:attrNameLst>
                                      </p:cBhvr>
                                      <p:tavLst>
                                        <p:tav tm="0">
                                          <p:val>
                                            <p:fltVal val="0"/>
                                          </p:val>
                                        </p:tav>
                                        <p:tav tm="100000">
                                          <p:val>
                                            <p:strVal val="#ppt_h"/>
                                          </p:val>
                                        </p:tav>
                                      </p:tavLst>
                                    </p:anim>
                                    <p:animEffect transition="in" filter="fade">
                                      <p:cBhvr>
                                        <p:cTn id="58" dur="1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strVal val="#ppt_w*0.70"/>
                                          </p:val>
                                        </p:tav>
                                        <p:tav tm="100000">
                                          <p:val>
                                            <p:strVal val="#ppt_w"/>
                                          </p:val>
                                        </p:tav>
                                      </p:tavLst>
                                    </p:anim>
                                    <p:anim calcmode="lin" valueType="num">
                                      <p:cBhvr>
                                        <p:cTn id="64" dur="1000" fill="hold"/>
                                        <p:tgtEl>
                                          <p:spTgt spid="10"/>
                                        </p:tgtEl>
                                        <p:attrNameLst>
                                          <p:attrName>ppt_h</p:attrName>
                                        </p:attrNameLst>
                                      </p:cBhvr>
                                      <p:tavLst>
                                        <p:tav tm="0">
                                          <p:val>
                                            <p:strVal val="#ppt_h"/>
                                          </p:val>
                                        </p:tav>
                                        <p:tav tm="100000">
                                          <p:val>
                                            <p:strVal val="#ppt_h"/>
                                          </p:val>
                                        </p:tav>
                                      </p:tavLst>
                                    </p:anim>
                                    <p:animEffect transition="in" filter="fade">
                                      <p:cBhvr>
                                        <p:cTn id="65" dur="10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500" fill="hold"/>
                                        <p:tgtEl>
                                          <p:spTgt spid="11"/>
                                        </p:tgtEl>
                                        <p:attrNameLst>
                                          <p:attrName>ppt_w</p:attrName>
                                        </p:attrNameLst>
                                      </p:cBhvr>
                                      <p:tavLst>
                                        <p:tav tm="0">
                                          <p:val>
                                            <p:fltVal val="0"/>
                                          </p:val>
                                        </p:tav>
                                        <p:tav tm="100000">
                                          <p:val>
                                            <p:strVal val="#ppt_w"/>
                                          </p:val>
                                        </p:tav>
                                      </p:tavLst>
                                    </p:anim>
                                    <p:anim calcmode="lin" valueType="num">
                                      <p:cBhvr>
                                        <p:cTn id="78" dur="500" fill="hold"/>
                                        <p:tgtEl>
                                          <p:spTgt spid="11"/>
                                        </p:tgtEl>
                                        <p:attrNameLst>
                                          <p:attrName>ppt_h</p:attrName>
                                        </p:attrNameLst>
                                      </p:cBhvr>
                                      <p:tavLst>
                                        <p:tav tm="0">
                                          <p:val>
                                            <p:fltVal val="0"/>
                                          </p:val>
                                        </p:tav>
                                        <p:tav tm="100000">
                                          <p:val>
                                            <p:strVal val="#ppt_h"/>
                                          </p:val>
                                        </p:tav>
                                      </p:tavLst>
                                    </p:anim>
                                    <p:animEffect transition="in" filter="fade">
                                      <p:cBhvr>
                                        <p:cTn id="79" dur="500"/>
                                        <p:tgtEl>
                                          <p:spTgt spid="11"/>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Effect transition="in" filter="fade">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1000"/>
                                        <p:tgtEl>
                                          <p:spTgt spid="26"/>
                                        </p:tgtEl>
                                      </p:cBhvr>
                                    </p:animEffect>
                                    <p:anim calcmode="lin" valueType="num">
                                      <p:cBhvr>
                                        <p:cTn id="99" dur="1000" fill="hold"/>
                                        <p:tgtEl>
                                          <p:spTgt spid="26"/>
                                        </p:tgtEl>
                                        <p:attrNameLst>
                                          <p:attrName>ppt_x</p:attrName>
                                        </p:attrNameLst>
                                      </p:cBhvr>
                                      <p:tavLst>
                                        <p:tav tm="0">
                                          <p:val>
                                            <p:strVal val="#ppt_x"/>
                                          </p:val>
                                        </p:tav>
                                        <p:tav tm="100000">
                                          <p:val>
                                            <p:strVal val="#ppt_x"/>
                                          </p:val>
                                        </p:tav>
                                      </p:tavLst>
                                    </p:anim>
                                    <p:anim calcmode="lin" valueType="num">
                                      <p:cBhvr>
                                        <p:cTn id="10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53" presetClass="entr" presetSubtype="0"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500" fill="hold"/>
                                        <p:tgtEl>
                                          <p:spTgt spid="13"/>
                                        </p:tgtEl>
                                        <p:attrNameLst>
                                          <p:attrName>ppt_w</p:attrName>
                                        </p:attrNameLst>
                                      </p:cBhvr>
                                      <p:tavLst>
                                        <p:tav tm="0">
                                          <p:val>
                                            <p:fltVal val="0"/>
                                          </p:val>
                                        </p:tav>
                                        <p:tav tm="100000">
                                          <p:val>
                                            <p:strVal val="#ppt_w"/>
                                          </p:val>
                                        </p:tav>
                                      </p:tavLst>
                                    </p:anim>
                                    <p:anim calcmode="lin" valueType="num">
                                      <p:cBhvr>
                                        <p:cTn id="106" dur="500" fill="hold"/>
                                        <p:tgtEl>
                                          <p:spTgt spid="13"/>
                                        </p:tgtEl>
                                        <p:attrNameLst>
                                          <p:attrName>ppt_h</p:attrName>
                                        </p:attrNameLst>
                                      </p:cBhvr>
                                      <p:tavLst>
                                        <p:tav tm="0">
                                          <p:val>
                                            <p:fltVal val="0"/>
                                          </p:val>
                                        </p:tav>
                                        <p:tav tm="100000">
                                          <p:val>
                                            <p:strVal val="#ppt_h"/>
                                          </p:val>
                                        </p:tav>
                                      </p:tavLst>
                                    </p:anim>
                                    <p:animEffect transition="in" filter="fade">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0"/>
                                        <p:tgtEl>
                                          <p:spTgt spid="24"/>
                                        </p:tgtEl>
                                      </p:cBhvr>
                                    </p:animEffect>
                                    <p:anim calcmode="lin" valueType="num">
                                      <p:cBhvr>
                                        <p:cTn id="113" dur="1000" fill="hold"/>
                                        <p:tgtEl>
                                          <p:spTgt spid="24"/>
                                        </p:tgtEl>
                                        <p:attrNameLst>
                                          <p:attrName>ppt_x</p:attrName>
                                        </p:attrNameLst>
                                      </p:cBhvr>
                                      <p:tavLst>
                                        <p:tav tm="0">
                                          <p:val>
                                            <p:strVal val="#ppt_x"/>
                                          </p:val>
                                        </p:tav>
                                        <p:tav tm="100000">
                                          <p:val>
                                            <p:strVal val="#ppt_x"/>
                                          </p:val>
                                        </p:tav>
                                      </p:tavLst>
                                    </p:anim>
                                    <p:anim calcmode="lin" valueType="num">
                                      <p:cBhvr>
                                        <p:cTn id="1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15"/>
                                        </p:tgtEl>
                                        <p:attrNameLst>
                                          <p:attrName>style.visibility</p:attrName>
                                        </p:attrNameLst>
                                      </p:cBhvr>
                                      <p:to>
                                        <p:strVal val="visible"/>
                                      </p:to>
                                    </p:set>
                                    <p:anim calcmode="lin" valueType="num">
                                      <p:cBhvr>
                                        <p:cTn id="119" dur="500" fill="hold"/>
                                        <p:tgtEl>
                                          <p:spTgt spid="15"/>
                                        </p:tgtEl>
                                        <p:attrNameLst>
                                          <p:attrName>ppt_w</p:attrName>
                                        </p:attrNameLst>
                                      </p:cBhvr>
                                      <p:tavLst>
                                        <p:tav tm="0">
                                          <p:val>
                                            <p:fltVal val="0"/>
                                          </p:val>
                                        </p:tav>
                                        <p:tav tm="100000">
                                          <p:val>
                                            <p:strVal val="#ppt_w"/>
                                          </p:val>
                                        </p:tav>
                                      </p:tavLst>
                                    </p:anim>
                                    <p:anim calcmode="lin" valueType="num">
                                      <p:cBhvr>
                                        <p:cTn id="120" dur="500" fill="hold"/>
                                        <p:tgtEl>
                                          <p:spTgt spid="15"/>
                                        </p:tgtEl>
                                        <p:attrNameLst>
                                          <p:attrName>ppt_h</p:attrName>
                                        </p:attrNameLst>
                                      </p:cBhvr>
                                      <p:tavLst>
                                        <p:tav tm="0">
                                          <p:val>
                                            <p:fltVal val="0"/>
                                          </p:val>
                                        </p:tav>
                                        <p:tav tm="100000">
                                          <p:val>
                                            <p:strVal val="#ppt_h"/>
                                          </p:val>
                                        </p:tav>
                                      </p:tavLst>
                                    </p:anim>
                                    <p:animEffect transition="in" filter="fade">
                                      <p:cBhvr>
                                        <p:cTn id="121" dur="500"/>
                                        <p:tgtEl>
                                          <p:spTgt spid="15"/>
                                        </p:tgtEl>
                                      </p:cBhvr>
                                    </p:animEffect>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53" presetClass="entr" presetSubtype="0" fill="hold" grpId="0" nodeType="clickEffect">
                                  <p:stCondLst>
                                    <p:cond delay="0"/>
                                  </p:stCondLst>
                                  <p:childTnLst>
                                    <p:set>
                                      <p:cBhvr>
                                        <p:cTn id="132" dur="1" fill="hold">
                                          <p:stCondLst>
                                            <p:cond delay="0"/>
                                          </p:stCondLst>
                                        </p:cTn>
                                        <p:tgtEl>
                                          <p:spTgt spid="14"/>
                                        </p:tgtEl>
                                        <p:attrNameLst>
                                          <p:attrName>style.visibility</p:attrName>
                                        </p:attrNameLst>
                                      </p:cBhvr>
                                      <p:to>
                                        <p:strVal val="visible"/>
                                      </p:to>
                                    </p:set>
                                    <p:anim calcmode="lin" valueType="num">
                                      <p:cBhvr>
                                        <p:cTn id="133" dur="500" fill="hold"/>
                                        <p:tgtEl>
                                          <p:spTgt spid="14"/>
                                        </p:tgtEl>
                                        <p:attrNameLst>
                                          <p:attrName>ppt_w</p:attrName>
                                        </p:attrNameLst>
                                      </p:cBhvr>
                                      <p:tavLst>
                                        <p:tav tm="0">
                                          <p:val>
                                            <p:fltVal val="0"/>
                                          </p:val>
                                        </p:tav>
                                        <p:tav tm="100000">
                                          <p:val>
                                            <p:strVal val="#ppt_w"/>
                                          </p:val>
                                        </p:tav>
                                      </p:tavLst>
                                    </p:anim>
                                    <p:anim calcmode="lin" valueType="num">
                                      <p:cBhvr>
                                        <p:cTn id="134" dur="500" fill="hold"/>
                                        <p:tgtEl>
                                          <p:spTgt spid="14"/>
                                        </p:tgtEl>
                                        <p:attrNameLst>
                                          <p:attrName>ppt_h</p:attrName>
                                        </p:attrNameLst>
                                      </p:cBhvr>
                                      <p:tavLst>
                                        <p:tav tm="0">
                                          <p:val>
                                            <p:fltVal val="0"/>
                                          </p:val>
                                        </p:tav>
                                        <p:tav tm="100000">
                                          <p:val>
                                            <p:strVal val="#ppt_h"/>
                                          </p:val>
                                        </p:tav>
                                      </p:tavLst>
                                    </p:anim>
                                    <p:animEffect transition="in" filter="fade">
                                      <p:cBhvr>
                                        <p:cTn id="135" dur="500"/>
                                        <p:tgtEl>
                                          <p:spTgt spid="14"/>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0" fill="hold" grpId="0" nodeType="clickEffect">
                                  <p:stCondLst>
                                    <p:cond delay="0"/>
                                  </p:stCondLst>
                                  <p:childTnLst>
                                    <p:set>
                                      <p:cBhvr>
                                        <p:cTn id="139" dur="1" fill="hold">
                                          <p:stCondLst>
                                            <p:cond delay="0"/>
                                          </p:stCondLst>
                                        </p:cTn>
                                        <p:tgtEl>
                                          <p:spTgt spid="37"/>
                                        </p:tgtEl>
                                        <p:attrNameLst>
                                          <p:attrName>style.visibility</p:attrName>
                                        </p:attrNameLst>
                                      </p:cBhvr>
                                      <p:to>
                                        <p:strVal val="visible"/>
                                      </p:to>
                                    </p:set>
                                    <p:anim calcmode="lin" valueType="num">
                                      <p:cBhvr>
                                        <p:cTn id="140" dur="3000" fill="hold"/>
                                        <p:tgtEl>
                                          <p:spTgt spid="37"/>
                                        </p:tgtEl>
                                        <p:attrNameLst>
                                          <p:attrName>ppt_w</p:attrName>
                                        </p:attrNameLst>
                                      </p:cBhvr>
                                      <p:tavLst>
                                        <p:tav tm="0">
                                          <p:val>
                                            <p:fltVal val="0"/>
                                          </p:val>
                                        </p:tav>
                                        <p:tav tm="100000">
                                          <p:val>
                                            <p:strVal val="#ppt_w"/>
                                          </p:val>
                                        </p:tav>
                                      </p:tavLst>
                                    </p:anim>
                                    <p:anim calcmode="lin" valueType="num">
                                      <p:cBhvr>
                                        <p:cTn id="141" dur="3000" fill="hold"/>
                                        <p:tgtEl>
                                          <p:spTgt spid="37"/>
                                        </p:tgtEl>
                                        <p:attrNameLst>
                                          <p:attrName>ppt_h</p:attrName>
                                        </p:attrNameLst>
                                      </p:cBhvr>
                                      <p:tavLst>
                                        <p:tav tm="0">
                                          <p:val>
                                            <p:fltVal val="0"/>
                                          </p:val>
                                        </p:tav>
                                        <p:tav tm="100000">
                                          <p:val>
                                            <p:strVal val="#ppt_h"/>
                                          </p:val>
                                        </p:tav>
                                      </p:tavLst>
                                    </p:anim>
                                    <p:animEffect transition="in" filter="fade">
                                      <p:cBhvr>
                                        <p:cTn id="142" dur="3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Новая папка\обои\9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6" name="Прямоугольник 5"/>
          <p:cNvSpPr/>
          <p:nvPr/>
        </p:nvSpPr>
        <p:spPr>
          <a:xfrm>
            <a:off x="1071538" y="428604"/>
            <a:ext cx="678661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FF00"/>
                </a:solidFill>
                <a:effectLst>
                  <a:outerShdw blurRad="38100" dist="38100" dir="2700000" algn="tl">
                    <a:srgbClr val="000000">
                      <a:alpha val="43137"/>
                    </a:srgbClr>
                  </a:outerShdw>
                </a:effectLst>
              </a:rPr>
              <a:t>Главные идеи романа</a:t>
            </a:r>
            <a:endParaRPr lang="ru-RU" sz="2400" b="1" dirty="0">
              <a:solidFill>
                <a:srgbClr val="FFFF00"/>
              </a:solidFill>
              <a:effectLst>
                <a:outerShdw blurRad="38100" dist="38100" dir="2700000" algn="tl">
                  <a:srgbClr val="000000">
                    <a:alpha val="43137"/>
                  </a:srgbClr>
                </a:outerShdw>
              </a:effectLst>
            </a:endParaRPr>
          </a:p>
        </p:txBody>
      </p:sp>
      <p:sp>
        <p:nvSpPr>
          <p:cNvPr id="7" name="Прямоугольник 6"/>
          <p:cNvSpPr/>
          <p:nvPr/>
        </p:nvSpPr>
        <p:spPr>
          <a:xfrm>
            <a:off x="357158" y="1928802"/>
            <a:ext cx="2500330" cy="4429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FF00"/>
                </a:solidFill>
                <a:effectLst>
                  <a:outerShdw blurRad="38100" dist="38100" dir="2700000" algn="tl">
                    <a:srgbClr val="000000">
                      <a:alpha val="43137"/>
                    </a:srgbClr>
                  </a:outerShdw>
                </a:effectLst>
              </a:rPr>
              <a:t>Роман создан в эпоху, когда старые нравственные законы были отвергнуты, а новые не выработаны. Общество потеряло нравственные ориентиры, которые были воплощены в образе Христа, и Достоевский смог показать весь ужас этой потери. </a:t>
            </a:r>
            <a:endParaRPr lang="ru-RU" sz="2000" b="1" dirty="0">
              <a:solidFill>
                <a:srgbClr val="FFFF00"/>
              </a:solidFill>
              <a:effectLst>
                <a:outerShdw blurRad="38100" dist="38100" dir="2700000" algn="tl">
                  <a:srgbClr val="000000">
                    <a:alpha val="43137"/>
                  </a:srgbClr>
                </a:outerShdw>
              </a:effectLst>
            </a:endParaRPr>
          </a:p>
        </p:txBody>
      </p:sp>
      <p:sp>
        <p:nvSpPr>
          <p:cNvPr id="8" name="Прямоугольник 7"/>
          <p:cNvSpPr/>
          <p:nvPr/>
        </p:nvSpPr>
        <p:spPr>
          <a:xfrm>
            <a:off x="6215074" y="1928802"/>
            <a:ext cx="2500330" cy="4429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FF00"/>
                </a:solidFill>
                <a:effectLst>
                  <a:outerShdw blurRad="38100" dist="38100" dir="2700000" algn="tl">
                    <a:srgbClr val="000000">
                      <a:alpha val="43137"/>
                    </a:srgbClr>
                  </a:outerShdw>
                </a:effectLst>
              </a:rPr>
              <a:t>Главная идея Достоевского: нельзя прийти к благу через преступление. Он первым в мировой литературе показал гибельность индивидуалистических идей «сильной личности» и их безнравственность.</a:t>
            </a:r>
            <a:endParaRPr lang="ru-RU" sz="2000" b="1" dirty="0">
              <a:solidFill>
                <a:srgbClr val="FFFF00"/>
              </a:solidFill>
              <a:effectLst>
                <a:outerShdw blurRad="38100" dist="38100" dir="2700000" algn="tl">
                  <a:srgbClr val="000000">
                    <a:alpha val="43137"/>
                  </a:srgbClr>
                </a:outerShdw>
              </a:effectLst>
            </a:endParaRPr>
          </a:p>
        </p:txBody>
      </p:sp>
      <p:sp>
        <p:nvSpPr>
          <p:cNvPr id="9" name="Прямоугольник 8"/>
          <p:cNvSpPr/>
          <p:nvPr/>
        </p:nvSpPr>
        <p:spPr>
          <a:xfrm>
            <a:off x="3286116" y="1928802"/>
            <a:ext cx="2500330" cy="4429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FF00"/>
                </a:solidFill>
                <a:effectLst>
                  <a:outerShdw blurRad="38100" dist="38100" dir="2700000" algn="tl">
                    <a:srgbClr val="000000">
                      <a:alpha val="43137"/>
                    </a:srgbClr>
                  </a:outerShdw>
                </a:effectLst>
              </a:rPr>
              <a:t>Автор был против насилия и своим романом полемизировал с революционерами, что путь к всеобщему счастью – «звать Русь к топору».</a:t>
            </a:r>
            <a:endParaRPr lang="ru-RU" sz="2000" b="1" dirty="0">
              <a:solidFill>
                <a:srgbClr val="FFFF00"/>
              </a:solidFill>
              <a:effectLst>
                <a:outerShdw blurRad="38100" dist="38100" dir="2700000" algn="tl">
                  <a:srgbClr val="000000">
                    <a:alpha val="43137"/>
                  </a:srgbClr>
                </a:outerShdw>
              </a:effectLst>
            </a:endParaRPr>
          </a:p>
        </p:txBody>
      </p:sp>
      <p:cxnSp>
        <p:nvCxnSpPr>
          <p:cNvPr id="11" name="Прямая со стрелкой 10"/>
          <p:cNvCxnSpPr>
            <a:stCxn id="6" idx="2"/>
          </p:cNvCxnSpPr>
          <p:nvPr/>
        </p:nvCxnSpPr>
        <p:spPr>
          <a:xfrm rot="5400000">
            <a:off x="2832482" y="296441"/>
            <a:ext cx="585798" cy="2678925"/>
          </a:xfrm>
          <a:prstGeom prst="straightConnector1">
            <a:avLst/>
          </a:prstGeom>
          <a:ln w="127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6" idx="2"/>
          </p:cNvCxnSpPr>
          <p:nvPr/>
        </p:nvCxnSpPr>
        <p:spPr>
          <a:xfrm rot="16200000" flipH="1">
            <a:off x="5654282" y="153564"/>
            <a:ext cx="585798" cy="2964677"/>
          </a:xfrm>
          <a:prstGeom prst="straightConnector1">
            <a:avLst/>
          </a:prstGeom>
          <a:ln w="127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6" idx="2"/>
          </p:cNvCxnSpPr>
          <p:nvPr/>
        </p:nvCxnSpPr>
        <p:spPr>
          <a:xfrm rot="5400000">
            <a:off x="4154085" y="1618044"/>
            <a:ext cx="585798" cy="35719"/>
          </a:xfrm>
          <a:prstGeom prst="straightConnector1">
            <a:avLst/>
          </a:prstGeom>
          <a:ln w="12700">
            <a:solidFill>
              <a:schemeClr val="bg1">
                <a:lumMod val="9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strVal val="#ppt_w*0.70"/>
                                          </p:val>
                                        </p:tav>
                                        <p:tav tm="100000">
                                          <p:val>
                                            <p:strVal val="#ppt_w"/>
                                          </p:val>
                                        </p:tav>
                                      </p:tavLst>
                                    </p:anim>
                                    <p:anim calcmode="lin" valueType="num">
                                      <p:cBhvr>
                                        <p:cTn id="50" dur="1000" fill="hold"/>
                                        <p:tgtEl>
                                          <p:spTgt spid="8"/>
                                        </p:tgtEl>
                                        <p:attrNameLst>
                                          <p:attrName>ppt_h</p:attrName>
                                        </p:attrNameLst>
                                      </p:cBhvr>
                                      <p:tavLst>
                                        <p:tav tm="0">
                                          <p:val>
                                            <p:strVal val="#ppt_h"/>
                                          </p:val>
                                        </p:tav>
                                        <p:tav tm="100000">
                                          <p:val>
                                            <p:strVal val="#ppt_h"/>
                                          </p:val>
                                        </p:tav>
                                      </p:tavLst>
                                    </p:anim>
                                    <p:animEffect transition="in" filter="fade">
                                      <p:cBhvr>
                                        <p:cTn id="5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Новая папка\обои\9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214282" y="214290"/>
            <a:ext cx="3769978" cy="5143536"/>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5214942" y="1061274"/>
            <a:ext cx="3614722" cy="5487053"/>
          </a:xfrm>
          <a:prstGeom prst="rect">
            <a:avLst/>
          </a:prstGeom>
          <a:noFill/>
          <a:ln w="9525">
            <a:noFill/>
            <a:miter lim="800000"/>
            <a:headEnd/>
            <a:tailEnd/>
          </a:ln>
          <a:effectLst/>
        </p:spPr>
      </p:pic>
      <p:sp>
        <p:nvSpPr>
          <p:cNvPr id="7" name="Прямоугольник 6"/>
          <p:cNvSpPr/>
          <p:nvPr/>
        </p:nvSpPr>
        <p:spPr>
          <a:xfrm>
            <a:off x="1500166" y="1643050"/>
            <a:ext cx="6143668" cy="3071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smtClean="0">
                <a:solidFill>
                  <a:srgbClr val="FFFF00"/>
                </a:solidFill>
                <a:effectLst>
                  <a:outerShdw blurRad="38100" dist="38100" dir="2700000" algn="tl">
                    <a:srgbClr val="000000">
                      <a:alpha val="43137"/>
                    </a:srgbClr>
                  </a:outerShdw>
                </a:effectLst>
              </a:rPr>
              <a:t>Родион</a:t>
            </a:r>
          </a:p>
          <a:p>
            <a:pPr algn="ctr"/>
            <a:r>
              <a:rPr lang="ru-RU" sz="4400" b="1" dirty="0" smtClean="0">
                <a:solidFill>
                  <a:srgbClr val="FFFF00"/>
                </a:solidFill>
                <a:effectLst>
                  <a:outerShdw blurRad="38100" dist="38100" dir="2700000" algn="tl">
                    <a:srgbClr val="000000">
                      <a:alpha val="43137"/>
                    </a:srgbClr>
                  </a:outerShdw>
                </a:effectLst>
              </a:rPr>
              <a:t>Раскольников </a:t>
            </a:r>
            <a:endParaRPr lang="ru-RU" sz="44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000" fill="hold"/>
                                        <p:tgtEl>
                                          <p:spTgt spid="3074"/>
                                        </p:tgtEl>
                                        <p:attrNameLst>
                                          <p:attrName>ppt_w</p:attrName>
                                        </p:attrNameLst>
                                      </p:cBhvr>
                                      <p:tavLst>
                                        <p:tav tm="0">
                                          <p:val>
                                            <p:fltVal val="0"/>
                                          </p:val>
                                        </p:tav>
                                        <p:tav tm="100000">
                                          <p:val>
                                            <p:strVal val="#ppt_w"/>
                                          </p:val>
                                        </p:tav>
                                      </p:tavLst>
                                    </p:anim>
                                    <p:anim calcmode="lin" valueType="num">
                                      <p:cBhvr>
                                        <p:cTn id="8" dur="2000" fill="hold"/>
                                        <p:tgtEl>
                                          <p:spTgt spid="3074"/>
                                        </p:tgtEl>
                                        <p:attrNameLst>
                                          <p:attrName>ppt_h</p:attrName>
                                        </p:attrNameLst>
                                      </p:cBhvr>
                                      <p:tavLst>
                                        <p:tav tm="0">
                                          <p:val>
                                            <p:fltVal val="0"/>
                                          </p:val>
                                        </p:tav>
                                        <p:tav tm="100000">
                                          <p:val>
                                            <p:strVal val="#ppt_h"/>
                                          </p:val>
                                        </p:tav>
                                      </p:tavLst>
                                    </p:anim>
                                    <p:animEffect transition="in" filter="fade">
                                      <p:cBhvr>
                                        <p:cTn id="9" dur="2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2000" fill="hold"/>
                                        <p:tgtEl>
                                          <p:spTgt spid="3075"/>
                                        </p:tgtEl>
                                        <p:attrNameLst>
                                          <p:attrName>ppt_w</p:attrName>
                                        </p:attrNameLst>
                                      </p:cBhvr>
                                      <p:tavLst>
                                        <p:tav tm="0">
                                          <p:val>
                                            <p:fltVal val="0"/>
                                          </p:val>
                                        </p:tav>
                                        <p:tav tm="100000">
                                          <p:val>
                                            <p:strVal val="#ppt_w"/>
                                          </p:val>
                                        </p:tav>
                                      </p:tavLst>
                                    </p:anim>
                                    <p:anim calcmode="lin" valueType="num">
                                      <p:cBhvr>
                                        <p:cTn id="15" dur="2000" fill="hold"/>
                                        <p:tgtEl>
                                          <p:spTgt spid="3075"/>
                                        </p:tgtEl>
                                        <p:attrNameLst>
                                          <p:attrName>ppt_h</p:attrName>
                                        </p:attrNameLst>
                                      </p:cBhvr>
                                      <p:tavLst>
                                        <p:tav tm="0">
                                          <p:val>
                                            <p:fltVal val="0"/>
                                          </p:val>
                                        </p:tav>
                                        <p:tav tm="100000">
                                          <p:val>
                                            <p:strVal val="#ppt_h"/>
                                          </p:val>
                                        </p:tav>
                                      </p:tavLst>
                                    </p:anim>
                                    <p:animEffect transition="in" filter="fade">
                                      <p:cBhvr>
                                        <p:cTn id="16" dur="2000"/>
                                        <p:tgtEl>
                                          <p:spTgt spid="307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fltVal val="0"/>
                                          </p:val>
                                        </p:tav>
                                        <p:tav tm="100000">
                                          <p:val>
                                            <p:strVal val="#ppt_w"/>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 calcmode="lin" valueType="num">
                                      <p:cBhvr>
                                        <p:cTn id="23" dur="2000" fill="hold"/>
                                        <p:tgtEl>
                                          <p:spTgt spid="7"/>
                                        </p:tgtEl>
                                        <p:attrNameLst>
                                          <p:attrName>style.rotation</p:attrName>
                                        </p:attrNameLst>
                                      </p:cBhvr>
                                      <p:tavLst>
                                        <p:tav tm="0">
                                          <p:val>
                                            <p:fltVal val="90"/>
                                          </p:val>
                                        </p:tav>
                                        <p:tav tm="100000">
                                          <p:val>
                                            <p:fltVal val="0"/>
                                          </p:val>
                                        </p:tav>
                                      </p:tavLst>
                                    </p:anim>
                                    <p:animEffect transition="in" filter="fade">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Новая папка\обои\9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pic>
        <p:nvPicPr>
          <p:cNvPr id="4098" name="Picture 2"/>
          <p:cNvPicPr>
            <a:picLocks noChangeAspect="1" noChangeArrowheads="1"/>
          </p:cNvPicPr>
          <p:nvPr/>
        </p:nvPicPr>
        <p:blipFill>
          <a:blip r:embed="rId3" cstate="print"/>
          <a:srcRect/>
          <a:stretch>
            <a:fillRect/>
          </a:stretch>
        </p:blipFill>
        <p:spPr bwMode="auto">
          <a:xfrm>
            <a:off x="357158" y="214290"/>
            <a:ext cx="4278653" cy="6429420"/>
          </a:xfrm>
          <a:prstGeom prst="rect">
            <a:avLst/>
          </a:prstGeom>
          <a:noFill/>
          <a:ln w="9525">
            <a:noFill/>
            <a:miter lim="800000"/>
            <a:headEnd/>
            <a:tailEnd/>
          </a:ln>
          <a:effectLst/>
        </p:spPr>
      </p:pic>
      <p:sp>
        <p:nvSpPr>
          <p:cNvPr id="6" name="Прямоугольник 5"/>
          <p:cNvSpPr/>
          <p:nvPr/>
        </p:nvSpPr>
        <p:spPr>
          <a:xfrm>
            <a:off x="4857752" y="214290"/>
            <a:ext cx="400052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FF00"/>
                </a:solidFill>
                <a:effectLst>
                  <a:outerShdw blurRad="38100" dist="38100" dir="2700000" algn="tl">
                    <a:srgbClr val="000000">
                      <a:alpha val="43137"/>
                    </a:srgbClr>
                  </a:outerShdw>
                </a:effectLst>
              </a:rPr>
              <a:t>Портрет </a:t>
            </a:r>
            <a:endParaRPr lang="ru-RU" sz="2400" b="1" dirty="0">
              <a:solidFill>
                <a:srgbClr val="FFFF00"/>
              </a:solidFill>
              <a:effectLst>
                <a:outerShdw blurRad="38100" dist="38100" dir="2700000" algn="tl">
                  <a:srgbClr val="000000">
                    <a:alpha val="43137"/>
                  </a:srgbClr>
                </a:outerShdw>
              </a:effectLst>
            </a:endParaRPr>
          </a:p>
        </p:txBody>
      </p:sp>
      <p:sp>
        <p:nvSpPr>
          <p:cNvPr id="7" name="Прямоугольник 6"/>
          <p:cNvSpPr/>
          <p:nvPr/>
        </p:nvSpPr>
        <p:spPr>
          <a:xfrm>
            <a:off x="4857752" y="928670"/>
            <a:ext cx="400052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FF00"/>
                </a:solidFill>
                <a:effectLst>
                  <a:outerShdw blurRad="38100" dist="38100" dir="2700000" algn="tl">
                    <a:srgbClr val="000000">
                      <a:alpha val="43137"/>
                    </a:srgbClr>
                  </a:outerShdw>
                </a:effectLst>
              </a:rPr>
              <a:t>Главный герой романа – разночинец, бедный студент.</a:t>
            </a:r>
            <a:endParaRPr lang="ru-RU" sz="1600" b="1" dirty="0">
              <a:solidFill>
                <a:srgbClr val="FFFF00"/>
              </a:solidFill>
              <a:effectLst>
                <a:outerShdw blurRad="38100" dist="38100" dir="2700000" algn="tl">
                  <a:srgbClr val="000000">
                    <a:alpha val="43137"/>
                  </a:srgbClr>
                </a:outerShdw>
              </a:effectLst>
            </a:endParaRPr>
          </a:p>
        </p:txBody>
      </p:sp>
      <p:sp>
        <p:nvSpPr>
          <p:cNvPr id="8" name="Прямоугольник 7"/>
          <p:cNvSpPr/>
          <p:nvPr/>
        </p:nvSpPr>
        <p:spPr>
          <a:xfrm>
            <a:off x="4857752" y="1571612"/>
            <a:ext cx="4000528" cy="12858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FF00"/>
                </a:solidFill>
                <a:effectLst>
                  <a:outerShdw blurRad="38100" dist="38100" dir="2700000" algn="tl">
                    <a:srgbClr val="000000">
                      <a:alpha val="43137"/>
                    </a:srgbClr>
                  </a:outerShdw>
                </a:effectLst>
              </a:rPr>
              <a:t>Он наделен привлекательной внешностью: «замечательно хорош собою, с привлекательными темными глазами…ростом выше среднего, тонок и строен». </a:t>
            </a:r>
            <a:endParaRPr lang="ru-RU" sz="1600" b="1" dirty="0">
              <a:solidFill>
                <a:srgbClr val="FFFF00"/>
              </a:solidFill>
              <a:effectLst>
                <a:outerShdw blurRad="38100" dist="38100" dir="2700000" algn="tl">
                  <a:srgbClr val="000000">
                    <a:alpha val="43137"/>
                  </a:srgbClr>
                </a:outerShdw>
              </a:effectLst>
            </a:endParaRPr>
          </a:p>
        </p:txBody>
      </p:sp>
      <p:sp>
        <p:nvSpPr>
          <p:cNvPr id="9" name="Прямоугольник 8"/>
          <p:cNvSpPr/>
          <p:nvPr/>
        </p:nvSpPr>
        <p:spPr>
          <a:xfrm>
            <a:off x="4857752" y="2928934"/>
            <a:ext cx="400052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FF00"/>
                </a:solidFill>
                <a:effectLst>
                  <a:outerShdw blurRad="38100" dist="38100" dir="2700000" algn="tl">
                    <a:srgbClr val="000000">
                      <a:alpha val="43137"/>
                    </a:srgbClr>
                  </a:outerShdw>
                </a:effectLst>
              </a:rPr>
              <a:t>Перед нами молодой, талантливый, гордый, мыслящий человек, в котором нет дурных и низких черт.</a:t>
            </a:r>
            <a:endParaRPr lang="ru-RU" sz="1600" b="1" dirty="0">
              <a:solidFill>
                <a:srgbClr val="FFFF00"/>
              </a:solidFill>
              <a:effectLst>
                <a:outerShdw blurRad="38100" dist="38100" dir="2700000" algn="tl">
                  <a:srgbClr val="000000">
                    <a:alpha val="43137"/>
                  </a:srgbClr>
                </a:outerShdw>
              </a:effectLst>
            </a:endParaRPr>
          </a:p>
        </p:txBody>
      </p:sp>
      <p:sp>
        <p:nvSpPr>
          <p:cNvPr id="10" name="Прямоугольник 9"/>
          <p:cNvSpPr/>
          <p:nvPr/>
        </p:nvSpPr>
        <p:spPr>
          <a:xfrm>
            <a:off x="4857752" y="3929066"/>
            <a:ext cx="4000528"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FF00"/>
                </a:solidFill>
                <a:effectLst>
                  <a:outerShdw blurRad="38100" dist="38100" dir="2700000" algn="tl">
                    <a:srgbClr val="000000">
                      <a:alpha val="43137"/>
                    </a:srgbClr>
                  </a:outerShdw>
                </a:effectLst>
              </a:rPr>
              <a:t>В его поступках, высказываниях и переживаниях видно высокое чувство человеческого достоинства, благородство, бескорыстие</a:t>
            </a:r>
            <a:r>
              <a:rPr lang="ru-RU" b="1" dirty="0" smtClean="0">
                <a:solidFill>
                  <a:srgbClr val="FFFF00"/>
                </a:solidFill>
                <a:effectLst>
                  <a:outerShdw blurRad="38100" dist="38100" dir="2700000" algn="tl">
                    <a:srgbClr val="000000">
                      <a:alpha val="43137"/>
                    </a:srgbClr>
                  </a:outerShdw>
                </a:effectLst>
              </a:rPr>
              <a:t>.</a:t>
            </a:r>
            <a:endParaRPr lang="ru-RU" b="1" dirty="0">
              <a:solidFill>
                <a:srgbClr val="FFFF00"/>
              </a:solidFill>
              <a:effectLst>
                <a:outerShdw blurRad="38100" dist="38100" dir="2700000" algn="tl">
                  <a:srgbClr val="000000">
                    <a:alpha val="43137"/>
                  </a:srgbClr>
                </a:outerShdw>
              </a:effectLst>
            </a:endParaRPr>
          </a:p>
        </p:txBody>
      </p:sp>
      <p:sp>
        <p:nvSpPr>
          <p:cNvPr id="11" name="Прямоугольник 10"/>
          <p:cNvSpPr/>
          <p:nvPr/>
        </p:nvSpPr>
        <p:spPr>
          <a:xfrm>
            <a:off x="4857752" y="5072074"/>
            <a:ext cx="4000528"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FF00"/>
                </a:solidFill>
                <a:effectLst>
                  <a:outerShdw blurRad="38100" dist="38100" dir="2700000" algn="tl">
                    <a:srgbClr val="000000">
                      <a:alpha val="43137"/>
                    </a:srgbClr>
                  </a:outerShdw>
                </a:effectLst>
              </a:rPr>
              <a:t>Он воспринимает чужую боль острее своей: рискуя жизнью спасает из огня детей; делится последним с отцом умершего товарища; сам нищий, дает деньги на похороны едва ему знакомого Мармеладова.</a:t>
            </a:r>
            <a:endParaRPr lang="ru-RU" sz="16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Новая папка\обои\9a.jpg"/>
          <p:cNvPicPr>
            <a:picLocks noChangeAspect="1" noChangeArrowheads="1"/>
          </p:cNvPicPr>
          <p:nvPr/>
        </p:nvPicPr>
        <p:blipFill>
          <a:blip r:embed="rId3" cstate="print"/>
          <a:srcRect/>
          <a:stretch>
            <a:fillRect/>
          </a:stretch>
        </p:blipFill>
        <p:spPr bwMode="auto">
          <a:xfrm>
            <a:off x="0" y="-1"/>
            <a:ext cx="9144000" cy="6858001"/>
          </a:xfrm>
          <a:prstGeom prst="rect">
            <a:avLst/>
          </a:prstGeom>
          <a:noFill/>
        </p:spPr>
      </p:pic>
      <p:pic>
        <p:nvPicPr>
          <p:cNvPr id="5122" name="Picture 2"/>
          <p:cNvPicPr>
            <a:picLocks noChangeAspect="1" noChangeArrowheads="1"/>
          </p:cNvPicPr>
          <p:nvPr/>
        </p:nvPicPr>
        <p:blipFill>
          <a:blip r:embed="rId4" cstate="print"/>
          <a:srcRect/>
          <a:stretch>
            <a:fillRect/>
          </a:stretch>
        </p:blipFill>
        <p:spPr bwMode="auto">
          <a:xfrm>
            <a:off x="214282" y="285728"/>
            <a:ext cx="4181475" cy="6286544"/>
          </a:xfrm>
          <a:prstGeom prst="rect">
            <a:avLst/>
          </a:prstGeom>
          <a:noFill/>
          <a:ln w="9525">
            <a:noFill/>
            <a:miter lim="800000"/>
            <a:headEnd/>
            <a:tailEnd/>
          </a:ln>
          <a:effectLst/>
        </p:spPr>
      </p:pic>
      <p:sp>
        <p:nvSpPr>
          <p:cNvPr id="6" name="Прямоугольник 5"/>
          <p:cNvSpPr/>
          <p:nvPr/>
        </p:nvSpPr>
        <p:spPr>
          <a:xfrm>
            <a:off x="4572000" y="285728"/>
            <a:ext cx="435771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FF00"/>
                </a:solidFill>
                <a:effectLst>
                  <a:outerShdw blurRad="38100" dist="38100" dir="2700000" algn="tl">
                    <a:srgbClr val="000000">
                      <a:alpha val="43137"/>
                    </a:srgbClr>
                  </a:outerShdw>
                </a:effectLst>
              </a:rPr>
              <a:t>Причины преступления</a:t>
            </a:r>
            <a:endParaRPr lang="ru-RU" sz="2400" b="1" dirty="0">
              <a:solidFill>
                <a:srgbClr val="FFFF00"/>
              </a:solidFill>
              <a:effectLst>
                <a:outerShdw blurRad="38100" dist="38100" dir="2700000" algn="tl">
                  <a:srgbClr val="000000">
                    <a:alpha val="43137"/>
                  </a:srgbClr>
                </a:outerShdw>
              </a:effectLst>
            </a:endParaRPr>
          </a:p>
        </p:txBody>
      </p:sp>
      <p:sp>
        <p:nvSpPr>
          <p:cNvPr id="7" name="Прямоугольник 6"/>
          <p:cNvSpPr/>
          <p:nvPr/>
        </p:nvSpPr>
        <p:spPr>
          <a:xfrm>
            <a:off x="4572000" y="1000108"/>
            <a:ext cx="4357718"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u="sng" dirty="0" smtClean="0">
                <a:solidFill>
                  <a:srgbClr val="FFFF00"/>
                </a:solidFill>
                <a:effectLst>
                  <a:outerShdw blurRad="38100" dist="38100" dir="2700000" algn="tl">
                    <a:srgbClr val="000000">
                      <a:alpha val="43137"/>
                    </a:srgbClr>
                  </a:outerShdw>
                </a:effectLst>
              </a:rPr>
              <a:t>Социальные: </a:t>
            </a:r>
            <a:r>
              <a:rPr lang="ru-RU" sz="1600" b="1" dirty="0" smtClean="0">
                <a:solidFill>
                  <a:srgbClr val="FFFF00"/>
                </a:solidFill>
                <a:effectLst>
                  <a:outerShdw blurRad="38100" dist="38100" dir="2700000" algn="tl">
                    <a:srgbClr val="000000">
                      <a:alpha val="43137"/>
                    </a:srgbClr>
                  </a:outerShdw>
                </a:effectLst>
              </a:rPr>
              <a:t> крайняя степень нищеты самого героя и его матери с сестрой; его сердце разрывается от сочувствия и стремления помочь окружающим (Мармеладову, его жене и детям, Соне, пьяной девушке на бульваре).</a:t>
            </a:r>
          </a:p>
          <a:p>
            <a:pPr algn="ctr"/>
            <a:endParaRPr lang="ru-RU" b="1" i="1" u="sng" dirty="0">
              <a:solidFill>
                <a:srgbClr val="FFFF00"/>
              </a:solidFill>
              <a:effectLst>
                <a:outerShdw blurRad="38100" dist="38100" dir="2700000" algn="tl">
                  <a:srgbClr val="000000">
                    <a:alpha val="43137"/>
                  </a:srgbClr>
                </a:outerShdw>
              </a:effectLst>
            </a:endParaRPr>
          </a:p>
        </p:txBody>
      </p:sp>
      <p:sp>
        <p:nvSpPr>
          <p:cNvPr id="8" name="Прямоугольник 7"/>
          <p:cNvSpPr/>
          <p:nvPr/>
        </p:nvSpPr>
        <p:spPr>
          <a:xfrm>
            <a:off x="4572000" y="2857496"/>
            <a:ext cx="4357718"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u="sng" dirty="0" smtClean="0">
                <a:solidFill>
                  <a:srgbClr val="FFFF00"/>
                </a:solidFill>
                <a:effectLst>
                  <a:outerShdw blurRad="38100" dist="38100" dir="2700000" algn="tl">
                    <a:srgbClr val="000000">
                      <a:alpha val="43137"/>
                    </a:srgbClr>
                  </a:outerShdw>
                </a:effectLst>
              </a:rPr>
              <a:t>Нравственные:</a:t>
            </a:r>
            <a:r>
              <a:rPr lang="ru-RU" sz="1600" b="1" dirty="0" smtClean="0">
                <a:solidFill>
                  <a:srgbClr val="FFFF00"/>
                </a:solidFill>
                <a:effectLst>
                  <a:outerShdw blurRad="38100" dist="38100" dir="2700000" algn="tl">
                    <a:srgbClr val="000000">
                      <a:alpha val="43137"/>
                    </a:srgbClr>
                  </a:outerShdw>
                </a:effectLst>
              </a:rPr>
              <a:t>  желание проверить свою теорию, согласно которой сильные люди ради великой цели и изменения несовершенного мира имеют право перешагнуть «через кровь» других людей.</a:t>
            </a:r>
            <a:endParaRPr lang="ru-RU" sz="1600" b="1" i="1" u="sng" dirty="0">
              <a:solidFill>
                <a:srgbClr val="FFFF00"/>
              </a:solidFill>
              <a:effectLst>
                <a:outerShdw blurRad="38100" dist="38100" dir="2700000" algn="tl">
                  <a:srgbClr val="000000">
                    <a:alpha val="43137"/>
                  </a:srgbClr>
                </a:outerShdw>
              </a:effectLst>
            </a:endParaRPr>
          </a:p>
        </p:txBody>
      </p:sp>
      <p:sp>
        <p:nvSpPr>
          <p:cNvPr id="9" name="Прямоугольник 8"/>
          <p:cNvSpPr/>
          <p:nvPr/>
        </p:nvSpPr>
        <p:spPr>
          <a:xfrm>
            <a:off x="4572000" y="4714884"/>
            <a:ext cx="4357718"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u="sng" dirty="0" smtClean="0">
                <a:solidFill>
                  <a:srgbClr val="FFFF00"/>
                </a:solidFill>
                <a:effectLst>
                  <a:outerShdw blurRad="38100" dist="38100" dir="2700000" algn="tl">
                    <a:srgbClr val="000000">
                      <a:alpha val="43137"/>
                    </a:srgbClr>
                  </a:outerShdw>
                </a:effectLst>
              </a:rPr>
              <a:t>Исторические:</a:t>
            </a:r>
            <a:r>
              <a:rPr lang="ru-RU" sz="1600" b="1" dirty="0" smtClean="0">
                <a:solidFill>
                  <a:srgbClr val="FFFF00"/>
                </a:solidFill>
                <a:effectLst>
                  <a:outerShdw blurRad="38100" dist="38100" dir="2700000" algn="tl">
                    <a:srgbClr val="000000">
                      <a:alpha val="43137"/>
                    </a:srgbClr>
                  </a:outerShdw>
                </a:effectLst>
              </a:rPr>
              <a:t>  теория Раскольникова выросла из разочарований молодого поколения  после крушения революционной ситуации 60-х годов на почве кризиса утопических  теорий.</a:t>
            </a:r>
            <a:endParaRPr lang="ru-RU" sz="1600" b="1" i="1" u="sng"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Новая папка\обои\9a.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142844" y="142852"/>
            <a:ext cx="3143272" cy="4302386"/>
          </a:xfrm>
          <a:prstGeom prst="rect">
            <a:avLst/>
          </a:prstGeom>
          <a:noFill/>
          <a:ln w="9525">
            <a:noFill/>
            <a:miter lim="800000"/>
            <a:headEnd/>
            <a:tailEnd/>
          </a:ln>
          <a:effectLst/>
        </p:spPr>
      </p:pic>
      <p:sp>
        <p:nvSpPr>
          <p:cNvPr id="6" name="Прямоугольник 5"/>
          <p:cNvSpPr/>
          <p:nvPr/>
        </p:nvSpPr>
        <p:spPr>
          <a:xfrm>
            <a:off x="3714744" y="214290"/>
            <a:ext cx="500066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FF00"/>
                </a:solidFill>
                <a:effectLst>
                  <a:outerShdw blurRad="38100" dist="38100" dir="2700000" algn="tl">
                    <a:srgbClr val="000000">
                      <a:alpha val="43137"/>
                    </a:srgbClr>
                  </a:outerShdw>
                </a:effectLst>
              </a:rPr>
              <a:t>Поиск истины</a:t>
            </a:r>
            <a:endParaRPr lang="ru-RU" sz="2400" b="1" dirty="0">
              <a:solidFill>
                <a:srgbClr val="FFFF00"/>
              </a:solidFill>
              <a:effectLst>
                <a:outerShdw blurRad="38100" dist="38100" dir="2700000" algn="tl">
                  <a:srgbClr val="000000">
                    <a:alpha val="43137"/>
                  </a:srgbClr>
                </a:outerShdw>
              </a:effectLst>
            </a:endParaRPr>
          </a:p>
        </p:txBody>
      </p:sp>
      <p:sp>
        <p:nvSpPr>
          <p:cNvPr id="7" name="Прямоугольник 6"/>
          <p:cNvSpPr/>
          <p:nvPr/>
        </p:nvSpPr>
        <p:spPr>
          <a:xfrm>
            <a:off x="3714744" y="1000108"/>
            <a:ext cx="500066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FF00"/>
                </a:solidFill>
                <a:effectLst>
                  <a:outerShdw blurRad="38100" dist="38100" dir="2700000" algn="tl">
                    <a:srgbClr val="000000">
                      <a:alpha val="43137"/>
                    </a:srgbClr>
                  </a:outerShdw>
                </a:effectLst>
              </a:rPr>
              <a:t>Теория Раскольникова делит людей на «слабых» и «сильных». </a:t>
            </a:r>
            <a:endParaRPr lang="ru-RU" sz="1600" b="1" dirty="0">
              <a:solidFill>
                <a:srgbClr val="FFFF00"/>
              </a:solidFill>
              <a:effectLst>
                <a:outerShdw blurRad="38100" dist="38100" dir="2700000" algn="tl">
                  <a:srgbClr val="000000">
                    <a:alpha val="43137"/>
                  </a:srgbClr>
                </a:outerShdw>
              </a:effectLst>
            </a:endParaRPr>
          </a:p>
        </p:txBody>
      </p:sp>
      <p:sp>
        <p:nvSpPr>
          <p:cNvPr id="8" name="Прямоугольник 7"/>
          <p:cNvSpPr/>
          <p:nvPr/>
        </p:nvSpPr>
        <p:spPr>
          <a:xfrm>
            <a:off x="3714744" y="1643050"/>
            <a:ext cx="500066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FF00"/>
                </a:solidFill>
                <a:effectLst>
                  <a:outerShdw blurRad="38100" dist="38100" dir="2700000" algn="tl">
                    <a:srgbClr val="000000">
                      <a:alpha val="43137"/>
                    </a:srgbClr>
                  </a:outerShdw>
                </a:effectLst>
              </a:rPr>
              <a:t>Родиона мучает вопрос, кто он сам: «тварь дрожащая» или «право имеет».</a:t>
            </a:r>
            <a:endParaRPr lang="ru-RU" sz="1600" b="1" dirty="0">
              <a:solidFill>
                <a:srgbClr val="FFFF00"/>
              </a:solidFill>
              <a:effectLst>
                <a:outerShdw blurRad="38100" dist="38100" dir="2700000" algn="tl">
                  <a:srgbClr val="000000">
                    <a:alpha val="43137"/>
                  </a:srgbClr>
                </a:outerShdw>
              </a:effectLst>
            </a:endParaRPr>
          </a:p>
        </p:txBody>
      </p:sp>
      <p:sp>
        <p:nvSpPr>
          <p:cNvPr id="9" name="Прямоугольник 8"/>
          <p:cNvSpPr/>
          <p:nvPr/>
        </p:nvSpPr>
        <p:spPr>
          <a:xfrm>
            <a:off x="3714744" y="2285992"/>
            <a:ext cx="5000660" cy="1643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FF00"/>
                </a:solidFill>
                <a:effectLst>
                  <a:outerShdw blurRad="38100" dist="38100" dir="2700000" algn="tl">
                    <a:srgbClr val="000000">
                      <a:alpha val="43137"/>
                    </a:srgbClr>
                  </a:outerShdw>
                </a:effectLst>
              </a:rPr>
              <a:t>Герой не учитывает главного: убийство противно самой природе человека. Совершив преступление, он остро ощущает невозможность оставаться с людьми и страдает от невозможности общаться с матерью и сестрой. Куда же отнести их по своей теории, к какому разряду людей?  </a:t>
            </a:r>
            <a:endParaRPr lang="ru-RU" sz="1600" b="1" dirty="0">
              <a:solidFill>
                <a:srgbClr val="FFFF00"/>
              </a:solidFill>
              <a:effectLst>
                <a:outerShdw blurRad="38100" dist="38100" dir="2700000" algn="tl">
                  <a:srgbClr val="000000">
                    <a:alpha val="43137"/>
                  </a:srgbClr>
                </a:outerShdw>
              </a:effectLst>
            </a:endParaRPr>
          </a:p>
        </p:txBody>
      </p:sp>
      <p:sp>
        <p:nvSpPr>
          <p:cNvPr id="10" name="Прямоугольник 9"/>
          <p:cNvSpPr/>
          <p:nvPr/>
        </p:nvSpPr>
        <p:spPr>
          <a:xfrm>
            <a:off x="3714744" y="4000504"/>
            <a:ext cx="5000660" cy="157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FF00"/>
                </a:solidFill>
                <a:effectLst>
                  <a:outerShdw blurRad="38100" dist="38100" dir="2700000" algn="tl">
                    <a:srgbClr val="000000">
                      <a:alpha val="43137"/>
                    </a:srgbClr>
                  </a:outerShdw>
                </a:effectLst>
              </a:rPr>
              <a:t>По логике они относятся к «слабым людям», к «низшему разряду», а значит топор другого Раскольникова может обрушиться на их головы в любую минуту. Получается, что по своей теории он должен презирать и  убивать всех, кого любит.</a:t>
            </a:r>
            <a:endParaRPr lang="ru-RU" sz="1600" b="1" dirty="0">
              <a:solidFill>
                <a:srgbClr val="FFFF00"/>
              </a:solidFill>
              <a:effectLst>
                <a:outerShdw blurRad="38100" dist="38100" dir="2700000" algn="tl">
                  <a:srgbClr val="000000">
                    <a:alpha val="43137"/>
                  </a:srgbClr>
                </a:outerShdw>
              </a:effectLst>
            </a:endParaRPr>
          </a:p>
        </p:txBody>
      </p:sp>
      <p:sp>
        <p:nvSpPr>
          <p:cNvPr id="11" name="Прямоугольник 10"/>
          <p:cNvSpPr/>
          <p:nvPr/>
        </p:nvSpPr>
        <p:spPr>
          <a:xfrm>
            <a:off x="142844" y="4643446"/>
            <a:ext cx="3143272" cy="121444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FF00"/>
                </a:solidFill>
                <a:effectLst>
                  <a:outerShdw blurRad="38100" dist="38100" dir="2700000" algn="tl">
                    <a:srgbClr val="000000">
                      <a:alpha val="43137"/>
                    </a:srgbClr>
                  </a:outerShdw>
                </a:effectLst>
              </a:rPr>
              <a:t>Ему невыносимы эти мысли и то, что его теория схожа с теориями Лужина и Свидригайлова.</a:t>
            </a:r>
            <a:endParaRPr lang="ru-RU" b="1" dirty="0">
              <a:solidFill>
                <a:srgbClr val="FFFF00"/>
              </a:solidFill>
              <a:effectLst>
                <a:outerShdw blurRad="38100" dist="38100" dir="2700000" algn="tl">
                  <a:srgbClr val="000000">
                    <a:alpha val="43137"/>
                  </a:srgbClr>
                </a:outerShdw>
              </a:effectLst>
            </a:endParaRPr>
          </a:p>
        </p:txBody>
      </p:sp>
      <p:sp>
        <p:nvSpPr>
          <p:cNvPr id="12" name="Прямоугольник 11"/>
          <p:cNvSpPr/>
          <p:nvPr/>
        </p:nvSpPr>
        <p:spPr>
          <a:xfrm>
            <a:off x="3714744" y="5643578"/>
            <a:ext cx="500066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FF00"/>
                </a:solidFill>
                <a:effectLst>
                  <a:outerShdw blurRad="38100" dist="38100" dir="2700000" algn="tl">
                    <a:srgbClr val="000000">
                      <a:alpha val="43137"/>
                    </a:srgbClr>
                  </a:outerShdw>
                </a:effectLst>
              </a:rPr>
              <a:t>Раскольников сам становится жертвой содеянного: «Я себя убил, а не старушонку».</a:t>
            </a:r>
            <a:endParaRPr lang="ru-RU" sz="1600" b="1" dirty="0">
              <a:solidFill>
                <a:srgbClr val="FFFF00"/>
              </a:solidFill>
              <a:effectLst>
                <a:outerShdw blurRad="38100" dist="38100" dir="2700000" algn="tl">
                  <a:srgbClr val="000000">
                    <a:alpha val="43137"/>
                  </a:srgbClr>
                </a:outerShdw>
              </a:effectLst>
            </a:endParaRPr>
          </a:p>
        </p:txBody>
      </p:sp>
      <p:sp>
        <p:nvSpPr>
          <p:cNvPr id="13" name="Прямоугольник 12"/>
          <p:cNvSpPr/>
          <p:nvPr/>
        </p:nvSpPr>
        <p:spPr>
          <a:xfrm>
            <a:off x="3714744" y="1000108"/>
            <a:ext cx="5000660" cy="457203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rgbClr val="FFFF00"/>
                </a:solidFill>
                <a:effectLst>
                  <a:outerShdw blurRad="38100" dist="38100" dir="2700000" algn="tl">
                    <a:srgbClr val="000000">
                      <a:alpha val="43137"/>
                    </a:srgbClr>
                  </a:outerShdw>
                </a:effectLst>
              </a:rPr>
              <a:t>Он постигает ошибочность своего заблуждения через тяжкие страдания и постепенно возрождается к новой жизни.</a:t>
            </a:r>
            <a:endParaRPr lang="ru-RU" sz="32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000" fill="hold"/>
                                        <p:tgtEl>
                                          <p:spTgt spid="11"/>
                                        </p:tgtEl>
                                        <p:attrNameLst>
                                          <p:attrName>ppt_w</p:attrName>
                                        </p:attrNameLst>
                                      </p:cBhvr>
                                      <p:tavLst>
                                        <p:tav tm="0">
                                          <p:val>
                                            <p:fltVal val="0"/>
                                          </p:val>
                                        </p:tav>
                                        <p:tav tm="100000">
                                          <p:val>
                                            <p:strVal val="#ppt_w"/>
                                          </p:val>
                                        </p:tav>
                                      </p:tavLst>
                                    </p:anim>
                                    <p:anim calcmode="lin" valueType="num">
                                      <p:cBhvr>
                                        <p:cTn id="43" dur="2000" fill="hold"/>
                                        <p:tgtEl>
                                          <p:spTgt spid="11"/>
                                        </p:tgtEl>
                                        <p:attrNameLst>
                                          <p:attrName>ppt_h</p:attrName>
                                        </p:attrNameLst>
                                      </p:cBhvr>
                                      <p:tavLst>
                                        <p:tav tm="0">
                                          <p:val>
                                            <p:fltVal val="0"/>
                                          </p:val>
                                        </p:tav>
                                        <p:tav tm="100000">
                                          <p:val>
                                            <p:strVal val="#ppt_h"/>
                                          </p:val>
                                        </p:tav>
                                      </p:tavLst>
                                    </p:anim>
                                    <p:animEffect transition="in" filter="fade">
                                      <p:cBhvr>
                                        <p:cTn id="44" dur="2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strVal val="#ppt_w*0.70"/>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2000" fill="hold"/>
                                        <p:tgtEl>
                                          <p:spTgt spid="13"/>
                                        </p:tgtEl>
                                        <p:attrNameLst>
                                          <p:attrName>ppt_w</p:attrName>
                                        </p:attrNameLst>
                                      </p:cBhvr>
                                      <p:tavLst>
                                        <p:tav tm="0">
                                          <p:val>
                                            <p:fltVal val="0"/>
                                          </p:val>
                                        </p:tav>
                                        <p:tav tm="100000">
                                          <p:val>
                                            <p:strVal val="#ppt_w"/>
                                          </p:val>
                                        </p:tav>
                                      </p:tavLst>
                                    </p:anim>
                                    <p:anim calcmode="lin" valueType="num">
                                      <p:cBhvr>
                                        <p:cTn id="57" dur="2000" fill="hold"/>
                                        <p:tgtEl>
                                          <p:spTgt spid="13"/>
                                        </p:tgtEl>
                                        <p:attrNameLst>
                                          <p:attrName>ppt_h</p:attrName>
                                        </p:attrNameLst>
                                      </p:cBhvr>
                                      <p:tavLst>
                                        <p:tav tm="0">
                                          <p:val>
                                            <p:fltVal val="0"/>
                                          </p:val>
                                        </p:tav>
                                        <p:tav tm="100000">
                                          <p:val>
                                            <p:strVal val="#ppt_h"/>
                                          </p:val>
                                        </p:tav>
                                      </p:tavLst>
                                    </p:anim>
                                    <p:animEffect transition="in" filter="fade">
                                      <p:cBhvr>
                                        <p:cTn id="5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file_2011033022482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TotalTime>
  <Words>2140</Words>
  <Application>Microsoft Office PowerPoint</Application>
  <PresentationFormat>Экран (4:3)</PresentationFormat>
  <Paragraphs>139</Paragraphs>
  <Slides>29</Slides>
  <Notes>5</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Calibri</vt:lpstr>
      <vt:lpstr>Monotype Corsiva</vt:lpstr>
      <vt:lpstr>Times New Roman</vt:lpstr>
      <vt:lpstr>file_20110330224829</vt:lpstr>
      <vt:lpstr>Федор Михайлович Достоевский. Роман «Преступление и наказание».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 часть, 4  Анализ эпизодов  «Встреча Раскольникова с Соней»  (IV часть,  4 главалава)стреча Раскольникова с Соней»  (IV часть,  4 глава; V часть, 4 глава)</vt:lpstr>
      <vt:lpstr>версия…</vt:lpstr>
      <vt:lpstr>Презентация PowerPoint</vt:lpstr>
      <vt:lpstr>Презентация PowerPoint</vt:lpstr>
      <vt:lpstr>Презентация PowerPoint</vt:lpstr>
      <vt:lpstr>Анализ эпизодов  «На каторге»  (эпилог)</vt:lpstr>
      <vt:lpstr>Роль эпилога в понимании всего смысла романа</vt:lpstr>
      <vt:lpstr>версия…</vt:lpstr>
      <vt:lpstr>Нравственные уроки образа Раскольникова.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Анализ эпизодов </vt:lpstr>
      <vt:lpstr>Анализ эпизодов </vt:lpstr>
    </vt:vector>
  </TitlesOfParts>
  <Company>Reanimator Extreme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Федор Михайлович Достоевский. Роман «Преступление и наказание».</dc:title>
  <dc:creator>Домашний</dc:creator>
  <cp:lastModifiedBy>Пользаватель</cp:lastModifiedBy>
  <cp:revision>32</cp:revision>
  <dcterms:created xsi:type="dcterms:W3CDTF">2011-11-25T16:46:13Z</dcterms:created>
  <dcterms:modified xsi:type="dcterms:W3CDTF">2020-04-28T18:39:52Z</dcterms:modified>
</cp:coreProperties>
</file>