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8" r:id="rId3"/>
    <p:sldId id="264" r:id="rId4"/>
    <p:sldId id="257" r:id="rId5"/>
    <p:sldId id="258" r:id="rId6"/>
    <p:sldId id="266" r:id="rId7"/>
    <p:sldId id="259" r:id="rId8"/>
    <p:sldId id="261" r:id="rId9"/>
    <p:sldId id="262" r:id="rId10"/>
    <p:sldId id="267" r:id="rId11"/>
    <p:sldId id="260" r:id="rId12"/>
    <p:sldId id="265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60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13.09.2018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13.09.2018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13.09.2018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13.09.2018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13.09.2018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13.09.2018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13.09.2018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13.09.2018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13.09.2018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protivpozhara.com/likvidacija-vozgoranija/teorija-tushenija/tushenie-v-elektroustanovkah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857356" y="857233"/>
            <a:ext cx="6600844" cy="1928825"/>
          </a:xfrm>
        </p:spPr>
        <p:txBody>
          <a:bodyPr>
            <a:normAutofit/>
          </a:bodyPr>
          <a:lstStyle/>
          <a:p>
            <a:pPr algn="ctr"/>
            <a:r>
              <a:rPr lang="ru-RU" sz="4000" dirty="0" smtClean="0">
                <a:solidFill>
                  <a:srgbClr val="FF0000"/>
                </a:solidFill>
              </a:rPr>
              <a:t>ОГНЕТУШИТЕЛИ. КЛАССИФИКАЦИЯ, МАРКИРОВКА</a:t>
            </a:r>
            <a:endParaRPr lang="ru-RU" sz="4000" dirty="0">
              <a:solidFill>
                <a:srgbClr val="FF0000"/>
              </a:solidFill>
            </a:endParaRPr>
          </a:p>
        </p:txBody>
      </p:sp>
      <p:pic>
        <p:nvPicPr>
          <p:cNvPr id="5" name="Picture 4" descr="http://ds35.spb.ru/upload/image/news/detyam-o-pozhare.jpg"/>
          <p:cNvPicPr>
            <a:picLocks noChangeAspect="1" noChangeArrowheads="1"/>
          </p:cNvPicPr>
          <p:nvPr/>
        </p:nvPicPr>
        <p:blipFill>
          <a:blip r:embed="rId2" cstate="print">
            <a:lum contrast="30000"/>
          </a:blip>
          <a:srcRect/>
          <a:stretch>
            <a:fillRect/>
          </a:stretch>
        </p:blipFill>
        <p:spPr bwMode="auto">
          <a:xfrm>
            <a:off x="3643306" y="3857628"/>
            <a:ext cx="5239521" cy="278608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6" name="Picture 2" descr="http://xn--68-6kcxqxehm5i.xn--p1ai/files/goods/photo/102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2964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68346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МАРКИРОВКА ОГНЕТУШИТЕЛЕЙ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85720" y="1142984"/>
            <a:ext cx="8215370" cy="5330968"/>
          </a:xfrm>
        </p:spPr>
        <p:txBody>
          <a:bodyPr>
            <a:normAutofit/>
          </a:bodyPr>
          <a:lstStyle/>
          <a:p>
            <a:pPr fontAlgn="base">
              <a:buNone/>
            </a:pPr>
            <a:r>
              <a:rPr lang="ru-RU" dirty="0" smtClean="0"/>
              <a:t>Маркировка наносится на корпус огнетушителя. Текст должен быть написан по-русски. Обязательно указывается адрес изготовителя, его товарный знак, название огнетушителя, его обозначение. Указываются ТУ, ГОСТ, какие возгорания можно тушить, каким веществом заряжен данный огнетушитель, его тип, а так же марка и допуски, Способ подготовки и приведения в действие показывается набором пиктограмм. Пиктограммами показывается так же и класс возгорания, которые тушить этим устройством не рекомендуется, условия применения огнетушителя, диапазон температур и т. д. Указывается так же масса вещества и масса всего </a:t>
            </a:r>
            <a:r>
              <a:rPr lang="ru-RU" dirty="0" smtClean="0"/>
              <a:t>устройства.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Picture 2" descr="ÐÑÐ¸Ð¼ÐµÑ ÑÑÐ¸ÐºÐµÑÐºÐ¸ Ð½Ð° Ð¾Ð³Ð½ÐµÑÑÑÐ¸ÑÐµÐ»Ñ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57356" y="0"/>
            <a:ext cx="5643602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29642" cy="3368676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Огнетушитель – </a:t>
            </a:r>
            <a:r>
              <a:rPr lang="ru-RU" dirty="0" smtClean="0">
                <a:solidFill>
                  <a:schemeClr val="tx1"/>
                </a:solidFill>
              </a:rPr>
              <a:t>это первичное оборудование, которое используется в случае обнаружения очага возгорания и позволяет его ликвидировать полностью или частично до приезда пожарной </a:t>
            </a:r>
            <a:r>
              <a:rPr lang="ru-RU" dirty="0" smtClean="0">
                <a:solidFill>
                  <a:schemeClr val="tx1"/>
                </a:solidFill>
              </a:rPr>
              <a:t>службы.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38914" name="Picture 2" descr="Ð²Ð¸Ð´Ñ Ð¾Ð³Ð½ÐµÑÑÑÐ¸ÑÐµÐ»ÐµÐ¹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6248" y="3357562"/>
            <a:ext cx="4419586" cy="331141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0"/>
            <a:ext cx="9001156" cy="51115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dirty="0" smtClean="0">
                <a:solidFill>
                  <a:srgbClr val="FF0000"/>
                </a:solidFill>
              </a:rPr>
              <a:t>Применение огнетушителей по классу пожара</a:t>
            </a:r>
            <a:endParaRPr lang="ru-RU" sz="2800" dirty="0">
              <a:solidFill>
                <a:srgbClr val="FF0000"/>
              </a:solidFill>
            </a:endParaRPr>
          </a:p>
        </p:txBody>
      </p:sp>
      <p:pic>
        <p:nvPicPr>
          <p:cNvPr id="4" name="Picture 2" descr="ÐÐ»Ð°ÑÑÑ Ð¿Ð¾Ð¶Ð°ÑÐ°"/>
          <p:cNvPicPr>
            <a:picLocks noChangeAspect="1" noChangeArrowheads="1"/>
          </p:cNvPicPr>
          <p:nvPr/>
        </p:nvPicPr>
        <p:blipFill>
          <a:blip r:embed="rId2" cstate="print">
            <a:lum/>
          </a:blip>
          <a:srcRect/>
          <a:stretch>
            <a:fillRect/>
          </a:stretch>
        </p:blipFill>
        <p:spPr bwMode="auto">
          <a:xfrm>
            <a:off x="214282" y="500042"/>
            <a:ext cx="8572560" cy="63634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25470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Классификация: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14282" y="1214422"/>
            <a:ext cx="8929718" cy="5929330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ru-RU" sz="3000" u="sng" dirty="0" smtClean="0">
                <a:solidFill>
                  <a:srgbClr val="FF0000"/>
                </a:solidFill>
              </a:rPr>
              <a:t>По способу срабатывания:</a:t>
            </a:r>
          </a:p>
          <a:p>
            <a:pPr marL="457200" indent="-457200"/>
            <a:r>
              <a:rPr lang="ru-RU" sz="3200" dirty="0" smtClean="0"/>
              <a:t>Автоматические (такие устройства, которые не требуют присутствия человека. Их помещают обычно в местах повышенной пожарной опасности. Срабатывают тогда, когда температура превышает заданную величину);</a:t>
            </a:r>
          </a:p>
          <a:p>
            <a:pPr marL="457200" indent="-457200"/>
            <a:r>
              <a:rPr lang="ru-RU" sz="3200" dirty="0" smtClean="0"/>
              <a:t>Ручные (Запускаются человеком при обнаружении возгорания)</a:t>
            </a:r>
          </a:p>
          <a:p>
            <a:pPr marL="457200" indent="-457200"/>
            <a:endParaRPr lang="ru-RU" sz="3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85728"/>
            <a:ext cx="8186766" cy="6188224"/>
          </a:xfrm>
        </p:spPr>
        <p:txBody>
          <a:bodyPr/>
          <a:lstStyle/>
          <a:p>
            <a:pPr marL="457200" indent="-457200">
              <a:buNone/>
            </a:pPr>
            <a:r>
              <a:rPr lang="ru-RU" sz="2800" u="sng" dirty="0" smtClean="0">
                <a:solidFill>
                  <a:srgbClr val="FF0000"/>
                </a:solidFill>
              </a:rPr>
              <a:t>2. По </a:t>
            </a:r>
            <a:r>
              <a:rPr lang="ru-RU" sz="2800" u="sng" dirty="0" smtClean="0">
                <a:solidFill>
                  <a:srgbClr val="FF0000"/>
                </a:solidFill>
              </a:rPr>
              <a:t>принципу действия </a:t>
            </a:r>
            <a:r>
              <a:rPr lang="ru-RU" sz="2800" u="sng" dirty="0" smtClean="0">
                <a:solidFill>
                  <a:srgbClr val="FF0000"/>
                </a:solidFill>
              </a:rPr>
              <a:t>устройства:</a:t>
            </a:r>
          </a:p>
          <a:p>
            <a:pPr marL="457200" indent="-457200"/>
            <a:r>
              <a:rPr lang="ru-RU" sz="2800" dirty="0" smtClean="0"/>
              <a:t>Углекислотные;</a:t>
            </a:r>
          </a:p>
          <a:p>
            <a:pPr marL="457200" indent="-457200"/>
            <a:r>
              <a:rPr lang="ru-RU" sz="2800" dirty="0" smtClean="0"/>
              <a:t>Воздушно-пенные;</a:t>
            </a:r>
          </a:p>
          <a:p>
            <a:pPr marL="457200" indent="-457200"/>
            <a:r>
              <a:rPr lang="ru-RU" sz="2800" dirty="0" smtClean="0"/>
              <a:t>Порошковые;</a:t>
            </a:r>
          </a:p>
          <a:p>
            <a:pPr marL="457200" indent="-457200"/>
            <a:r>
              <a:rPr lang="ru-RU" sz="2800" dirty="0" smtClean="0"/>
              <a:t>Водные;</a:t>
            </a:r>
          </a:p>
          <a:p>
            <a:pPr marL="457200" indent="-457200">
              <a:buNone/>
            </a:pPr>
            <a:endParaRPr lang="ru-RU" sz="2800" dirty="0" smtClean="0"/>
          </a:p>
          <a:p>
            <a:pPr marL="457200" indent="-457200">
              <a:buNone/>
            </a:pPr>
            <a:r>
              <a:rPr lang="ru-RU" sz="2800" u="sng" dirty="0" smtClean="0">
                <a:solidFill>
                  <a:srgbClr val="FF0000"/>
                </a:solidFill>
              </a:rPr>
              <a:t> </a:t>
            </a:r>
            <a:r>
              <a:rPr lang="ru-RU" sz="2800" u="sng" dirty="0" smtClean="0">
                <a:solidFill>
                  <a:srgbClr val="FF0000"/>
                </a:solidFill>
              </a:rPr>
              <a:t>3. По объему корпуса:</a:t>
            </a:r>
          </a:p>
          <a:p>
            <a:pPr marL="457200" indent="-457200"/>
            <a:r>
              <a:rPr lang="ru-RU" sz="2800" dirty="0" smtClean="0"/>
              <a:t>Ручные с весом до 20 </a:t>
            </a:r>
            <a:r>
              <a:rPr lang="ru-RU" sz="2800" dirty="0" smtClean="0"/>
              <a:t>кг.</a:t>
            </a:r>
            <a:endParaRPr lang="ru-RU" sz="2800" dirty="0" smtClean="0"/>
          </a:p>
          <a:p>
            <a:pPr marL="457200" indent="-457200"/>
            <a:r>
              <a:rPr lang="ru-RU" sz="2800" dirty="0" smtClean="0"/>
              <a:t>Передвижные и стационарные — свыше 20 и до 400 </a:t>
            </a:r>
            <a:r>
              <a:rPr lang="ru-RU" sz="2800" dirty="0" smtClean="0"/>
              <a:t>кг.</a:t>
            </a:r>
          </a:p>
          <a:p>
            <a:pPr marL="457200" indent="-457200">
              <a:buNone/>
            </a:pPr>
            <a:endParaRPr lang="ru-RU" sz="2800" dirty="0" smtClean="0"/>
          </a:p>
          <a:p>
            <a:pPr marL="457200" indent="-457200">
              <a:buNone/>
            </a:pPr>
            <a:endParaRPr lang="ru-RU" sz="2800" dirty="0" smtClean="0"/>
          </a:p>
          <a:p>
            <a:pPr marL="457200" indent="-457200"/>
            <a:endParaRPr lang="en-US" sz="2800" dirty="0" smtClean="0"/>
          </a:p>
          <a:p>
            <a:pPr marL="457200" indent="-457200"/>
            <a:endParaRPr lang="ru-RU" sz="2800" u="sng" dirty="0" smtClean="0">
              <a:solidFill>
                <a:srgbClr val="FF0000"/>
              </a:solidFill>
            </a:endParaRPr>
          </a:p>
          <a:p>
            <a:pPr marL="457200" indent="-457200"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428604"/>
            <a:ext cx="7115196" cy="6045348"/>
          </a:xfrm>
        </p:spPr>
        <p:txBody>
          <a:bodyPr/>
          <a:lstStyle/>
          <a:p>
            <a:pPr>
              <a:buNone/>
            </a:pPr>
            <a:r>
              <a:rPr lang="ru-RU" u="sng" dirty="0" smtClean="0">
                <a:solidFill>
                  <a:srgbClr val="FF0000"/>
                </a:solidFill>
              </a:rPr>
              <a:t>4. </a:t>
            </a:r>
            <a:r>
              <a:rPr lang="ru-RU" u="sng" dirty="0" smtClean="0">
                <a:solidFill>
                  <a:srgbClr val="FF0000"/>
                </a:solidFill>
              </a:rPr>
              <a:t>По размеру: </a:t>
            </a:r>
            <a:endParaRPr lang="ru-RU" u="sng" dirty="0" smtClean="0">
              <a:solidFill>
                <a:srgbClr val="FF0000"/>
              </a:solidFill>
            </a:endParaRPr>
          </a:p>
          <a:p>
            <a:r>
              <a:rPr lang="ru-RU" dirty="0" smtClean="0"/>
              <a:t>передвижные </a:t>
            </a:r>
            <a:r>
              <a:rPr lang="ru-RU" dirty="0" smtClean="0"/>
              <a:t>– баллоны большого объема, которые для их мобильности устанавливают на специальную тележку. Применяются они на больших производственных и рабочих площадях</a:t>
            </a:r>
            <a:r>
              <a:rPr lang="ru-RU" dirty="0" smtClean="0"/>
              <a:t>.</a:t>
            </a:r>
          </a:p>
          <a:p>
            <a:r>
              <a:rPr lang="ru-RU" dirty="0" smtClean="0"/>
              <a:t>переносные – наиболее распространенный вид. Они бывают разных объемов и видов. Применяются в помещениях разной площади и назначения.</a:t>
            </a:r>
          </a:p>
          <a:p>
            <a:r>
              <a:rPr lang="ru-RU" dirty="0" smtClean="0"/>
              <a:t>компактные – предназначены специально для использования в автомобиле. </a:t>
            </a:r>
            <a:endParaRPr lang="ru-RU" dirty="0"/>
          </a:p>
        </p:txBody>
      </p:sp>
      <p:pic>
        <p:nvPicPr>
          <p:cNvPr id="37890" name="Picture 2" descr="http://psp-company.ru/UserFiles/Image/Vozdushno-jemulsionnye/2151_1_bi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86578" y="4714884"/>
            <a:ext cx="1928802" cy="192880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1. Углекислотные огнетушители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115328" cy="4873752"/>
          </a:xfrm>
        </p:spPr>
        <p:txBody>
          <a:bodyPr>
            <a:normAutofit fontScale="85000" lnSpcReduction="10000"/>
          </a:bodyPr>
          <a:lstStyle/>
          <a:p>
            <a:r>
              <a:rPr lang="ru-RU" sz="2800" u="sng" dirty="0" smtClean="0">
                <a:solidFill>
                  <a:srgbClr val="FF0000"/>
                </a:solidFill>
              </a:rPr>
              <a:t>Назначение: </a:t>
            </a:r>
            <a:r>
              <a:rPr lang="ru-RU" sz="2800" dirty="0" smtClean="0"/>
              <a:t>останавливают </a:t>
            </a:r>
            <a:r>
              <a:rPr lang="ru-RU" sz="2800" dirty="0" smtClean="0"/>
              <a:t>распространение огня благодаря тому, что сильно снижают температуру очага возгорания и за счет хлопьев, которые изолируют пламя от кислорода и заменяют его углекислым </a:t>
            </a:r>
            <a:r>
              <a:rPr lang="ru-RU" sz="2800" dirty="0" smtClean="0"/>
              <a:t>газом.</a:t>
            </a:r>
          </a:p>
          <a:p>
            <a:pPr>
              <a:buNone/>
            </a:pPr>
            <a:r>
              <a:rPr lang="ru-RU" sz="2800" dirty="0" smtClean="0"/>
              <a:t>Отлично </a:t>
            </a:r>
            <a:r>
              <a:rPr lang="ru-RU" sz="2800" dirty="0" smtClean="0"/>
              <a:t>подходят для тушения горючих жидкостей (бензин, керосин, солярка), электроустановок до 1000 В, проводки, материалов, горение которых не может происходить без доступа кислорода.</a:t>
            </a:r>
          </a:p>
          <a:p>
            <a:pPr>
              <a:buNone/>
            </a:pPr>
            <a:endParaRPr lang="ru-RU" sz="2800" dirty="0" smtClean="0"/>
          </a:p>
          <a:p>
            <a:pPr algn="ctr">
              <a:buNone/>
            </a:pPr>
            <a:r>
              <a:rPr lang="ru-RU" sz="3200" i="1" dirty="0" smtClean="0">
                <a:solidFill>
                  <a:srgbClr val="FF0000"/>
                </a:solidFill>
              </a:rPr>
              <a:t>Категорически запрещено тушить такими огнетушителями горящего </a:t>
            </a:r>
            <a:r>
              <a:rPr lang="ru-RU" sz="3200" i="1" dirty="0" smtClean="0">
                <a:solidFill>
                  <a:srgbClr val="FF0000"/>
                </a:solidFill>
              </a:rPr>
              <a:t>человека.</a:t>
            </a:r>
            <a:endParaRPr lang="ru-RU" sz="3200" i="1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29642" cy="868346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2. Воздушно – пенные огнетушители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186766" cy="487375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u="sng" dirty="0" smtClean="0">
                <a:solidFill>
                  <a:srgbClr val="FF0000"/>
                </a:solidFill>
              </a:rPr>
              <a:t>Назначение: </a:t>
            </a:r>
            <a:r>
              <a:rPr lang="ru-RU" sz="2800" dirty="0" smtClean="0"/>
              <a:t>действующим веществом является пена, которая почти полностью состоит из воздуха. Эффективны при первой стадии загорания для тушения твердых веществ, горючих жидкостей и плавящихся материалов – дерево, бумага, масло, краски и лаки.</a:t>
            </a:r>
          </a:p>
          <a:p>
            <a:pPr algn="ctr">
              <a:buNone/>
            </a:pPr>
            <a:r>
              <a:rPr lang="ru-RU" sz="3200" i="1" dirty="0" smtClean="0">
                <a:solidFill>
                  <a:srgbClr val="FF0000"/>
                </a:solidFill>
              </a:rPr>
              <a:t>Нельзя использовать для </a:t>
            </a:r>
            <a:r>
              <a:rPr lang="ru-RU" sz="3200" i="1" u="sng" dirty="0" smtClean="0">
                <a:solidFill>
                  <a:srgbClr val="FF0000"/>
                </a:solidFill>
                <a:hlinkClick r:id="rId2"/>
              </a:rPr>
              <a:t>тушения </a:t>
            </a:r>
            <a:r>
              <a:rPr lang="ru-RU" sz="3200" i="1" dirty="0" smtClean="0">
                <a:solidFill>
                  <a:srgbClr val="FF0000"/>
                </a:solidFill>
                <a:hlinkClick r:id="rId2"/>
              </a:rPr>
              <a:t>электроустановок</a:t>
            </a:r>
            <a:r>
              <a:rPr lang="ru-RU" sz="3200" i="1" dirty="0" smtClean="0">
                <a:solidFill>
                  <a:srgbClr val="FF0000"/>
                </a:solidFill>
              </a:rPr>
              <a:t> и щелочных металлов.</a:t>
            </a:r>
            <a:endParaRPr lang="ru-RU" sz="2800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3. ПОРОШКОВЫЕ ОГНЕТУШИТЕЛИ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58204" cy="487375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u="sng" dirty="0" smtClean="0">
                <a:solidFill>
                  <a:srgbClr val="FF0000"/>
                </a:solidFill>
              </a:rPr>
              <a:t>Назначение: </a:t>
            </a:r>
            <a:r>
              <a:rPr lang="ru-RU" sz="2800" dirty="0" smtClean="0"/>
              <a:t>Огнетушители этого типа предназначены для тушения твердых веществ, жидких веществ, газов, электроустановок, напряжение которых не превышает </a:t>
            </a:r>
            <a:r>
              <a:rPr lang="ru-RU" sz="2800" dirty="0" smtClean="0"/>
              <a:t>1000В.</a:t>
            </a:r>
          </a:p>
          <a:p>
            <a:pPr algn="ctr">
              <a:buNone/>
            </a:pPr>
            <a:r>
              <a:rPr lang="ru-RU" sz="3200" i="1" dirty="0" smtClean="0">
                <a:solidFill>
                  <a:srgbClr val="FF0000"/>
                </a:solidFill>
              </a:rPr>
              <a:t>Огнетушители этого типа не применяются для тушения материалов, которые горят без </a:t>
            </a:r>
            <a:r>
              <a:rPr lang="ru-RU" sz="3200" i="1" dirty="0" smtClean="0">
                <a:solidFill>
                  <a:srgbClr val="FF0000"/>
                </a:solidFill>
              </a:rPr>
              <a:t>воздуха.</a:t>
            </a:r>
            <a:endParaRPr lang="ru-RU" sz="3200" i="1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ru-RU" sz="28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467</TotalTime>
  <Words>442</Words>
  <Application>Microsoft Office PowerPoint</Application>
  <PresentationFormat>Экран (4:3)</PresentationFormat>
  <Paragraphs>36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Эркер</vt:lpstr>
      <vt:lpstr>ОГНЕТУШИТЕЛИ. КЛАССИФИКАЦИЯ, МАРКИРОВКА</vt:lpstr>
      <vt:lpstr>Огнетушитель – это первичное оборудование, которое используется в случае обнаружения очага возгорания и позволяет его ликвидировать полностью или частично до приезда пожарной службы.</vt:lpstr>
      <vt:lpstr>Применение огнетушителей по классу пожара</vt:lpstr>
      <vt:lpstr>Классификация:</vt:lpstr>
      <vt:lpstr>Слайд 5</vt:lpstr>
      <vt:lpstr>Слайд 6</vt:lpstr>
      <vt:lpstr>1. Углекислотные огнетушители</vt:lpstr>
      <vt:lpstr>2. Воздушно – пенные огнетушители</vt:lpstr>
      <vt:lpstr>3. ПОРОШКОВЫЕ ОГНЕТУШИТЕЛИ</vt:lpstr>
      <vt:lpstr>Слайд 10</vt:lpstr>
      <vt:lpstr>МАРКИРОВКА ОГНЕТУШИТЕЛЕЙ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ОГНЕТУШИТЕЛИ. КЛАССИФИКАЦИЯ, МАРКИРОВКА</dc:title>
  <dc:creator>Замана</dc:creator>
  <cp:lastModifiedBy>Админ</cp:lastModifiedBy>
  <cp:revision>11</cp:revision>
  <dcterms:created xsi:type="dcterms:W3CDTF">2018-09-13T17:59:13Z</dcterms:created>
  <dcterms:modified xsi:type="dcterms:W3CDTF">2018-09-14T01:57:26Z</dcterms:modified>
</cp:coreProperties>
</file>