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23" r:id="rId3"/>
    <p:sldId id="257" r:id="rId4"/>
    <p:sldId id="258" r:id="rId5"/>
    <p:sldId id="259" r:id="rId6"/>
    <p:sldId id="260" r:id="rId7"/>
    <p:sldId id="324" r:id="rId8"/>
    <p:sldId id="325" r:id="rId9"/>
    <p:sldId id="326" r:id="rId10"/>
    <p:sldId id="306" r:id="rId11"/>
    <p:sldId id="261" r:id="rId12"/>
    <p:sldId id="310" r:id="rId13"/>
    <p:sldId id="311" r:id="rId14"/>
    <p:sldId id="312" r:id="rId15"/>
    <p:sldId id="313" r:id="rId16"/>
    <p:sldId id="314" r:id="rId17"/>
    <p:sldId id="262" r:id="rId18"/>
    <p:sldId id="309" r:id="rId19"/>
    <p:sldId id="263" r:id="rId20"/>
    <p:sldId id="319" r:id="rId21"/>
    <p:sldId id="320" r:id="rId22"/>
    <p:sldId id="264" r:id="rId23"/>
    <p:sldId id="308" r:id="rId24"/>
    <p:sldId id="265" r:id="rId25"/>
    <p:sldId id="321" r:id="rId26"/>
    <p:sldId id="266" r:id="rId27"/>
    <p:sldId id="307" r:id="rId28"/>
    <p:sldId id="289" r:id="rId29"/>
    <p:sldId id="290" r:id="rId30"/>
    <p:sldId id="291" r:id="rId31"/>
    <p:sldId id="292" r:id="rId32"/>
    <p:sldId id="293" r:id="rId33"/>
    <p:sldId id="294" r:id="rId34"/>
    <p:sldId id="322" r:id="rId35"/>
    <p:sldId id="315" r:id="rId36"/>
    <p:sldId id="295" r:id="rId37"/>
    <p:sldId id="297" r:id="rId38"/>
    <p:sldId id="30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285" autoAdjust="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B1B9-0AB0-40D9-9F3C-76305692A29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6C6B-EC28-4995-BB81-4E67A10A2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B3370B-94A7-44D2-8050-2F6BB6A6A7C3}" type="slidenum">
              <a:rPr lang="ru-RU" sz="1200" smtClean="0"/>
              <a:pPr eaLnBrk="1" hangingPunct="1"/>
              <a:t>2</a:t>
            </a:fld>
            <a:endParaRPr lang="ru-RU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3241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C6B3C2-8420-46CB-8561-7BD716F0D755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233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90380-75EA-45AB-A096-69C5006AD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27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D0893-F295-4690-9FCA-AE6E54281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3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FD10-2BA8-409B-ADB0-9D9086B6F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1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1EF59-043A-49A5-AF23-E386B36DB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725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CD94-3DDB-433D-AD6D-C7999ACB34D9}" type="datetime1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3F7F-C1A5-46E4-ACE5-BED2A3592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2757BE-BD26-40EA-8338-3C02A33E958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9EF766-A957-4C1A-AC83-75ECA9D544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ИСТОРИЯ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ДРЕВНЕРУССКОЙ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3878" y="299695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56" y="2852936"/>
            <a:ext cx="64087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41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1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17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ЛЕТОПИСЬ -   это описание </a:t>
            </a:r>
            <a:r>
              <a:rPr lang="ru-RU" dirty="0"/>
              <a:t>исторических </a:t>
            </a:r>
            <a:r>
              <a:rPr lang="ru-RU" dirty="0" smtClean="0"/>
              <a:t>  событий </a:t>
            </a:r>
            <a:r>
              <a:rPr lang="ru-RU" dirty="0"/>
              <a:t>по «летам», то есть по годам. Восходит к древнегреческим </a:t>
            </a:r>
            <a:r>
              <a:rPr lang="ru-RU" i="1" dirty="0"/>
              <a:t>хроникам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                 </a:t>
            </a:r>
            <a:r>
              <a:rPr lang="ru-RU" i="1" dirty="0" smtClean="0">
                <a:solidFill>
                  <a:schemeClr val="tx2"/>
                </a:solidFill>
              </a:rPr>
              <a:t>Примеры произведений: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«Повесть временных лет», «</a:t>
            </a:r>
            <a:r>
              <a:rPr lang="ru-RU" i="1" dirty="0" err="1" smtClean="0"/>
              <a:t>Лавреньевская</a:t>
            </a:r>
            <a:r>
              <a:rPr lang="ru-RU" i="1" dirty="0" smtClean="0"/>
              <a:t> летопись», «</a:t>
            </a:r>
            <a:r>
              <a:rPr lang="ru-RU" i="1" dirty="0" err="1" smtClean="0"/>
              <a:t>Ипатьевская</a:t>
            </a:r>
            <a:r>
              <a:rPr lang="ru-RU" i="1" dirty="0" smtClean="0"/>
              <a:t> летопись»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Жанры</a:t>
            </a:r>
            <a:r>
              <a:rPr lang="ru-RU" dirty="0">
                <a:solidFill>
                  <a:srgbClr val="FF0000"/>
                </a:solidFill>
              </a:rPr>
              <a:t> древнерусской литературы </a:t>
            </a:r>
          </a:p>
        </p:txBody>
      </p:sp>
    </p:spTree>
    <p:extLst>
      <p:ext uri="{BB962C8B-B14F-4D97-AF65-F5344CB8AC3E}">
        <p14:creationId xmlns:p14="http://schemas.microsoft.com/office/powerpoint/2010/main" val="278781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429000" y="4724400"/>
            <a:ext cx="5715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/>
              <a:t>Летописи – погодные (по «летам» </a:t>
            </a:r>
          </a:p>
          <a:p>
            <a:pPr algn="ctr" eaLnBrk="1" hangingPunct="1">
              <a:buFontTx/>
              <a:buChar char="-"/>
            </a:pPr>
            <a:r>
              <a:rPr lang="ru-RU" sz="2400" b="1" i="1"/>
              <a:t>по «годам») записи. В летописях </a:t>
            </a:r>
          </a:p>
          <a:p>
            <a:pPr algn="ctr" eaLnBrk="1" hangingPunct="1"/>
            <a:r>
              <a:rPr lang="ru-RU" sz="2400" b="1" i="1"/>
              <a:t>ученые монахи сообщали о тех </a:t>
            </a:r>
          </a:p>
          <a:p>
            <a:pPr algn="ctr" eaLnBrk="1" hangingPunct="1"/>
            <a:r>
              <a:rPr lang="ru-RU" sz="2400" b="1" i="1"/>
              <a:t>событиях, которые происходили</a:t>
            </a:r>
          </a:p>
          <a:p>
            <a:pPr algn="ctr" eaLnBrk="1" hangingPunct="1"/>
            <a:r>
              <a:rPr lang="ru-RU" sz="2400" b="1" i="1"/>
              <a:t>в тот или иной год</a:t>
            </a:r>
          </a:p>
        </p:txBody>
      </p:sp>
      <p:pic>
        <p:nvPicPr>
          <p:cNvPr id="119814" name="Picture 6" descr="повесть временных л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12737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52400" y="6215063"/>
            <a:ext cx="320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latin typeface="Times New Roman" pitchFamily="18" charset="0"/>
                <a:cs typeface="Times New Roman" pitchFamily="18" charset="0"/>
              </a:rPr>
              <a:t>«Повесть временных лет»</a:t>
            </a:r>
          </a:p>
        </p:txBody>
      </p:sp>
      <p:pic>
        <p:nvPicPr>
          <p:cNvPr id="119816" name="Picture 8" descr="Безымян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71563"/>
            <a:ext cx="27781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9" name="Picture 11" descr="нест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214313"/>
            <a:ext cx="24749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4282" y="-285776"/>
            <a:ext cx="588634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Летопись</a:t>
            </a:r>
            <a:endParaRPr lang="ru-RU" sz="8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82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286B53-6D10-4314-AD3F-BE4C5986DD1A}" type="slidenum">
              <a:rPr lang="ru-RU" sz="1400" smtClean="0"/>
              <a:pPr eaLnBrk="1" hangingPunct="1"/>
              <a:t>13</a:t>
            </a:fld>
            <a:endParaRPr lang="ru-RU" sz="1400" smtClean="0"/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title"/>
          </p:nvPr>
        </p:nvSpPr>
        <p:spPr>
          <a:xfrm>
            <a:off x="142875" y="304800"/>
            <a:ext cx="8543925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Летописание</a:t>
            </a:r>
            <a:r>
              <a:rPr lang="ru-RU" sz="4000" b="1" i="1" dirty="0" smtClean="0">
                <a:solidFill>
                  <a:schemeClr val="accent2"/>
                </a:solidFill>
              </a:rPr>
              <a:t> </a:t>
            </a:r>
            <a:r>
              <a:rPr lang="ru-RU" sz="3800" dirty="0" smtClean="0"/>
              <a:t>началось на Руси в       </a:t>
            </a:r>
            <a:r>
              <a:rPr lang="en-US" sz="3800" dirty="0" smtClean="0">
                <a:cs typeface="Times New Roman" pitchFamily="18" charset="0"/>
              </a:rPr>
              <a:t>XI</a:t>
            </a:r>
            <a:r>
              <a:rPr lang="ru-RU" sz="3800" dirty="0" smtClean="0">
                <a:cs typeface="Times New Roman" pitchFamily="18" charset="0"/>
              </a:rPr>
              <a:t> веке.                                                                    </a:t>
            </a:r>
            <a:endParaRPr lang="en-US" sz="3800" dirty="0" smtClean="0">
              <a:cs typeface="Times New Roman" pitchFamily="18" charset="0"/>
            </a:endParaRPr>
          </a:p>
        </p:txBody>
      </p:sp>
      <p:pic>
        <p:nvPicPr>
          <p:cNvPr id="104452" name="Picture 12" descr="mso1859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95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11" descr="nikandr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5416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072438" cy="857250"/>
          </a:xfrm>
        </p:spPr>
        <p:txBody>
          <a:bodyPr/>
          <a:lstStyle/>
          <a:p>
            <a:pPr eaLnBrk="1" hangingPunct="1"/>
            <a:r>
              <a:rPr lang="ru-RU" b="1" smtClean="0"/>
              <a:t>Что такое летопись.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000125"/>
            <a:ext cx="8605837" cy="9286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«Дела давно минувших дней, преданья старины глубокой».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А.С. Пушкин</a:t>
            </a:r>
          </a:p>
        </p:txBody>
      </p:sp>
      <p:pic>
        <p:nvPicPr>
          <p:cNvPr id="10547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45720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3800" y="2143125"/>
            <a:ext cx="3854450" cy="43815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Летопись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это исторический жанр древнерусской литературы 11 – 17 вв.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Летопись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представляет собой запись событий, вносимую год за годом, по мере их происшествия. </a:t>
            </a:r>
          </a:p>
        </p:txBody>
      </p:sp>
    </p:spTree>
    <p:extLst>
      <p:ext uri="{BB962C8B-B14F-4D97-AF65-F5344CB8AC3E}">
        <p14:creationId xmlns:p14="http://schemas.microsoft.com/office/powerpoint/2010/main" val="28188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uild="p"/>
      <p:bldP spid="122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42875"/>
            <a:ext cx="8229600" cy="1560513"/>
          </a:xfrm>
        </p:spPr>
        <p:txBody>
          <a:bodyPr/>
          <a:lstStyle/>
          <a:p>
            <a:pPr eaLnBrk="1" hangingPunct="1"/>
            <a:r>
              <a:rPr lang="ru-RU" b="1" smtClean="0"/>
              <a:t>Как создавались летописи.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5286375"/>
            <a:ext cx="3810000" cy="1344613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Древние летописцы писали свои рассказы на пергаменте.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25" y="928688"/>
            <a:ext cx="5000625" cy="5929312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При каждом монастыре был свой летописец. 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    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На основе первичных летописей составлялись летописные своды. 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30718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714500"/>
            <a:ext cx="33845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2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400" decel="100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048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928688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«Повесть временных лет»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5715000"/>
            <a:ext cx="4357688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Нестор -  первый русский летописец. 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0" y="857250"/>
            <a:ext cx="3143250" cy="1928813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  «Повесть временных лет» — первая русская летопись начала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века.  </a:t>
            </a:r>
          </a:p>
          <a:p>
            <a:pPr eaLnBrk="1" hangingPunct="1"/>
            <a:endParaRPr lang="ru-RU" smtClean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17575"/>
            <a:ext cx="292893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071813"/>
            <a:ext cx="25717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928688"/>
            <a:ext cx="2286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786063"/>
            <a:ext cx="24288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7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400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400" decel="100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4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  <p:bldP spid="1843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ЖИТИЕ – это жизнеописание святого.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 smtClean="0"/>
              <a:t>                    </a:t>
            </a:r>
            <a:r>
              <a:rPr lang="ru-RU" i="1" dirty="0" smtClean="0">
                <a:solidFill>
                  <a:schemeClr val="tx2"/>
                </a:solidFill>
              </a:rPr>
              <a:t>Примеры произведений: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«Житие Феодосия Печерского», «Житие Александра Невского», «Житие Сергия Радонежского»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Жанры</a:t>
            </a:r>
            <a:r>
              <a:rPr lang="ru-RU" dirty="0" smtClean="0">
                <a:solidFill>
                  <a:srgbClr val="FF0000"/>
                </a:solidFill>
              </a:rPr>
              <a:t> древнерусской литературы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23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 descr="Сергий Радонеж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085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7" descr="BE_05fp00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"/>
          <a:stretch>
            <a:fillRect/>
          </a:stretch>
        </p:blipFill>
        <p:spPr bwMode="auto">
          <a:xfrm>
            <a:off x="304800" y="2514600"/>
            <a:ext cx="2508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447800" y="1500188"/>
            <a:ext cx="639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/>
              <a:t>Житие – описание жизни святого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441325" y="5751513"/>
            <a:ext cx="2346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Протопоп Аввакум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436938" y="5791200"/>
            <a:ext cx="215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/>
              <a:t>Петр и Феврония</a:t>
            </a:r>
          </a:p>
          <a:p>
            <a:pPr algn="ctr" eaLnBrk="1" hangingPunct="1"/>
            <a:r>
              <a:rPr lang="ru-RU" b="1"/>
              <a:t>Муромские</a:t>
            </a: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6172200" y="5791200"/>
            <a:ext cx="257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Сергий Радонежский</a:t>
            </a:r>
          </a:p>
        </p:txBody>
      </p:sp>
      <p:sp>
        <p:nvSpPr>
          <p:cNvPr id="118796" name="WordArt 12"/>
          <p:cNvSpPr>
            <a:spLocks noChangeArrowheads="1" noChangeShapeType="1" noTextEdit="1"/>
          </p:cNvSpPr>
          <p:nvPr/>
        </p:nvSpPr>
        <p:spPr bwMode="auto">
          <a:xfrm>
            <a:off x="428625" y="214313"/>
            <a:ext cx="7858125" cy="13858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Impact"/>
            </a:endParaRPr>
          </a:p>
        </p:txBody>
      </p:sp>
      <p:pic>
        <p:nvPicPr>
          <p:cNvPr id="118797" name="Picture 13" descr="pet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3955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2910" y="0"/>
            <a:ext cx="792961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Житие</a:t>
            </a:r>
            <a:endParaRPr lang="ru-RU" sz="8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05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/>
      <p:bldP spid="118793" grpId="0"/>
      <p:bldP spid="118794" grpId="0"/>
      <p:bldP spid="118795" grpId="0"/>
      <p:bldP spid="1187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ПОУЧЕНИЕ – это духовное завещание отца детям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 smtClean="0"/>
              <a:t>             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</a:t>
            </a:r>
            <a:r>
              <a:rPr lang="ru-RU" i="1" dirty="0" smtClean="0">
                <a:solidFill>
                  <a:schemeClr val="tx2"/>
                </a:solidFill>
              </a:rPr>
              <a:t>Примеры произведений: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«Поучение Владимира Мономаха»</a:t>
            </a:r>
          </a:p>
          <a:p>
            <a:pPr marL="0" indent="0">
              <a:buNone/>
            </a:pPr>
            <a:endParaRPr lang="ru-RU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Жанры</a:t>
            </a:r>
            <a:r>
              <a:rPr lang="ru-RU" dirty="0" smtClean="0">
                <a:solidFill>
                  <a:srgbClr val="FF0000"/>
                </a:solidFill>
              </a:rPr>
              <a:t> древнерусской литературы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86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444E67-D9DC-487E-B6FB-0B97A3C58CE7}" type="slidenum">
              <a:rPr lang="ru-RU" sz="1400" smtClean="0"/>
              <a:pPr eaLnBrk="1" hangingPunct="1"/>
              <a:t>2</a:t>
            </a:fld>
            <a:endParaRPr lang="ru-RU" sz="1400" smtClean="0"/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Д.С.Лихачев</a:t>
            </a:r>
            <a:r>
              <a:rPr lang="ru-RU" smtClean="0"/>
              <a:t> 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828800"/>
            <a:ext cx="7962900" cy="4302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/>
              <a:t>«Древняя русская литература наполняет нас гордостью за наших далеких предшественников, учит нас с уважением относиться к их труду, борьбе, к их заботам о благе Родины»</a:t>
            </a:r>
          </a:p>
        </p:txBody>
      </p:sp>
    </p:spTree>
    <p:extLst>
      <p:ext uri="{BB962C8B-B14F-4D97-AF65-F5344CB8AC3E}">
        <p14:creationId xmlns:p14="http://schemas.microsoft.com/office/powerpoint/2010/main" val="114748632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28625" y="1928813"/>
            <a:ext cx="3429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Поучение –жанр, излагающий </a:t>
            </a:r>
          </a:p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правила жизни,</a:t>
            </a:r>
          </a:p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которые автор хотел</a:t>
            </a:r>
          </a:p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донести до читателя: он</a:t>
            </a:r>
          </a:p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поучал его.</a:t>
            </a:r>
          </a:p>
        </p:txBody>
      </p:sp>
      <p:pic>
        <p:nvPicPr>
          <p:cNvPr id="120838" name="Picture 6" descr="моном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285875"/>
            <a:ext cx="433863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714875" y="6000750"/>
            <a:ext cx="327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b="1">
                <a:latin typeface="Times New Roman" pitchFamily="18" charset="0"/>
                <a:cs typeface="Times New Roman" pitchFamily="18" charset="0"/>
              </a:rPr>
              <a:t>Владимир Мономах</a:t>
            </a:r>
          </a:p>
          <a:p>
            <a:pPr algn="ctr" eaLnBrk="1" hangingPunct="1"/>
            <a:r>
              <a:rPr lang="ru-RU" sz="1800" b="1">
                <a:latin typeface="Times New Roman" pitchFamily="18" charset="0"/>
                <a:cs typeface="Times New Roman" pitchFamily="18" charset="0"/>
              </a:rPr>
              <a:t>1053-1125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-214338"/>
            <a:ext cx="671514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Поучение</a:t>
            </a:r>
            <a:endParaRPr lang="ru-RU" sz="8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03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8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500937" cy="5715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b="1" i="1" smtClean="0"/>
              <a:t>              </a:t>
            </a:r>
            <a:r>
              <a:rPr lang="ru-RU" b="1" i="1" smtClean="0">
                <a:solidFill>
                  <a:srgbClr val="C00000"/>
                </a:solidFill>
              </a:rPr>
              <a:t>Поучение</a:t>
            </a:r>
          </a:p>
        </p:txBody>
      </p:sp>
      <p:sp>
        <p:nvSpPr>
          <p:cNvPr id="131075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-214313" y="642938"/>
            <a:ext cx="9358313" cy="56959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Поучение – разновидность жанра древнерусского красноречия. Поучение – это жанр, в котором древнерусские летописцы пытались представить модель поведения для любого древнерусского человека: и для князя, и для простолюдина. Самым ярким образцом этого жанра является включенное в состав «Повести временных лет» «Поучение Владимира Мономаха». В «Повести временных лет» «Поучение Владимира Мономаха» датируется 1096 годом. В это время распри между князьями в битве за престол достигли апогея. В своем поучении Владимир Мономах дает советы о том, как следует организовывать свою жизнь. Он говорит, что нет необходимости искать спасения души в затворничестве. Служить Богу необходимо, помогая нуждающимся. Отправляясь на войну, следует молиться – Бог обязательно поможет. Эти слова Мономах подтверждает примером из своей жизни: он принимал участие во многих сражениях – и Бог его хранил. Мономах говорит о том, что следует посмотреть, как устроен мир природы, и стараться устраивать общественные отношения по образцу гармоничного мироустройства. Поучение Владимира Мономаха обращено к потомкам.</a:t>
            </a:r>
          </a:p>
        </p:txBody>
      </p:sp>
    </p:spTree>
    <p:extLst>
      <p:ext uri="{BB962C8B-B14F-4D97-AF65-F5344CB8AC3E}">
        <p14:creationId xmlns:p14="http://schemas.microsoft.com/office/powerpoint/2010/main" val="11123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ХОЖДЕНИЕ – это описание путешествий.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</a:t>
            </a:r>
            <a:r>
              <a:rPr lang="ru-RU" i="1" dirty="0" smtClean="0">
                <a:solidFill>
                  <a:schemeClr val="tx2"/>
                </a:solidFill>
              </a:rPr>
              <a:t>Примеры произведений: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               «Хождение за три моря»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Жанры</a:t>
            </a:r>
            <a:r>
              <a:rPr lang="ru-RU" dirty="0" smtClean="0">
                <a:solidFill>
                  <a:srgbClr val="FF0000"/>
                </a:solidFill>
              </a:rPr>
              <a:t> древнерусской литературы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870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 descr="Богоматерь"/>
          <p:cNvPicPr>
            <a:picLocks noChangeAspect="1" noChangeArrowheads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"/>
          <a:stretch>
            <a:fillRect/>
          </a:stretch>
        </p:blipFill>
        <p:spPr bwMode="auto">
          <a:xfrm>
            <a:off x="228600" y="1571625"/>
            <a:ext cx="30432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838200" y="6215063"/>
            <a:ext cx="168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/>
              <a:t>Богоматерь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675063" y="2209800"/>
            <a:ext cx="4743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Хождение – жанр, в котором</a:t>
            </a:r>
          </a:p>
          <a:p>
            <a:pPr algn="ctr" eaLnBrk="1" hangingPunct="1"/>
            <a:r>
              <a:rPr lang="ru-RU" sz="2400" b="1" i="1" dirty="0"/>
              <a:t>описывались всякого рода </a:t>
            </a:r>
          </a:p>
          <a:p>
            <a:pPr algn="ctr" eaLnBrk="1" hangingPunct="1"/>
            <a:r>
              <a:rPr lang="ru-RU" sz="2400" b="1" i="1" dirty="0"/>
              <a:t>путешествия  в иные земли </a:t>
            </a:r>
          </a:p>
          <a:p>
            <a:pPr algn="ctr" eaLnBrk="1" hangingPunct="1"/>
            <a:r>
              <a:rPr lang="ru-RU" sz="2400" b="1" i="1" dirty="0"/>
              <a:t>или приключения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352800" y="4114800"/>
            <a:ext cx="49648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«Хождение за три моря»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Хождение Богородицы по мукам»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14290"/>
            <a:ext cx="757242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Хождение</a:t>
            </a:r>
            <a:endParaRPr lang="ru-RU" sz="8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808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  <p:bldP spid="1177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СЛОВО- это жанр церковного или светского красноречия.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</a:t>
            </a:r>
            <a:r>
              <a:rPr lang="ru-RU" i="1" dirty="0" smtClean="0">
                <a:solidFill>
                  <a:schemeClr val="tx2"/>
                </a:solidFill>
              </a:rPr>
              <a:t>Примеры произведений: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«Слово о Законе и Благодати», «Слово о погибели Русской земли» 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Жанры</a:t>
            </a:r>
            <a:r>
              <a:rPr lang="ru-RU" dirty="0" smtClean="0">
                <a:solidFill>
                  <a:srgbClr val="FF0000"/>
                </a:solidFill>
              </a:rPr>
              <a:t> древнерусской литературы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58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14625" y="928688"/>
            <a:ext cx="6286500" cy="5929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Слово – является разновидностью жанра древнерусского красноречия. Примером политической разновидности древнерусского красноречия служит «Слово о полку Игореве».</a:t>
            </a:r>
          </a:p>
          <a:p>
            <a:pPr eaLnBrk="1" hangingPunct="1">
              <a:buFontTx/>
              <a:buNone/>
            </a:pP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             Другим примером политического красноречия может служить «Слово о погибели Русской земли», которое создавалось сразу после того, как на Русь пришли монголо-татары. Автор прославляет светлое прошлое и оплакивает настоящее.</a:t>
            </a:r>
          </a:p>
          <a:p>
            <a:pPr eaLnBrk="1" hangingPunct="1">
              <a:buFontTx/>
              <a:buNone/>
            </a:pP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             Образцом торжественной разновидности древнерусского красноречия является «Слово о Законе и Благодати» митрополита Иллариона, которое создано в первой трети 11 века.</a:t>
            </a:r>
          </a:p>
        </p:txBody>
      </p:sp>
      <p:pic>
        <p:nvPicPr>
          <p:cNvPr id="132099" name="Picture 8" descr="10004742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285875"/>
            <a:ext cx="2643187" cy="5143500"/>
          </a:xfrm>
        </p:spPr>
      </p:pic>
      <p:sp>
        <p:nvSpPr>
          <p:cNvPr id="5" name="Прямоугольник 4"/>
          <p:cNvSpPr/>
          <p:nvPr/>
        </p:nvSpPr>
        <p:spPr>
          <a:xfrm>
            <a:off x="1500166" y="-285776"/>
            <a:ext cx="450059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D0B2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BD0B2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6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ВОИНСКАЯ ПОВЕСТЬ – это описание военных походов и битв.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</a:t>
            </a:r>
            <a:r>
              <a:rPr lang="ru-RU" i="1" dirty="0" smtClean="0">
                <a:solidFill>
                  <a:schemeClr val="tx2"/>
                </a:solidFill>
              </a:rPr>
              <a:t>Примеры произведений: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«</a:t>
            </a:r>
            <a:r>
              <a:rPr lang="ru-RU" i="1" dirty="0" err="1" smtClean="0"/>
              <a:t>Задонщина</a:t>
            </a:r>
            <a:r>
              <a:rPr lang="ru-RU" i="1" dirty="0" smtClean="0"/>
              <a:t>», «Сказание о Мамаевом побоище»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Жанры</a:t>
            </a:r>
            <a:r>
              <a:rPr lang="ru-RU" dirty="0" smtClean="0">
                <a:solidFill>
                  <a:srgbClr val="FF0000"/>
                </a:solidFill>
              </a:rPr>
              <a:t> древнерусской литературы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8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715375" cy="1000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993300"/>
                </a:solidFill>
                <a:latin typeface="Monotype Corsiva" pitchFamily="66" charset="0"/>
              </a:rPr>
              <a:t/>
            </a:r>
            <a:br>
              <a:rPr lang="ru-RU" sz="4000" b="1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sz="4000" b="1" smtClean="0">
                <a:solidFill>
                  <a:srgbClr val="993300"/>
                </a:solidFill>
                <a:latin typeface="Monotype Corsiva" pitchFamily="66" charset="0"/>
              </a:rPr>
              <a:t/>
            </a:r>
            <a:br>
              <a:rPr lang="ru-RU" sz="4000" b="1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sz="4000" b="1" i="1" smtClean="0">
                <a:solidFill>
                  <a:srgbClr val="BD0B20"/>
                </a:solidFill>
                <a:latin typeface="Times New Roman" pitchFamily="18" charset="0"/>
                <a:cs typeface="Times New Roman" pitchFamily="18" charset="0"/>
              </a:rPr>
              <a:t>Шесть периодов развития  древнерусской литературы.</a:t>
            </a:r>
            <a:br>
              <a:rPr lang="ru-RU" sz="4000" b="1" i="1" smtClean="0">
                <a:solidFill>
                  <a:srgbClr val="BD0B2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smtClean="0">
              <a:solidFill>
                <a:srgbClr val="BD0B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13787" cy="475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XI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век</a:t>
            </a:r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первая треть </a:t>
            </a:r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Вторая треть </a:t>
            </a:r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XII –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первая треть</a:t>
            </a:r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XIII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  <a:endParaRPr lang="en-US" sz="3200" b="1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Вторая треть </a:t>
            </a:r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XIII – 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  <a:endParaRPr lang="en-US" sz="3200" b="1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XIV – XV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век.</a:t>
            </a:r>
            <a:endParaRPr lang="en-US" sz="3200" b="1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XV – XVI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век.</a:t>
            </a:r>
            <a:endParaRPr lang="en-US" sz="3200" b="1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6. XVII</a:t>
            </a:r>
            <a:r>
              <a:rPr lang="ru-RU" sz="32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век.</a:t>
            </a:r>
          </a:p>
        </p:txBody>
      </p:sp>
      <p:pic>
        <p:nvPicPr>
          <p:cNvPr id="61444" name="Picture 4" descr="odte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26638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12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35938" cy="71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993300"/>
                </a:solidFill>
              </a:rPr>
              <a:t>Древнерусская литература </a:t>
            </a:r>
            <a:r>
              <a:rPr lang="en-US" sz="3200" b="1" smtClean="0">
                <a:solidFill>
                  <a:srgbClr val="993300"/>
                </a:solidFill>
              </a:rPr>
              <a:t>XI </a:t>
            </a:r>
            <a:r>
              <a:rPr lang="ru-RU" sz="3200" b="1" smtClean="0">
                <a:solidFill>
                  <a:srgbClr val="993300"/>
                </a:solidFill>
              </a:rPr>
              <a:t>- первой трети </a:t>
            </a:r>
            <a:r>
              <a:rPr lang="en-US" sz="3200" b="1" smtClean="0">
                <a:solidFill>
                  <a:srgbClr val="993300"/>
                </a:solidFill>
              </a:rPr>
              <a:t>XII </a:t>
            </a:r>
            <a:r>
              <a:rPr lang="ru-RU" sz="3200" b="1" smtClean="0">
                <a:solidFill>
                  <a:srgbClr val="993300"/>
                </a:solidFill>
              </a:rPr>
              <a:t>века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5400675" cy="3455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>
                <a:solidFill>
                  <a:srgbClr val="993300"/>
                </a:solidFill>
              </a:rPr>
              <a:t> </a:t>
            </a:r>
            <a:r>
              <a:rPr lang="ru-RU" sz="2400" b="1" i="1" smtClean="0">
                <a:solidFill>
                  <a:srgbClr val="993300"/>
                </a:solidFill>
              </a:rPr>
              <a:t>«Повесть временных лет»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993300"/>
                </a:solidFill>
              </a:rPr>
              <a:t>Создание славянской азбуки.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993300"/>
                </a:solidFill>
              </a:rPr>
              <a:t>Смерть Олега.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993300"/>
                </a:solidFill>
              </a:rPr>
              <a:t>Смерть Игоря и месть Ольги.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993300"/>
                </a:solidFill>
              </a:rPr>
              <a:t>Сказание о Белгородском киселе.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993300"/>
                </a:solidFill>
              </a:rPr>
              <a:t>Сказание о Кожемяке.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900" smtClean="0"/>
              <a:t>                                                               </a:t>
            </a:r>
            <a:endParaRPr lang="ru-RU" sz="9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i="1" smtClean="0"/>
          </a:p>
          <a:p>
            <a:pPr eaLnBrk="1" hangingPunct="1">
              <a:lnSpc>
                <a:spcPct val="80000"/>
              </a:lnSpc>
            </a:pPr>
            <a:endParaRPr lang="ru-RU" sz="900" smtClean="0"/>
          </a:p>
        </p:txBody>
      </p:sp>
      <p:pic>
        <p:nvPicPr>
          <p:cNvPr id="62468" name="Picture 4" descr="Ольга великая княги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26908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 descr="Моном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75"/>
            <a:ext cx="22701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4067175" y="4149725"/>
            <a:ext cx="5076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993300"/>
                </a:solidFill>
              </a:rPr>
              <a:t>«Поучение» Владимира Мономаха. </a:t>
            </a:r>
          </a:p>
          <a:p>
            <a:r>
              <a:rPr lang="ru-RU" sz="2400" i="1">
                <a:solidFill>
                  <a:srgbClr val="993300"/>
                </a:solidFill>
              </a:rPr>
              <a:t>«Слово о погибели русской земли».</a:t>
            </a:r>
          </a:p>
          <a:p>
            <a:r>
              <a:rPr lang="ru-RU" sz="2400" i="1">
                <a:solidFill>
                  <a:srgbClr val="993300"/>
                </a:solidFill>
              </a:rPr>
              <a:t>«Слово о Законе и Благодати»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49500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993300"/>
                </a:solidFill>
              </a:rPr>
              <a:t>Древнерусская литература второй трети </a:t>
            </a:r>
            <a:r>
              <a:rPr lang="en-US" sz="3200" b="1" smtClean="0">
                <a:solidFill>
                  <a:srgbClr val="993300"/>
                </a:solidFill>
              </a:rPr>
              <a:t>XII</a:t>
            </a:r>
            <a:r>
              <a:rPr lang="ru-RU" sz="3200" b="1" smtClean="0">
                <a:solidFill>
                  <a:srgbClr val="993300"/>
                </a:solidFill>
              </a:rPr>
              <a:t> - первой трети </a:t>
            </a:r>
            <a:r>
              <a:rPr lang="en-US" sz="3200" b="1" smtClean="0">
                <a:solidFill>
                  <a:srgbClr val="993300"/>
                </a:solidFill>
              </a:rPr>
              <a:t>XIII</a:t>
            </a:r>
            <a:r>
              <a:rPr lang="ru-RU" sz="3200" b="1" smtClean="0">
                <a:solidFill>
                  <a:srgbClr val="993300"/>
                </a:solidFill>
              </a:rPr>
              <a:t> века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63373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i="1" smtClean="0">
                <a:solidFill>
                  <a:srgbClr val="993300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i="1" smtClean="0">
                <a:solidFill>
                  <a:srgbClr val="993300"/>
                </a:solidFill>
              </a:rPr>
              <a:t> </a:t>
            </a:r>
            <a:r>
              <a:rPr lang="ru-RU" b="1" i="1" smtClean="0">
                <a:solidFill>
                  <a:srgbClr val="993300"/>
                </a:solidFill>
              </a:rPr>
              <a:t>«Слово о полку  Игореве»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993300"/>
                </a:solidFill>
              </a:rPr>
              <a:t>Киево – Печерский патерик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993300"/>
                </a:solidFill>
              </a:rPr>
              <a:t>«Слово» Кирилла Туровского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993300"/>
                </a:solidFill>
              </a:rPr>
              <a:t>«Моление» Даниила Заточника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993300"/>
                </a:solidFill>
              </a:rPr>
              <a:t>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b="1" i="1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i="1" smtClean="0"/>
              <a:t>       </a:t>
            </a:r>
            <a:endParaRPr lang="ru-RU" sz="700" b="1" smtClean="0"/>
          </a:p>
        </p:txBody>
      </p:sp>
      <p:pic>
        <p:nvPicPr>
          <p:cNvPr id="63492" name="Picture 5" descr="древнер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70986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4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Древнерусской</a:t>
            </a:r>
            <a:r>
              <a:rPr lang="ru-RU" b="1" dirty="0"/>
              <a:t> (или </a:t>
            </a:r>
            <a:r>
              <a:rPr lang="ru-RU" b="1" i="1" dirty="0"/>
              <a:t>русской средневековой</a:t>
            </a:r>
            <a:r>
              <a:rPr lang="ru-RU" b="1" dirty="0"/>
              <a:t>, или </a:t>
            </a:r>
            <a:r>
              <a:rPr lang="ru-RU" b="1" i="1" dirty="0"/>
              <a:t>древней восточнославянской</a:t>
            </a:r>
            <a:r>
              <a:rPr lang="ru-RU" b="1" dirty="0"/>
              <a:t>) литературой называют совокупность письменных произведений, написанных на территории Киевской, а затем Московской Руси в период с 11 по 17 века. </a:t>
            </a:r>
            <a:r>
              <a:rPr lang="ru-RU" dirty="0"/>
              <a:t>Древнерусская литература является общей древней литературой русского, белорусского и украинского народов.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Особенности и жанры древнерусской литературы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80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993300"/>
                </a:solidFill>
              </a:rPr>
              <a:t>Древнерусская литература второй трети </a:t>
            </a:r>
            <a:r>
              <a:rPr lang="en-US" sz="3200" b="1" smtClean="0">
                <a:solidFill>
                  <a:srgbClr val="993300"/>
                </a:solidFill>
              </a:rPr>
              <a:t>XIII</a:t>
            </a:r>
            <a:r>
              <a:rPr lang="ru-RU" sz="3200" b="1" smtClean="0">
                <a:solidFill>
                  <a:srgbClr val="993300"/>
                </a:solidFill>
              </a:rPr>
              <a:t> - конец </a:t>
            </a:r>
            <a:r>
              <a:rPr lang="en-US" sz="3200" b="1" smtClean="0">
                <a:solidFill>
                  <a:srgbClr val="993300"/>
                </a:solidFill>
              </a:rPr>
              <a:t>XIV</a:t>
            </a:r>
            <a:r>
              <a:rPr lang="ru-RU" sz="3200" b="1" smtClean="0">
                <a:solidFill>
                  <a:srgbClr val="993300"/>
                </a:solidFill>
              </a:rPr>
              <a:t> века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975"/>
            <a:ext cx="8686800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Третий период </a:t>
            </a:r>
            <a:r>
              <a:rPr lang="ru-RU" sz="2800" b="1" i="1" smtClean="0">
                <a:solidFill>
                  <a:srgbClr val="993300"/>
                </a:solidFill>
              </a:rPr>
              <a:t>связан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с монголо – татарским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нашествием и борьбой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с ним.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Господствует героическая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 тема и вера в национальное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 возрождение.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«Повесть о разорении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 Рязани Батыем»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«Задонщина»</a:t>
            </a:r>
          </a:p>
          <a:p>
            <a:pPr eaLnBrk="1" hangingPunct="1"/>
            <a:endParaRPr lang="ru-RU" sz="2800" b="1" smtClean="0">
              <a:solidFill>
                <a:srgbClr val="993300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01788"/>
            <a:ext cx="3419475" cy="52562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692275" y="6308725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/>
              <a:t>Нашествие хана Батыя на Русь.</a:t>
            </a:r>
          </a:p>
        </p:txBody>
      </p:sp>
    </p:spTree>
    <p:extLst>
      <p:ext uri="{BB962C8B-B14F-4D97-AF65-F5344CB8AC3E}">
        <p14:creationId xmlns:p14="http://schemas.microsoft.com/office/powerpoint/2010/main" val="1089336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470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200" b="1" smtClean="0">
                <a:solidFill>
                  <a:srgbClr val="993300"/>
                </a:solidFill>
              </a:rPr>
              <a:t>Древнерусская</a:t>
            </a:r>
            <a:br>
              <a:rPr lang="ru-RU" sz="3200" b="1" smtClean="0">
                <a:solidFill>
                  <a:srgbClr val="993300"/>
                </a:solidFill>
              </a:rPr>
            </a:br>
            <a:r>
              <a:rPr lang="ru-RU" sz="3200" b="1" smtClean="0">
                <a:solidFill>
                  <a:srgbClr val="993300"/>
                </a:solidFill>
              </a:rPr>
              <a:t> литература конца </a:t>
            </a:r>
            <a:r>
              <a:rPr lang="en-US" sz="3200" b="1" smtClean="0">
                <a:solidFill>
                  <a:srgbClr val="993300"/>
                </a:solidFill>
              </a:rPr>
              <a:t>XIV</a:t>
            </a:r>
            <a:r>
              <a:rPr lang="ru-RU" sz="3200" b="1" smtClean="0">
                <a:solidFill>
                  <a:srgbClr val="993300"/>
                </a:solidFill>
              </a:rPr>
              <a:t> - </a:t>
            </a:r>
            <a:r>
              <a:rPr lang="en-US" sz="3200" b="1" smtClean="0">
                <a:solidFill>
                  <a:srgbClr val="993300"/>
                </a:solidFill>
              </a:rPr>
              <a:t>XV</a:t>
            </a:r>
            <a:r>
              <a:rPr lang="ru-RU" sz="3200" b="1" smtClean="0">
                <a:solidFill>
                  <a:srgbClr val="993300"/>
                </a:solidFill>
              </a:rPr>
              <a:t> века</a:t>
            </a: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435975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Четвёртый период </a:t>
            </a:r>
            <a:r>
              <a:rPr lang="ru-RU" sz="2800" b="1" i="1" smtClean="0">
                <a:solidFill>
                  <a:srgbClr val="993300"/>
                </a:solidFill>
              </a:rPr>
              <a:t>– время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подъёма национального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самосознания, формирования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нравственного идеала.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Это нашло отражение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в житиях святых, написанных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Епифанием Премудрым.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«Житие Сергия Радонежского</a:t>
            </a:r>
            <a:r>
              <a:rPr lang="ru-RU" sz="2800" i="1" smtClean="0">
                <a:solidFill>
                  <a:srgbClr val="993300"/>
                </a:solidFill>
              </a:rPr>
              <a:t>»</a:t>
            </a:r>
          </a:p>
        </p:txBody>
      </p:sp>
      <p:pic>
        <p:nvPicPr>
          <p:cNvPr id="65540" name="Picture 4" descr="Сергий Радонеж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27955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80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993300"/>
                </a:solidFill>
              </a:rPr>
              <a:t>Древнерусская литература конца </a:t>
            </a:r>
            <a:r>
              <a:rPr lang="en-US" sz="3200" b="1" smtClean="0">
                <a:solidFill>
                  <a:srgbClr val="993300"/>
                </a:solidFill>
              </a:rPr>
              <a:t>XV</a:t>
            </a:r>
            <a:r>
              <a:rPr lang="ru-RU" sz="3200" b="1" smtClean="0">
                <a:solidFill>
                  <a:srgbClr val="993300"/>
                </a:solidFill>
              </a:rPr>
              <a:t> – начала </a:t>
            </a:r>
            <a:r>
              <a:rPr lang="en-US" sz="3200" b="1" smtClean="0">
                <a:solidFill>
                  <a:srgbClr val="993300"/>
                </a:solidFill>
              </a:rPr>
              <a:t>XVI</a:t>
            </a:r>
            <a:r>
              <a:rPr lang="ru-RU" sz="3200" b="1" smtClean="0">
                <a:solidFill>
                  <a:srgbClr val="993300"/>
                </a:solidFill>
              </a:rPr>
              <a:t> века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1847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Пятый период </a:t>
            </a:r>
            <a:r>
              <a:rPr lang="ru-RU" sz="2800" b="1" i="1" smtClean="0">
                <a:solidFill>
                  <a:srgbClr val="993300"/>
                </a:solidFill>
              </a:rPr>
              <a:t>– эпоха Московского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централизованного государства.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Происходит слияние областных литератур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в общерусскую.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i="1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993300"/>
                </a:solidFill>
              </a:rPr>
              <a:t>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993300"/>
                </a:solidFill>
              </a:rPr>
              <a:t>                                        </a:t>
            </a:r>
            <a:r>
              <a:rPr lang="ru-RU" sz="2800" b="1" i="1" smtClean="0">
                <a:solidFill>
                  <a:srgbClr val="993300"/>
                </a:solidFill>
              </a:rPr>
              <a:t>«Повесть о Петре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                                   Февронии Муромских»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                                                                                          </a:t>
            </a:r>
            <a:r>
              <a:rPr lang="ru-RU" sz="2400" b="1" i="1" smtClean="0">
                <a:solidFill>
                  <a:srgbClr val="9933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800" b="1" i="1" smtClean="0">
                <a:solidFill>
                  <a:srgbClr val="993300"/>
                </a:solidFill>
              </a:rPr>
              <a:t>                                                        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                            «Хождение за три моря»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smtClean="0">
                <a:solidFill>
                  <a:srgbClr val="993300"/>
                </a:solidFill>
              </a:rPr>
              <a:t>                                    «</a:t>
            </a:r>
            <a:r>
              <a:rPr lang="ru-RU" sz="2800" b="1" i="1" smtClean="0">
                <a:solidFill>
                  <a:srgbClr val="993300"/>
                </a:solidFill>
              </a:rPr>
              <a:t>Домострой»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993300"/>
                </a:solidFill>
              </a:rPr>
              <a:t>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8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                                                      </a:t>
            </a:r>
            <a:r>
              <a:rPr lang="ru-RU" sz="800" i="1" smtClean="0"/>
              <a:t>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3236912" cy="34305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73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93300"/>
                </a:solidFill>
              </a:rPr>
              <a:t>Литература </a:t>
            </a:r>
            <a:r>
              <a:rPr lang="en-US" sz="3600" b="1" smtClean="0">
                <a:solidFill>
                  <a:srgbClr val="993300"/>
                </a:solidFill>
              </a:rPr>
              <a:t>XVII</a:t>
            </a:r>
            <a:r>
              <a:rPr lang="ru-RU" sz="3600" b="1" smtClean="0">
                <a:solidFill>
                  <a:srgbClr val="993300"/>
                </a:solidFill>
              </a:rPr>
              <a:t> века.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Время столкновения старых и новых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принципов письма.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«Повесть о Шемякином суде»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«Повесть о Горе – Злочастии»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993300"/>
                </a:solidFill>
              </a:rPr>
              <a:t>«Житие протопопа Аввакума»</a:t>
            </a:r>
          </a:p>
          <a:p>
            <a:pPr eaLnBrk="1" hangingPunct="1"/>
            <a:endParaRPr lang="ru-RU" sz="2800" b="1" smtClean="0">
              <a:solidFill>
                <a:srgbClr val="993300"/>
              </a:solidFill>
            </a:endParaRPr>
          </a:p>
        </p:txBody>
      </p:sp>
      <p:pic>
        <p:nvPicPr>
          <p:cNvPr id="67588" name="Picture 4" descr="Автограф Авваку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35210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284663" y="5516563"/>
            <a:ext cx="4859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/>
              <a:t>Автограф «Жития Аввакума»                                              с припиской старца Епифания.</a:t>
            </a:r>
          </a:p>
        </p:txBody>
      </p:sp>
    </p:spTree>
    <p:extLst>
      <p:ext uri="{BB962C8B-B14F-4D97-AF65-F5344CB8AC3E}">
        <p14:creationId xmlns:p14="http://schemas.microsoft.com/office/powerpoint/2010/main" val="3622709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800600" y="228600"/>
            <a:ext cx="3963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800000"/>
                </a:solidFill>
              </a:rPr>
              <a:t>Кирилл и Мефодий – </a:t>
            </a:r>
          </a:p>
          <a:p>
            <a:pPr algn="ctr" eaLnBrk="1" hangingPunct="1"/>
            <a:r>
              <a:rPr lang="ru-RU" b="1">
                <a:solidFill>
                  <a:srgbClr val="800000"/>
                </a:solidFill>
              </a:rPr>
              <a:t>создатели славянской азбуки</a:t>
            </a: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 b="43"/>
          <a:stretch>
            <a:fillRect/>
          </a:stretch>
        </p:blipFill>
        <p:spPr bwMode="auto">
          <a:xfrm>
            <a:off x="381000" y="381000"/>
            <a:ext cx="37052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295400" y="6096000"/>
            <a:ext cx="186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800000"/>
                </a:solidFill>
              </a:rPr>
              <a:t>Кириллица</a:t>
            </a:r>
          </a:p>
        </p:txBody>
      </p:sp>
      <p:pic>
        <p:nvPicPr>
          <p:cNvPr id="113672" name="Picture 8" descr="bin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846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82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1136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3" descr="Scroll_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85750"/>
            <a:ext cx="4837113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6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>
          <a:xfrm>
            <a:off x="428596" y="571480"/>
            <a:ext cx="928694" cy="919407"/>
          </a:xfrm>
          <a:prstGeom prst="rect">
            <a:avLst/>
          </a:prstGeom>
        </p:spPr>
      </p:pic>
      <p:pic>
        <p:nvPicPr>
          <p:cNvPr id="6" name="Рисунок 5" descr="6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>
          <a:xfrm flipH="1">
            <a:off x="7786710" y="5429264"/>
            <a:ext cx="933450" cy="924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50" y="1643063"/>
            <a:ext cx="85725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ДРЕВНЕРУССКИЕ КНИГИ</a:t>
            </a:r>
          </a:p>
        </p:txBody>
      </p:sp>
    </p:spTree>
    <p:extLst>
      <p:ext uri="{BB962C8B-B14F-4D97-AF65-F5344CB8AC3E}">
        <p14:creationId xmlns:p14="http://schemas.microsoft.com/office/powerpoint/2010/main" val="414508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A10105"/>
                </a:solidFill>
                <a:latin typeface="AngsanaUPC" pitchFamily="18" charset="-34"/>
              </a:rPr>
              <a:t>Отличительные черты: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714750" y="1557338"/>
            <a:ext cx="5130800" cy="4538662"/>
          </a:xfrm>
        </p:spPr>
        <p:txBody>
          <a:bodyPr/>
          <a:lstStyle/>
          <a:p>
            <a:pPr>
              <a:defRPr/>
            </a:pPr>
            <a:endParaRPr lang="ru-RU" sz="2000" dirty="0">
              <a:solidFill>
                <a:srgbClr val="FCC4CC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ngsanaUPC" pitchFamily="18" charset="-34"/>
              </a:rPr>
              <a:t>Книга была рукописная.</a:t>
            </a:r>
          </a:p>
          <a:p>
            <a:pP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ngsanaUPC" pitchFamily="18" charset="-34"/>
              </a:rPr>
              <a:t>Автор в большинстве произведений отсутствовал.</a:t>
            </a:r>
          </a:p>
          <a:p>
            <a:pP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ngsanaUPC" pitchFamily="18" charset="-34"/>
              </a:rPr>
              <a:t>Литература делилась на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ngsanaUPC" pitchFamily="18" charset="-34"/>
              </a:rPr>
              <a:t>1)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ngsanaUPC" pitchFamily="18" charset="-34"/>
              </a:rPr>
              <a:t> церковную и светскую 2) переводную и оригинальную</a:t>
            </a:r>
          </a:p>
        </p:txBody>
      </p:sp>
      <p:pic>
        <p:nvPicPr>
          <p:cNvPr id="63492" name="Picture 4" descr="Иису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2787650" cy="4491037"/>
          </a:xfr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202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Псалтирь рукописная (580 листов). Москва, конец XVI в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7068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5" descr="псалтыр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8"/>
          <a:stretch>
            <a:fillRect/>
          </a:stretch>
        </p:blipFill>
        <p:spPr bwMode="auto">
          <a:xfrm>
            <a:off x="609600" y="3429000"/>
            <a:ext cx="35941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676400" y="6248400"/>
            <a:ext cx="146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66"/>
                </a:solidFill>
              </a:rPr>
              <a:t>Псалтырь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5414963" y="5918200"/>
            <a:ext cx="3122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66"/>
                </a:solidFill>
              </a:rPr>
              <a:t>Так выглядели первые</a:t>
            </a:r>
          </a:p>
          <a:p>
            <a:pPr algn="ctr" eaLnBrk="1" hangingPunct="1"/>
            <a:r>
              <a:rPr lang="ru-RU" b="1">
                <a:solidFill>
                  <a:srgbClr val="000066"/>
                </a:solidFill>
              </a:rPr>
              <a:t>книги</a:t>
            </a:r>
          </a:p>
        </p:txBody>
      </p:sp>
      <p:pic>
        <p:nvPicPr>
          <p:cNvPr id="112648" name="Picture 8" descr="pic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"/>
          <a:stretch>
            <a:fillRect/>
          </a:stretch>
        </p:blipFill>
        <p:spPr bwMode="auto">
          <a:xfrm>
            <a:off x="381000" y="228600"/>
            <a:ext cx="41148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990600" y="2971800"/>
            <a:ext cx="274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66"/>
                </a:solidFill>
              </a:rPr>
              <a:t>Берестяная грамота</a:t>
            </a:r>
          </a:p>
        </p:txBody>
      </p:sp>
    </p:spTree>
    <p:extLst>
      <p:ext uri="{BB962C8B-B14F-4D97-AF65-F5344CB8AC3E}">
        <p14:creationId xmlns:p14="http://schemas.microsoft.com/office/powerpoint/2010/main" val="406893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  <p:bldP spid="112647" grpId="0"/>
      <p:bldP spid="1126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1"/>
          <p:cNvSpPr>
            <a:spLocks noChangeArrowheads="1"/>
          </p:cNvSpPr>
          <p:nvPr/>
        </p:nvSpPr>
        <p:spPr bwMode="auto">
          <a:xfrm>
            <a:off x="500063" y="4929188"/>
            <a:ext cx="81438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ru-RU" sz="2200" b="1">
                <a:latin typeface="Calibri" pitchFamily="34" charset="0"/>
              </a:rPr>
              <a:t>Деяния человеческие сохраняются в камне, в дереве, в красках. И все они становятся объектом пристального внимания историка, изучающего культуру, а в ней – искусство, ремесла, литературу, книгу…</a:t>
            </a:r>
          </a:p>
        </p:txBody>
      </p:sp>
      <p:pic>
        <p:nvPicPr>
          <p:cNvPr id="3" name="Рисунок 2" descr="Переплеты древнерусских рукописных кни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63" y="590550"/>
            <a:ext cx="7000875" cy="4195763"/>
          </a:xfrm>
          <a:prstGeom prst="rect">
            <a:avLst/>
          </a:prstGeom>
          <a:ln w="76200" cmpd="thinThick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5601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     Академики: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u="sng" dirty="0"/>
              <a:t>Дмитрий Сергеевич </a:t>
            </a:r>
            <a:r>
              <a:rPr lang="ru-RU" u="sng" dirty="0" smtClean="0"/>
              <a:t>Лихачёв</a:t>
            </a:r>
          </a:p>
          <a:p>
            <a:endParaRPr lang="ru-RU" u="sng" dirty="0" smtClean="0"/>
          </a:p>
          <a:p>
            <a:r>
              <a:rPr lang="ru-RU" u="sng" dirty="0" smtClean="0"/>
              <a:t> </a:t>
            </a:r>
            <a:r>
              <a:rPr lang="ru-RU" u="sng" dirty="0"/>
              <a:t>Борис Александрович </a:t>
            </a:r>
            <a:r>
              <a:rPr lang="ru-RU" u="sng" dirty="0" smtClean="0"/>
              <a:t>Рыбаков</a:t>
            </a:r>
          </a:p>
          <a:p>
            <a:endParaRPr lang="ru-RU" u="sng" dirty="0"/>
          </a:p>
          <a:p>
            <a:r>
              <a:rPr lang="ru-RU" u="sng" dirty="0" smtClean="0"/>
              <a:t> </a:t>
            </a:r>
            <a:r>
              <a:rPr lang="ru-RU" u="sng" dirty="0"/>
              <a:t>Алексей Александрович Шахматов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Крупнейшие исследователи </a:t>
            </a:r>
            <a:r>
              <a:rPr lang="ru-RU" dirty="0">
                <a:solidFill>
                  <a:srgbClr val="FF0000"/>
                </a:solidFill>
              </a:rPr>
              <a:t>древнерусской литературы </a:t>
            </a:r>
          </a:p>
        </p:txBody>
      </p:sp>
    </p:spTree>
    <p:extLst>
      <p:ext uri="{BB962C8B-B14F-4D97-AF65-F5344CB8AC3E}">
        <p14:creationId xmlns:p14="http://schemas.microsoft.com/office/powerpoint/2010/main" val="21144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все произведения носили религиозный или исторический </a:t>
            </a:r>
            <a:r>
              <a:rPr lang="ru-RU" i="1" dirty="0" smtClean="0"/>
              <a:t>характер;</a:t>
            </a:r>
          </a:p>
          <a:p>
            <a:endParaRPr lang="ru-RU" i="1" dirty="0" smtClean="0"/>
          </a:p>
          <a:p>
            <a:r>
              <a:rPr lang="ru-RU" i="1" dirty="0"/>
              <a:t>в древнерусской литературе отсутствовало понятие авторства, так как произведения либо отражали реальные исторические события, либо представляли собой изложение христианских книг</a:t>
            </a:r>
            <a:r>
              <a:rPr lang="ru-RU" dirty="0"/>
              <a:t>.</a:t>
            </a:r>
            <a:endParaRPr lang="ru-RU" i="1" dirty="0" smtClean="0"/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Особенности  Древнерусской литературы: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4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произведения создавались в соответствии с этикетом, то есть по определённым правилам;</a:t>
            </a:r>
          </a:p>
          <a:p>
            <a:endParaRPr lang="ru-RU" i="1" dirty="0"/>
          </a:p>
          <a:p>
            <a:r>
              <a:rPr lang="ru-RU" i="1" dirty="0" smtClean="0"/>
              <a:t>Древнерусская </a:t>
            </a:r>
            <a:r>
              <a:rPr lang="ru-RU" i="1" dirty="0"/>
              <a:t>литература развивалась очень медленно</a:t>
            </a:r>
            <a:r>
              <a:rPr lang="ru-RU" dirty="0"/>
              <a:t>: за семь веков было создано лишь несколько десятков произведений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Особенности  Древнерусской литературы: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8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per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6274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5" descr="x1-3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1148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6" descr="x1-z2-007-sverzgenie"/>
          <p:cNvPicPr>
            <a:picLocks noChangeAspect="1" noChangeArrowheads="1"/>
          </p:cNvPicPr>
          <p:nvPr/>
        </p:nvPicPr>
        <p:blipFill>
          <a:blip r:embed="rId4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47244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524000" y="5562600"/>
            <a:ext cx="1268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Перун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304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Христиане и язычники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4724400" y="6461125"/>
            <a:ext cx="342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Свержение идола Перуна</a:t>
            </a:r>
          </a:p>
        </p:txBody>
      </p:sp>
    </p:spTree>
    <p:extLst>
      <p:ext uri="{BB962C8B-B14F-4D97-AF65-F5344CB8AC3E}">
        <p14:creationId xmlns:p14="http://schemas.microsoft.com/office/powerpoint/2010/main" val="628426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  <p:bldP spid="1269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572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517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0" y="4648200"/>
            <a:ext cx="5160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003300"/>
                </a:solidFill>
              </a:rPr>
              <a:t>В 988 году Русь принимает</a:t>
            </a:r>
          </a:p>
          <a:p>
            <a:pPr algn="ctr" eaLnBrk="1" hangingPunct="1"/>
            <a:r>
              <a:rPr lang="ru-RU" sz="2800" b="1" i="1">
                <a:solidFill>
                  <a:srgbClr val="003300"/>
                </a:solidFill>
              </a:rPr>
              <a:t> христианство</a:t>
            </a:r>
          </a:p>
        </p:txBody>
      </p:sp>
    </p:spTree>
    <p:extLst>
      <p:ext uri="{BB962C8B-B14F-4D97-AF65-F5344CB8AC3E}">
        <p14:creationId xmlns:p14="http://schemas.microsoft.com/office/powerpoint/2010/main" val="2932028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возникновения: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lvl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Древнерусская литература возникла примерно в 11в. и развивалась в течение семи веков.</a:t>
            </a:r>
          </a:p>
          <a:p>
            <a:pPr lvl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Зарождению литературы способствовало возникновение письменности.</a:t>
            </a:r>
          </a:p>
          <a:p>
            <a:pPr lvl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Письменность существовала задолго до принятия христианства на Руси (до 988 г.)</a:t>
            </a:r>
          </a:p>
          <a:p>
            <a:pPr lvl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крещения Руси развитие письменности, а значит и литературы, пошло гораздо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216132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766</TotalTime>
  <Words>1263</Words>
  <Application>Microsoft Office PowerPoint</Application>
  <PresentationFormat>Экран (4:3)</PresentationFormat>
  <Paragraphs>231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AngsanaUPC</vt:lpstr>
      <vt:lpstr>Arial</vt:lpstr>
      <vt:lpstr>Calibri</vt:lpstr>
      <vt:lpstr>Candara</vt:lpstr>
      <vt:lpstr>Impact</vt:lpstr>
      <vt:lpstr>Monotype Corsiva</vt:lpstr>
      <vt:lpstr>Symbol</vt:lpstr>
      <vt:lpstr>Times New Roman</vt:lpstr>
      <vt:lpstr>Wingdings</vt:lpstr>
      <vt:lpstr>Волна</vt:lpstr>
      <vt:lpstr> ИСТОРИЯ  ДРЕВНЕРУССКОЙ ЛИТЕРАТУРЫ </vt:lpstr>
      <vt:lpstr>Д.С.Лихачев </vt:lpstr>
      <vt:lpstr>Особенности и жанры древнерусской литературы</vt:lpstr>
      <vt:lpstr>Крупнейшие исследователи древнерусской литературы </vt:lpstr>
      <vt:lpstr>Особенности  Древнерусской литературы:</vt:lpstr>
      <vt:lpstr>Особенности  Древнерусской литературы:</vt:lpstr>
      <vt:lpstr>Презентация PowerPoint</vt:lpstr>
      <vt:lpstr>Презентация PowerPoint</vt:lpstr>
      <vt:lpstr>История возникновения:</vt:lpstr>
      <vt:lpstr>Презентация PowerPoint</vt:lpstr>
      <vt:lpstr>Жанры древнерусской литературы </vt:lpstr>
      <vt:lpstr>Презентация PowerPoint</vt:lpstr>
      <vt:lpstr>Летописание началось на Руси в       XI веке.                                                                    </vt:lpstr>
      <vt:lpstr>Что такое летопись.</vt:lpstr>
      <vt:lpstr>Как создавались летописи.</vt:lpstr>
      <vt:lpstr>«Повесть временных лет»</vt:lpstr>
      <vt:lpstr>Жанры древнерусской литературы </vt:lpstr>
      <vt:lpstr>Презентация PowerPoint</vt:lpstr>
      <vt:lpstr>Жанры древнерусской литературы </vt:lpstr>
      <vt:lpstr>Презентация PowerPoint</vt:lpstr>
      <vt:lpstr>              Поучение</vt:lpstr>
      <vt:lpstr>Жанры древнерусской литературы </vt:lpstr>
      <vt:lpstr>Презентация PowerPoint</vt:lpstr>
      <vt:lpstr>Жанры древнерусской литературы </vt:lpstr>
      <vt:lpstr>Презентация PowerPoint</vt:lpstr>
      <vt:lpstr>Жанры древнерусской литературы </vt:lpstr>
      <vt:lpstr>  Шесть периодов развития  древнерусской литературы. </vt:lpstr>
      <vt:lpstr>Древнерусская литература XI - первой трети XII века</vt:lpstr>
      <vt:lpstr>Древнерусская литература второй трети XII - первой трети XIII века</vt:lpstr>
      <vt:lpstr>Древнерусская литература второй трети XIII - конец XIV века </vt:lpstr>
      <vt:lpstr>   Древнерусская  литература конца XIV - XV века  </vt:lpstr>
      <vt:lpstr>Древнерусская литература конца XV – начала XVI века</vt:lpstr>
      <vt:lpstr>Литература XVII века. </vt:lpstr>
      <vt:lpstr>Презентация PowerPoint</vt:lpstr>
      <vt:lpstr>Презентация PowerPoint</vt:lpstr>
      <vt:lpstr>Отличительные черты: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ДРЕВНЕРУССКОЙ ЛИТЕРАТУРЫ</dc:title>
  <dc:creator>гарифуллина</dc:creator>
  <cp:lastModifiedBy>Пользаватель</cp:lastModifiedBy>
  <cp:revision>28</cp:revision>
  <dcterms:created xsi:type="dcterms:W3CDTF">2017-02-06T09:57:03Z</dcterms:created>
  <dcterms:modified xsi:type="dcterms:W3CDTF">2020-05-11T10:22:23Z</dcterms:modified>
</cp:coreProperties>
</file>