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80" r:id="rId2"/>
    <p:sldId id="285" r:id="rId3"/>
    <p:sldId id="281" r:id="rId4"/>
    <p:sldId id="290" r:id="rId5"/>
    <p:sldId id="282" r:id="rId6"/>
    <p:sldId id="283" r:id="rId7"/>
    <p:sldId id="286" r:id="rId8"/>
    <p:sldId id="287" r:id="rId9"/>
    <p:sldId id="288" r:id="rId10"/>
    <p:sldId id="291" r:id="rId11"/>
    <p:sldId id="292" r:id="rId12"/>
    <p:sldId id="293" r:id="rId13"/>
    <p:sldId id="298" r:id="rId14"/>
    <p:sldId id="294" r:id="rId15"/>
    <p:sldId id="295" r:id="rId16"/>
    <p:sldId id="296" r:id="rId17"/>
    <p:sldId id="297" r:id="rId18"/>
    <p:sldId id="299" r:id="rId19"/>
    <p:sldId id="284" r:id="rId20"/>
    <p:sldId id="28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507"/>
    <a:srgbClr val="E60C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1" autoAdjust="0"/>
    <p:restoredTop sz="94660"/>
  </p:normalViewPr>
  <p:slideViewPr>
    <p:cSldViewPr>
      <p:cViewPr varScale="1">
        <p:scale>
          <a:sx n="50" d="100"/>
          <a:sy n="50" d="100"/>
        </p:scale>
        <p:origin x="-12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2281B-F152-49B7-8629-3E5D9069491A}" type="datetimeFigureOut">
              <a:rPr lang="ru-RU" smtClean="0"/>
              <a:pPr/>
              <a:t>06.02.2021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B5F74-E95A-4FB1-8D43-6B45DA3025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9513C-5541-4E1F-9341-9858119025E2}" type="datetimeFigureOut">
              <a:rPr lang="ru-RU" smtClean="0"/>
              <a:pPr/>
              <a:t>06.02.2021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AAB-E71F-4E6E-A8B7-78E632619E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9513C-5541-4E1F-9341-9858119025E2}" type="datetimeFigureOut">
              <a:rPr lang="ru-RU" smtClean="0"/>
              <a:pPr/>
              <a:t>06.02.2021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AAB-E71F-4E6E-A8B7-78E632619E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9513C-5541-4E1F-9341-9858119025E2}" type="datetimeFigureOut">
              <a:rPr lang="ru-RU" smtClean="0"/>
              <a:pPr/>
              <a:t>06.02.2021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AAB-E71F-4E6E-A8B7-78E632619E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9513C-5541-4E1F-9341-9858119025E2}" type="datetimeFigureOut">
              <a:rPr lang="ru-RU" smtClean="0"/>
              <a:pPr/>
              <a:t>06.02.2021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AAB-E71F-4E6E-A8B7-78E632619E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9513C-5541-4E1F-9341-9858119025E2}" type="datetimeFigureOut">
              <a:rPr lang="ru-RU" smtClean="0"/>
              <a:pPr/>
              <a:t>06.02.2021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AAB-E71F-4E6E-A8B7-78E632619E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9513C-5541-4E1F-9341-9858119025E2}" type="datetimeFigureOut">
              <a:rPr lang="ru-RU" smtClean="0"/>
              <a:pPr/>
              <a:t>06.02.2021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AAB-E71F-4E6E-A8B7-78E632619E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9513C-5541-4E1F-9341-9858119025E2}" type="datetimeFigureOut">
              <a:rPr lang="ru-RU" smtClean="0"/>
              <a:pPr/>
              <a:t>06.02.2021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AAB-E71F-4E6E-A8B7-78E632619E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9513C-5541-4E1F-9341-9858119025E2}" type="datetimeFigureOut">
              <a:rPr lang="ru-RU" smtClean="0"/>
              <a:pPr/>
              <a:t>06.02.2021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AAB-E71F-4E6E-A8B7-78E632619E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9513C-5541-4E1F-9341-9858119025E2}" type="datetimeFigureOut">
              <a:rPr lang="ru-RU" smtClean="0"/>
              <a:pPr/>
              <a:t>06.02.2021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AAB-E71F-4E6E-A8B7-78E632619E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9513C-5541-4E1F-9341-9858119025E2}" type="datetimeFigureOut">
              <a:rPr lang="ru-RU" smtClean="0"/>
              <a:pPr/>
              <a:t>06.02.2021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AAB-E71F-4E6E-A8B7-78E632619E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9513C-5541-4E1F-9341-9858119025E2}" type="datetimeFigureOut">
              <a:rPr lang="ru-RU" smtClean="0"/>
              <a:pPr/>
              <a:t>06.02.2021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AAB-E71F-4E6E-A8B7-78E632619E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279513C-5541-4E1F-9341-9858119025E2}" type="datetimeFigureOut">
              <a:rPr lang="ru-RU" smtClean="0"/>
              <a:pPr/>
              <a:t>06.02.2021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558AAB-E71F-4E6E-A8B7-78E632619E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noFill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Monotype Corsiva" pitchFamily="66" charset="0"/>
              </a:rPr>
              <a:t>    </a:t>
            </a:r>
            <a:r>
              <a:rPr lang="ru-RU" sz="4800" b="1" dirty="0" smtClean="0">
                <a:latin typeface="Monotype Corsiva" pitchFamily="66" charset="0"/>
              </a:rPr>
              <a:t>современная западная</a:t>
            </a:r>
          </a:p>
          <a:p>
            <a:pPr algn="ctr">
              <a:buNone/>
            </a:pPr>
            <a:r>
              <a:rPr lang="ru-RU" sz="4800" b="1" dirty="0" smtClean="0">
                <a:latin typeface="Monotype Corsiva" pitchFamily="66" charset="0"/>
              </a:rPr>
              <a:t> </a:t>
            </a:r>
            <a:r>
              <a:rPr lang="ru-RU" sz="4800" b="1" dirty="0" smtClean="0">
                <a:latin typeface="Monotype Corsiva" pitchFamily="66" charset="0"/>
              </a:rPr>
              <a:t>Философия </a:t>
            </a:r>
          </a:p>
          <a:p>
            <a:pPr algn="ctr">
              <a:buNone/>
            </a:pPr>
            <a:endParaRPr lang="ru-RU" sz="4800" dirty="0">
              <a:latin typeface="Monotype Corsiva" pitchFamily="66" charset="0"/>
            </a:endParaRPr>
          </a:p>
          <a:p>
            <a:pPr algn="ctr">
              <a:buNone/>
            </a:pPr>
            <a:endParaRPr lang="ru-RU" sz="4800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sz="4800" dirty="0">
              <a:latin typeface="Monotype Corsiva" pitchFamily="66" charset="0"/>
            </a:endParaRPr>
          </a:p>
          <a:p>
            <a:pPr algn="ctr">
              <a:buNone/>
            </a:pPr>
            <a:endParaRPr lang="ru-RU" sz="1800" b="1" dirty="0" smtClean="0">
              <a:latin typeface="+mj-lt"/>
            </a:endParaRPr>
          </a:p>
          <a:p>
            <a:pPr algn="ctr">
              <a:buNone/>
            </a:pPr>
            <a:endParaRPr lang="ru-RU" sz="1800" b="1" dirty="0" smtClean="0">
              <a:latin typeface="+mj-lt"/>
            </a:endParaRPr>
          </a:p>
          <a:p>
            <a:pPr algn="ctr">
              <a:buNone/>
            </a:pPr>
            <a:endParaRPr lang="ru-RU" sz="1800" b="1" dirty="0" smtClean="0">
              <a:latin typeface="+mj-lt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2" name="Picture 2" descr="C:\Users\dell\Downloads\Njiq3uwJzf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348880"/>
            <a:ext cx="2664296" cy="2664296"/>
          </a:xfrm>
          <a:prstGeom prst="rect">
            <a:avLst/>
          </a:prstGeom>
          <a:noFill/>
        </p:spPr>
      </p:pic>
      <p:pic>
        <p:nvPicPr>
          <p:cNvPr id="40963" name="Picture 3" descr="C:\Users\dell\Desktop\21514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348880"/>
            <a:ext cx="3240360" cy="2667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792088" cy="792088"/>
          </a:xfrm>
          <a:prstGeom prst="rect">
            <a:avLst/>
          </a:prstGeom>
          <a:noFill/>
        </p:spPr>
      </p:pic>
      <p:pic>
        <p:nvPicPr>
          <p:cNvPr id="45058" name="Picture 2" descr="https://im0-tub-ru.yandex.net/i?id=74841ec6857b887b8b09140107562e62&amp;n=33&amp;h=215&amp;w=1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700808"/>
            <a:ext cx="1847850" cy="20478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87624" y="3789040"/>
            <a:ext cx="3024336" cy="2880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Фридрих Вильгельм Ницше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(1844-1900)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немецкий философ, представитель иррационализма и волюнтаризма, поэт, классический филолог, композитор.</a:t>
            </a:r>
          </a:p>
          <a:p>
            <a:pPr algn="ctr"/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60648"/>
            <a:ext cx="756084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412776"/>
            <a:ext cx="5112568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ФИЛОСОФИЯ ЖИЗНИ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— иррационалистическое  течение в европейской философии, получившее преимущественное развитие в Германии в конце Х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IX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— начале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XX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вв.</a:t>
            </a:r>
            <a:endParaRPr lang="ru-RU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4" descr="https://wcbook.ru/data/book/40/4033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717032"/>
            <a:ext cx="1905000" cy="2952751"/>
          </a:xfrm>
          <a:prstGeom prst="rect">
            <a:avLst/>
          </a:prstGeom>
          <a:noFill/>
        </p:spPr>
      </p:pic>
      <p:pic>
        <p:nvPicPr>
          <p:cNvPr id="21510" name="Picture 6" descr="https://im0-tub-ru.yandex.net/i?id=d1527ded1919a23c3cb7ad8821ce1451&amp;n=33&amp;h=215&amp;w=13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3717032"/>
            <a:ext cx="1728192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792088" cy="7920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260648"/>
            <a:ext cx="756084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412776"/>
            <a:ext cx="8100392" cy="52565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Основные идеи философии Ф.Ницше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основе мира и жизни лежит воля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Виды воли: «воля к жизни», воля внутри самого себя (неуправляемая, бессознательная), «воля к власти»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«Воля к власти» присуща каждому человеку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Христианство формирует мораль «рабов»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Жить так, как если бы наша жизнь повторялась вновь и вновь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Сверхчеловек – главная цель развития человечества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Сверхчеловек – личность, стоящая по ту сторону добра и зла.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Сверхчеловек станет носителем новой морали, иных моральных ценностей</a:t>
            </a:r>
          </a:p>
          <a:p>
            <a:pPr>
              <a:buFont typeface="Wingdings" pitchFamily="2" charset="2"/>
              <a:buChar char="ü"/>
            </a:pP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792088" cy="792088"/>
          </a:xfrm>
          <a:prstGeom prst="rect">
            <a:avLst/>
          </a:prstGeom>
          <a:noFill/>
        </p:spPr>
      </p:pic>
      <p:pic>
        <p:nvPicPr>
          <p:cNvPr id="43010" name="Picture 2" descr="https://im0-tub-ru.yandex.net/i?id=435bc6d0d3299a2c99ca07614aaa7920-sr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00808"/>
            <a:ext cx="2857500" cy="31432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4941168"/>
            <a:ext cx="4896544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Зигмунд Фрейд </a:t>
            </a:r>
          </a:p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(1856-1939)</a:t>
            </a:r>
          </a:p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Австрийский психоаналитик, психиатр и невролог, основатель психоанализа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60648"/>
            <a:ext cx="7416824" cy="792088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484784"/>
            <a:ext cx="352839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ФРЕЙДИЗМ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2" name="Picture 4" descr="https://im0-tub-ru.yandex.net/i?id=bb412eff61b9a17c02195f0b3302fdfe&amp;n=33&amp;h=215&amp;w=14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420888"/>
            <a:ext cx="1419225" cy="2047876"/>
          </a:xfrm>
          <a:prstGeom prst="rect">
            <a:avLst/>
          </a:prstGeom>
          <a:noFill/>
        </p:spPr>
      </p:pic>
      <p:pic>
        <p:nvPicPr>
          <p:cNvPr id="43014" name="Picture 6" descr="https://im0-tub-ru.yandex.net/i?id=cf6cfb6325c76a2f161d9229831fbbd4&amp;n=33&amp;h=215&amp;w=215"/>
          <p:cNvPicPr>
            <a:picLocks noChangeAspect="1" noChangeArrowheads="1"/>
          </p:cNvPicPr>
          <p:nvPr/>
        </p:nvPicPr>
        <p:blipFill>
          <a:blip r:embed="rId5" cstate="print"/>
          <a:srcRect l="17581" r="15610"/>
          <a:stretch>
            <a:fillRect/>
          </a:stretch>
        </p:blipFill>
        <p:spPr bwMode="auto">
          <a:xfrm>
            <a:off x="6084168" y="4581128"/>
            <a:ext cx="1368152" cy="2047876"/>
          </a:xfrm>
          <a:prstGeom prst="rect">
            <a:avLst/>
          </a:prstGeom>
          <a:noFill/>
        </p:spPr>
      </p:pic>
      <p:pic>
        <p:nvPicPr>
          <p:cNvPr id="43016" name="Picture 8" descr="https://im0-tub-ru.yandex.net/i?id=d3086bb2e665600bd032726b96feb106&amp;n=33&amp;h=215&amp;w=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4581128"/>
            <a:ext cx="1304925" cy="2047876"/>
          </a:xfrm>
          <a:prstGeom prst="rect">
            <a:avLst/>
          </a:prstGeom>
          <a:noFill/>
        </p:spPr>
      </p:pic>
      <p:pic>
        <p:nvPicPr>
          <p:cNvPr id="43018" name="Picture 10" descr="https://im0-tub-ru.yandex.net/i?id=a304296e141e9089788fe46af20dbbca&amp;n=33&amp;h=215&amp;w=215"/>
          <p:cNvPicPr>
            <a:picLocks noChangeAspect="1" noChangeArrowheads="1"/>
          </p:cNvPicPr>
          <p:nvPr/>
        </p:nvPicPr>
        <p:blipFill>
          <a:blip r:embed="rId7" cstate="print"/>
          <a:srcRect l="13877" t="3516" r="19314"/>
          <a:stretch>
            <a:fillRect/>
          </a:stretch>
        </p:blipFill>
        <p:spPr bwMode="auto">
          <a:xfrm>
            <a:off x="7380312" y="2348880"/>
            <a:ext cx="1368152" cy="1975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792088" cy="7920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188640"/>
            <a:ext cx="720080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1556792"/>
            <a:ext cx="5184576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личности по Фрейду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75656" y="2636912"/>
            <a:ext cx="3960440" cy="3600400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835696" y="3429000"/>
            <a:ext cx="3240360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979712" y="5589240"/>
            <a:ext cx="2952328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987824" y="4077072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13507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800" b="1" dirty="0">
              <a:solidFill>
                <a:srgbClr val="01350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627784" y="5517232"/>
            <a:ext cx="1584176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ОНО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411760" y="2780928"/>
            <a:ext cx="2088232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Сверх-Я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8104" y="2708920"/>
            <a:ext cx="3312368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СВЕРХСОЗНАТЕЛЬНОЕ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Запреты, законы, мораль, традиции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08104" y="4005064"/>
            <a:ext cx="331236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13507"/>
                </a:solidFill>
                <a:latin typeface="Times New Roman" pitchFamily="18" charset="0"/>
                <a:cs typeface="Times New Roman" pitchFamily="18" charset="0"/>
              </a:rPr>
              <a:t>СОЗНАНИЕ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Ясно осознаваемые мысли, желания и т.д.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08104" y="5445224"/>
            <a:ext cx="331236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БЕССОЗНАТЕЛЬНОЕ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Тайные, неосознанные желания, мысли, комплексы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верх 15"/>
          <p:cNvSpPr/>
          <p:nvPr/>
        </p:nvSpPr>
        <p:spPr>
          <a:xfrm>
            <a:off x="6804248" y="5157192"/>
            <a:ext cx="484632" cy="288032"/>
          </a:xfrm>
          <a:prstGeom prst="up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804248" y="3717032"/>
            <a:ext cx="484632" cy="288032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792088" cy="7920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188640"/>
            <a:ext cx="720080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1412776"/>
            <a:ext cx="576064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ЭКЗИСТЕНЦИАЛИЗМ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(философия существования человека)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s://im0-tub-ru.yandex.net/i?id=bb86e7af2f37337e91b6e9536c461a7c&amp;n=33&amp;h=215&amp;w=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268760"/>
            <a:ext cx="1872208" cy="244827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15616" y="3645024"/>
            <a:ext cx="2664296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Кьеркегор Серен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(1813-1855)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Датский религиозный философ и писатель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основоположник  экзистенциализма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https://im0-tub-ru.yandex.net/i?id=a765fcd38d087b04a944b9fbf1d7220c&amp;n=33&amp;h=215&amp;w=1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564904"/>
            <a:ext cx="1609725" cy="204787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255568" y="2564904"/>
            <a:ext cx="3888432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Ясперс Карл Теодор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(1883—1969)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Немецкий философ, психолог и психиатр, один из основных представителей экзистенциализма,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доктор медицины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44" name="Picture 12" descr="https://im0-tub-ru.yandex.net/i?id=1a445e61d536fd34c7178f073aee38d5&amp;n=33&amp;h=215&amp;w=14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4810124"/>
            <a:ext cx="1400175" cy="2047876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5580112" y="5229200"/>
            <a:ext cx="3312368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Мартин Хайдеггер 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(1889-1976)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Немецкий философ-экзистенциалист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792088" cy="7920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188640"/>
            <a:ext cx="7200800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4221088"/>
            <a:ext cx="396044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Альбер Камю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(1913 — 1960)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Французский писатель-экзистенциалист, публицист и философ, лауреат Нобелевской премии по литературе 1957 года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10" name="Picture 6" descr="https://im0-tub-ru.yandex.net/i?id=c935bf4f60aa54ec7cd9f2e972677a08&amp;n=33&amp;h=215&amp;w=1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7" y="1556792"/>
            <a:ext cx="2121576" cy="2520280"/>
          </a:xfrm>
          <a:prstGeom prst="rect">
            <a:avLst/>
          </a:prstGeom>
          <a:noFill/>
        </p:spPr>
      </p:pic>
      <p:pic>
        <p:nvPicPr>
          <p:cNvPr id="8" name="Picture 4" descr="https://im0-tub-ru.yandex.net/i?id=6251790b434b9c4f5e693de107cbc45c&amp;n=33&amp;h=215&amp;w=1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556792"/>
            <a:ext cx="1944216" cy="252028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796136" y="4149080"/>
            <a:ext cx="313184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 ПольСарт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(1905-1980) -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Французский философ, представитель атеистического экзистенциализма, писатель, драматург и эссеист, педагог.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792088" cy="7920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88640"/>
            <a:ext cx="720080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484784"/>
            <a:ext cx="8100392" cy="5373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Причины расцвета экзистенциализма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Нравственные, экономические и политические кризисы ХХ века.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технических достижений во вред человеку (совершенствование военной техники, автоматы, бомбы и т.д.)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Опасность гибели человечества (изобретение и  применение ядерного оружия…)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Усиление жестокости, бесчеловечное отношение к человеку (70 млн погибших в двух мировых войнах, концлагеря и т.д.)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Распространение фашистких и тоталитарных режимов, подавляющих человеческую личность, бессилие человека перед природой и техногенным обществом</a:t>
            </a:r>
          </a:p>
          <a:p>
            <a:pPr marL="457200" indent="-4572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88640"/>
            <a:ext cx="7200800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64096" cy="86409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87624" y="1484784"/>
            <a:ext cx="7704856" cy="5112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ПРОБЛЕМЫ ЭКЗИСТЕНЦИАЛИЗМА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противоречия между внутренним миром человека  и окружающей жизнью;</a:t>
            </a:r>
          </a:p>
          <a:p>
            <a:pPr>
              <a:buBlip>
                <a:blip r:embed="rId3"/>
              </a:buBlip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уникальность человеческой личности, глубина чувств, переживаний, тревог, надежд человека, жизни в целом;</a:t>
            </a:r>
          </a:p>
          <a:p>
            <a:pPr>
              <a:buBlip>
                <a:blip r:embed="rId3"/>
              </a:buBlip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общество, государство стали для человека абсолютно чуждыми, стали той реальностью, которая полностью пренебрегает человеком, подавляет его «Я»;</a:t>
            </a:r>
          </a:p>
          <a:p>
            <a:pPr>
              <a:buBlip>
                <a:blip r:embed="rId3"/>
              </a:buBlip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бессмысленность жизни, одиночество, заброшенность: человек одинок в окружающем мире, у него нет места, где бы он чувствовал себя нужным;</a:t>
            </a:r>
          </a:p>
          <a:p>
            <a:pPr>
              <a:buBlip>
                <a:blip r:embed="rId3"/>
              </a:buBlip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внутренний выбор и поиск человеком как своего внутреннего «Я», так и внешнего- места в жизни.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60648"/>
            <a:ext cx="756084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64096" cy="86409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1484784"/>
            <a:ext cx="8100392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НЕОТОМИЗМ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(от имени Фомы Аквинского) — официальная философия католицизма, современная версия томизма ( с 1879 г.).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</a:rPr>
              <a:t>Назначение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- подвести философский фундамент под догматы католицизма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3212976"/>
            <a:ext cx="8100392" cy="3456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Основные представители неотомизма: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Ж.-Э.Никола, Э. Фальк,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Э.Жильсон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Д.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Капело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И.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Лотц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Ж.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Маритен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Основные идеи:</a:t>
            </a:r>
          </a:p>
          <a:p>
            <a:pPr marL="457200" indent="-457200" algn="ctr"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обоснование принципа гармонии веры и разума, религии и науки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признание ценностей двух истин – истины разума и истины веры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признание доминирующего положения теологии над философией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утверждение идеи божественного происхождения человека как «проект»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188640"/>
            <a:ext cx="7560840" cy="86409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64096" cy="864096"/>
          </a:xfrm>
          <a:prstGeom prst="rect">
            <a:avLst/>
          </a:prstGeom>
          <a:noFill/>
        </p:spPr>
      </p:pic>
      <p:pic>
        <p:nvPicPr>
          <p:cNvPr id="5" name="Picture 2" descr="C:\Users\dell\Downloads\slide_3.jpg"/>
          <p:cNvPicPr>
            <a:picLocks noChangeAspect="1" noChangeArrowheads="1"/>
          </p:cNvPicPr>
          <p:nvPr/>
        </p:nvPicPr>
        <p:blipFill>
          <a:blip r:embed="rId3" cstate="print"/>
          <a:srcRect l="10626" t="37962" r="51575" b="26127"/>
          <a:stretch>
            <a:fillRect/>
          </a:stretch>
        </p:blipFill>
        <p:spPr bwMode="auto">
          <a:xfrm>
            <a:off x="3347864" y="4653136"/>
            <a:ext cx="2808312" cy="204772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03848" y="1484784"/>
            <a:ext cx="295232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ВЫВОДЫ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2060848"/>
            <a:ext cx="7632848" cy="2448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/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Отказ от классической философии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Человек – центр новой картины мира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Многообразие философов различных школ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 познании значительное место отводится иррационализму</a:t>
            </a:r>
          </a:p>
          <a:p>
            <a:pPr marL="342900" indent="-342900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342900" indent="-342900">
              <a:buAutoNum type="arabicPeriod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850424"/>
          </a:xfrm>
          <a:ln w="3175"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988840"/>
            <a:ext cx="6840760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Характерные черты современной западной философии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современной западной философии</a:t>
            </a:r>
          </a:p>
          <a:p>
            <a:pPr marL="342900" indent="-34290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-а. Позитивизм</a:t>
            </a:r>
          </a:p>
          <a:p>
            <a:pPr marL="342900" indent="-34290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-б. Иррационализм (философия жизни,  фрейдизм, экзистенциализм)</a:t>
            </a:r>
          </a:p>
          <a:p>
            <a:pPr marL="342900" indent="-34290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-в. Неотомизм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64096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88640"/>
            <a:ext cx="7560840" cy="86409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dirty="0">
              <a:latin typeface="Monotype Corsiva" pitchFamily="66" charset="0"/>
            </a:endParaRPr>
          </a:p>
        </p:txBody>
      </p:sp>
      <p:pic>
        <p:nvPicPr>
          <p:cNvPr id="3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64096" cy="86409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411760" y="1628800"/>
            <a:ext cx="547260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Мудрые мысли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2204864"/>
            <a:ext cx="6984776" cy="43924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Blip>
                <a:blip r:embed="rId3"/>
              </a:buBlip>
            </a:pP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Сострадание – основа всей морали</a:t>
            </a:r>
          </a:p>
          <a:p>
            <a:pPr>
              <a:buBlip>
                <a:blip r:embed="rId3"/>
              </a:buBlip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Здоровье до того перевешивает все остальные блага жизни, что поистине здоровый нищий счастливее больного короля.</a:t>
            </a:r>
          </a:p>
          <a:p>
            <a:pPr>
              <a:buBlip>
                <a:blip r:embed="rId3"/>
              </a:buBlip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Эмпирические науки, когда ими занимаются только ради них самих, без всякой философской цели, подобны лицу без глаз.	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А.Шопенгауэр</a:t>
            </a:r>
          </a:p>
          <a:p>
            <a:pPr>
              <a:buBlip>
                <a:blip r:embed="rId3"/>
              </a:buBlip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Ничего не бывает случайного, все имеет первопричину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З.Фрейд</a:t>
            </a:r>
          </a:p>
          <a:p>
            <a:pPr>
              <a:buBlip>
                <a:blip r:embed="rId3"/>
              </a:buBlip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жизни каждая минута таит в себе чудо и вечную юность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       </a:t>
            </a:r>
          </a:p>
          <a:p>
            <a:pPr>
              <a:buBlip>
                <a:blip r:embed="rId3"/>
              </a:buBlip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Свобода — это, в первую очередь, не привилегии, а обязанности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А.Камю</a:t>
            </a:r>
          </a:p>
          <a:p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88640"/>
            <a:ext cx="7560840" cy="79208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21506" name="Picture 2" descr="https://im0-tub-ru.yandex.net/i?id=6090383a02cb6ebad1f6d7f960109ea4&amp;n=33&amp;h=215&amp;w=3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653136"/>
            <a:ext cx="2943225" cy="20478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1268760"/>
            <a:ext cx="7848872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Современная западная философия – это неклассическая философия 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пол.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XIX- XX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вв.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Характерные черты современной западной философии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564904"/>
            <a:ext cx="4608512" cy="4293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1.Практицизм-направленность на реальную жизнь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2.Эволюционизм – распространение  идеи эволюции природы, общества и человека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3.Релятивизм – идея относительности всякого знания, его неполноты, недостижимости абсолютной истины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Сциентизм –тесная связь философии с частными науками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Рационализм и иррационализм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1508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864096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260648"/>
            <a:ext cx="7056784" cy="792088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64096" cy="8640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03848" y="2204864"/>
            <a:ext cx="3096344" cy="194421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ПОЗИТИВИЗМ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НЕОПОЗИТИВИЗМ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ПОСТПОЗИТИВИЗМ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4437112"/>
            <a:ext cx="3168352" cy="194421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ИРРАЦИОНАЛИЗМ: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Философия жизни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Фрейдизм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Экзистенциализм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4437112"/>
            <a:ext cx="3096344" cy="1944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НЕОТОМИЗМ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1556792"/>
            <a:ext cx="68407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ОСНОВНЫЕ НАПРАВЛЕНИЯ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572000" y="1844824"/>
            <a:ext cx="360040" cy="36004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2123728" y="1772816"/>
            <a:ext cx="1008112" cy="2664296"/>
          </a:xfrm>
          <a:prstGeom prst="curvedRight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516216" y="1844824"/>
            <a:ext cx="864096" cy="2520280"/>
          </a:xfrm>
          <a:prstGeom prst="curvedLeftArrow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88640"/>
            <a:ext cx="7560840" cy="86409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64096" cy="864096"/>
          </a:xfrm>
          <a:prstGeom prst="rect">
            <a:avLst/>
          </a:prstGeom>
          <a:noFill/>
        </p:spPr>
      </p:pic>
      <p:pic>
        <p:nvPicPr>
          <p:cNvPr id="20482" name="Picture 2" descr="http://www.thefamouspeople.com/profiles/images/auguste-comte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484784"/>
            <a:ext cx="2645071" cy="22048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59632" y="1484784"/>
            <a:ext cx="3240360" cy="4968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Исидо́р Мари́ Огю́ст Франсуа́ Ксавье́ Конт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(1798-1857) –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французский философ, родоначальник позитивизма. Основоположник социологии.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труды  «Курс позитивной философии» и «Система позитивной политики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1628800"/>
            <a:ext cx="4824536" cy="2664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4" descr="https://im0-tub-ru.yandex.net/i?id=a3d925e457b6dd8d7318a2d8ad8f1386-l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1512146"/>
            <a:ext cx="1688976" cy="2465905"/>
          </a:xfrm>
          <a:prstGeom prst="rect">
            <a:avLst/>
          </a:prstGeom>
          <a:noFill/>
        </p:spPr>
      </p:pic>
      <p:pic>
        <p:nvPicPr>
          <p:cNvPr id="27656" name="Picture 8" descr="https://im0-tub-ru.yandex.net/i?id=e0193a15379d325bc35db8121b7d79d4-l&amp;n=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4039101"/>
            <a:ext cx="1944216" cy="2660020"/>
          </a:xfrm>
          <a:prstGeom prst="rect">
            <a:avLst/>
          </a:prstGeom>
          <a:noFill/>
        </p:spPr>
      </p:pic>
      <p:pic>
        <p:nvPicPr>
          <p:cNvPr id="27660" name="Picture 12" descr="https://bookinist.com.ua/res/books/0/88/952/main_im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4005064"/>
            <a:ext cx="1944216" cy="269199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547664" y="1628800"/>
            <a:ext cx="266429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ПОЗИТИВИЗМ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220072" y="5373216"/>
            <a:ext cx="576064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88640"/>
            <a:ext cx="7560840" cy="9361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dirty="0">
              <a:latin typeface="Monotype Corsiva" pitchFamily="66" charset="0"/>
            </a:endParaRPr>
          </a:p>
        </p:txBody>
      </p:sp>
      <p:pic>
        <p:nvPicPr>
          <p:cNvPr id="3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64096" cy="86409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03648" y="1844824"/>
            <a:ext cx="7488832" cy="4608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ПОЗИТИВИЗМ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 лат.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positivus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положительный) — философское учение, определяющее единственным источником истинного знания эмпирические исследования и отрицающее познавательную ценность философского исследования.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Главная идея позитивизма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идея ориентации на науку. 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 цель позитивизма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получение объективного знания.</a:t>
            </a: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единственной формой знания является научное знание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фундаментом знания должен стать проверенный опыт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философия, в традиционном, классическом понимании к науке не имеет отношения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позитивное – это полезное, конкретное, плодотворное, относительное знание. 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88640"/>
            <a:ext cx="7560840" cy="86409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dirty="0">
              <a:latin typeface="Monotype Corsiva" pitchFamily="66" charset="0"/>
            </a:endParaRPr>
          </a:p>
        </p:txBody>
      </p:sp>
      <p:pic>
        <p:nvPicPr>
          <p:cNvPr id="3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64096" cy="86409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03648" y="1268760"/>
            <a:ext cx="7488832" cy="5184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НЕОПОЗИТИВИЗМ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(20-60-е годы ХХ в.)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Представители: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Бертран Рассел (1872-1970),  Людвиг Витгенштейн (1889-1951), Мориц Шлик (1882-1936)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достижения истинного знания: верификация и фальсификация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ПОСТПОЗИТИВИЗМ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с 60-х г. ХХ в.)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Представители: Карл Поппер, Томас Кун, Имре Лакатос и др.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идеи: 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Отказ от проведения резкой грани между научным знанием и философией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Философия стимулирует научный прогресс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Метафизические идеи указывают направления и тенденции развития науки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88640"/>
            <a:ext cx="7560840" cy="86409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dirty="0">
              <a:latin typeface="Monotype Corsiva" pitchFamily="66" charset="0"/>
            </a:endParaRPr>
          </a:p>
        </p:txBody>
      </p:sp>
      <p:pic>
        <p:nvPicPr>
          <p:cNvPr id="3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64096" cy="86409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75656" y="4437112"/>
            <a:ext cx="2232248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А.Шопенгауэр</a:t>
            </a:r>
          </a:p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(1788-1860)</a:t>
            </a:r>
          </a:p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Немецкий философ</a:t>
            </a:r>
          </a:p>
          <a:p>
            <a:pPr algn="ctr"/>
            <a:endParaRPr lang="ru-RU" dirty="0"/>
          </a:p>
        </p:txBody>
      </p:sp>
      <p:pic>
        <p:nvPicPr>
          <p:cNvPr id="20482" name="Picture 2" descr="https://im0-tub-ru.yandex.net/i?id=1de1b4a56c8ab06d7417efcc77335213&amp;n=33&amp;h=215&amp;w=1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484784"/>
            <a:ext cx="2281816" cy="280831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851920" y="1412776"/>
            <a:ext cx="417646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ИРРАЦИОНАЛИЗМ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s://im0-tub-ru.yandex.net/i?id=3d23c22d8251bac61b0c94365091936d&amp;n=33&amp;h=215&amp;w=1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501008"/>
            <a:ext cx="1932614" cy="2996952"/>
          </a:xfrm>
          <a:prstGeom prst="rect">
            <a:avLst/>
          </a:prstGeom>
          <a:noFill/>
        </p:spPr>
      </p:pic>
      <p:pic>
        <p:nvPicPr>
          <p:cNvPr id="21508" name="Picture 4" descr="https://im0-tub-ru.yandex.net/i?id=62275fae1cb927a49adb2591f8be390e&amp;n=33&amp;h=215&amp;w=1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3789040"/>
            <a:ext cx="1803648" cy="2692948"/>
          </a:xfrm>
          <a:prstGeom prst="rect">
            <a:avLst/>
          </a:prstGeom>
          <a:noFill/>
        </p:spPr>
      </p:pic>
      <p:pic>
        <p:nvPicPr>
          <p:cNvPr id="21510" name="Picture 6" descr="https://im0-tub-ru.yandex.net/i?id=40e18fadd3eef53d8fc615ade2e1d4be&amp;n=33&amp;h=215&amp;w=13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00737" y="1988840"/>
            <a:ext cx="1743263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88640"/>
            <a:ext cx="7560840" cy="86409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Философия 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XX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века</a:t>
            </a:r>
            <a:endParaRPr lang="ru-RU" sz="4000" dirty="0">
              <a:latin typeface="Monotype Corsiva" pitchFamily="66" charset="0"/>
            </a:endParaRPr>
          </a:p>
        </p:txBody>
      </p:sp>
      <p:pic>
        <p:nvPicPr>
          <p:cNvPr id="3" name="Picture 4" descr="http://kniganectar.com/wp-content/uploads/2012/10/glav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332656"/>
            <a:ext cx="792088" cy="79208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1340768"/>
            <a:ext cx="8172400" cy="5517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идеи А.ШОПЕНГАУЭРА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 неразумен, нелогичен. Им управляет  слепая воля.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Человеком тоже  правит не разум, а воля, стремящаяся к удовлетворению желаний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все желания можно удовлетворить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Человек испытывает страдания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Желание большего — причина ещё больших страданий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Искусство и философия – пути облегчения человеческих страданий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Судьба человека подчиняется всеобщей необходимости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Отрицает возможность  построения счастливого и разумного государства</a:t>
            </a: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1021</TotalTime>
  <Words>913</Words>
  <Application>Microsoft Office PowerPoint</Application>
  <PresentationFormat>Экран (4:3)</PresentationFormat>
  <Paragraphs>188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                               </vt:lpstr>
      <vt:lpstr>Философия XX века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Современная западная философия</dc:title>
  <dc:creator>dell</dc:creator>
  <cp:lastModifiedBy>Людмила</cp:lastModifiedBy>
  <cp:revision>112</cp:revision>
  <dcterms:created xsi:type="dcterms:W3CDTF">2017-01-15T04:47:41Z</dcterms:created>
  <dcterms:modified xsi:type="dcterms:W3CDTF">2021-02-06T15:33:53Z</dcterms:modified>
</cp:coreProperties>
</file>