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76" r:id="rId8"/>
    <p:sldId id="281" r:id="rId9"/>
    <p:sldId id="282" r:id="rId10"/>
    <p:sldId id="283" r:id="rId11"/>
    <p:sldId id="284" r:id="rId12"/>
    <p:sldId id="285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6666FF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113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0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B7430-9840-4172-8091-9F40223E0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BB5CA0-D75C-4B95-B13B-10179033BEE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29AB98-B6BB-467B-ACB1-FCDF6453591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85728"/>
            <a:ext cx="7854696" cy="228601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Биология-совокупность </a:t>
            </a:r>
            <a:r>
              <a:rPr lang="ru-RU" sz="4800" dirty="0" smtClean="0"/>
              <a:t>наук о живой природе. </a:t>
            </a:r>
            <a:endParaRPr lang="ru-RU" sz="4800" dirty="0"/>
          </a:p>
        </p:txBody>
      </p:sp>
      <p:pic>
        <p:nvPicPr>
          <p:cNvPr id="4" name="Picture 4" descr="000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243971"/>
            <a:ext cx="4357694" cy="4614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4038600"/>
            <a:ext cx="8153400" cy="2514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200" smtClean="0"/>
              <a:t>Биология тесно связана с другими естественными науками. Так, на стыке между биологией и химией появились биохимия и молекулярная биология, между биологией и физикой – биофизика, между биологией и астрономией – космическая биология. Экология, находящаяся на стыке биологии и географии, в настоящее время часто рассматривается как самостоятельная наука.</a:t>
            </a:r>
          </a:p>
        </p:txBody>
      </p:sp>
      <p:pic>
        <p:nvPicPr>
          <p:cNvPr id="23555" name="Picture 7" descr="15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143000"/>
            <a:ext cx="3276600" cy="1290638"/>
          </a:xfrm>
          <a:noFill/>
        </p:spPr>
      </p:pic>
      <p:pic>
        <p:nvPicPr>
          <p:cNvPr id="23556" name="Picture 9" descr="080103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0" y="228600"/>
            <a:ext cx="1981200" cy="1981200"/>
          </a:xfrm>
          <a:noFill/>
        </p:spPr>
      </p:pic>
      <p:pic>
        <p:nvPicPr>
          <p:cNvPr id="23557" name="Picture 10" descr="08010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905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1" descr="080105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76213"/>
            <a:ext cx="2133600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 descr="080106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1676400"/>
            <a:ext cx="774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3" descr="0802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98120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4" descr="090107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21336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7620000" cy="115731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dirty="0" smtClean="0"/>
              <a:t>Наука как сфера человеческой деятельности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7158" y="1643050"/>
            <a:ext cx="8101042" cy="3500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i="1" dirty="0" smtClean="0">
                <a:solidFill>
                  <a:srgbClr val="CC3300"/>
                </a:solidFill>
              </a:rPr>
              <a:t>Научным фактом</a:t>
            </a:r>
            <a:r>
              <a:rPr lang="ru-RU" dirty="0" smtClean="0"/>
              <a:t>(греч. </a:t>
            </a:r>
            <a:r>
              <a:rPr lang="en-US" dirty="0" smtClean="0"/>
              <a:t>factum</a:t>
            </a:r>
            <a:r>
              <a:rPr lang="ru-RU" dirty="0" smtClean="0"/>
              <a:t> - сделанное) является лишь тот, который можно воспроизвести и подтвердить.</a:t>
            </a:r>
          </a:p>
          <a:p>
            <a:pPr eaLnBrk="1" hangingPunct="1">
              <a:lnSpc>
                <a:spcPct val="90000"/>
              </a:lnSpc>
            </a:pPr>
            <a:r>
              <a:rPr lang="ru-RU" b="1" i="1" dirty="0" smtClean="0">
                <a:solidFill>
                  <a:srgbClr val="CC3300"/>
                </a:solidFill>
              </a:rPr>
              <a:t>Научный метод</a:t>
            </a:r>
            <a:r>
              <a:rPr lang="ru-RU" dirty="0" smtClean="0"/>
              <a:t> (греч. </a:t>
            </a:r>
            <a:r>
              <a:rPr lang="en-US" dirty="0" err="1" smtClean="0"/>
              <a:t>methodos</a:t>
            </a:r>
            <a:r>
              <a:rPr lang="en-US" dirty="0" smtClean="0"/>
              <a:t> – </a:t>
            </a:r>
            <a:r>
              <a:rPr lang="ru-RU" dirty="0" smtClean="0"/>
              <a:t>путь исследования) – совокупность приемов и операций, используемых при построении системы научных знаний.</a:t>
            </a:r>
          </a:p>
        </p:txBody>
      </p:sp>
      <p:pic>
        <p:nvPicPr>
          <p:cNvPr id="4" name="Picture 4" descr="o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3929066"/>
            <a:ext cx="3214678" cy="25933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858280" cy="64291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/>
              <a:t>Научные методы, применяемые в биологии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4356"/>
            <a:ext cx="9144000" cy="6143644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r>
              <a:rPr lang="ru-RU" sz="2800" b="1" dirty="0" smtClean="0"/>
              <a:t>1. описательный</a:t>
            </a:r>
            <a:r>
              <a:rPr lang="ru-RU" sz="2800" dirty="0" smtClean="0"/>
              <a:t> – широко применялся ещё учёными древности, которые занимались сбором фактического материала и его описанием. В основе этого метода лежит </a:t>
            </a:r>
            <a:r>
              <a:rPr lang="ru-RU" sz="2800" b="1" dirty="0" smtClean="0"/>
              <a:t>наблюдение</a:t>
            </a:r>
            <a:r>
              <a:rPr lang="ru-RU" sz="2800" dirty="0" smtClean="0"/>
              <a:t>. Практически до XVIII в. биологи в основном занимались изучением и описанием животных и растений. Этот метод широко используется и в наше время (в зоологии, ботанике, цитологии, экологии и др.).</a:t>
            </a:r>
          </a:p>
          <a:p>
            <a:r>
              <a:rPr lang="ru-RU" sz="2800" dirty="0" smtClean="0"/>
              <a:t>Наблюдение — целенаправленное выявление объектов и закономерностей в естественных условиях;</a:t>
            </a:r>
          </a:p>
          <a:p>
            <a:r>
              <a:rPr lang="ru-RU" sz="2800" dirty="0" smtClean="0"/>
              <a:t>Описание — фиксация сведений об объекте средствами естественного или искусственного языка (в биологии сформированы научные понятия, обозначаемые специальными терминами);</a:t>
            </a:r>
          </a:p>
          <a:p>
            <a:pPr>
              <a:buNone/>
            </a:pPr>
            <a:r>
              <a:rPr lang="ru-RU" sz="2800" b="1" dirty="0" smtClean="0"/>
              <a:t>2. сравнительный</a:t>
            </a:r>
            <a:r>
              <a:rPr lang="ru-RU" sz="2800" dirty="0" smtClean="0"/>
              <a:t> стал применяться в XVII в. и позволил выявлять сходства и различия между организмами и их частями. Использование сравнительного метода позволило получить данные, необходимые для систематизации растений и животных. В XIX в. метод был использован при разработке клеточной теории и обосновании теории эволюции. Метод дает возможность найти сходства и различия, общие закономерности в строении организмов.</a:t>
            </a:r>
          </a:p>
          <a:p>
            <a:pPr>
              <a:buNone/>
            </a:pPr>
            <a:r>
              <a:rPr lang="ru-RU" sz="2800" b="1" dirty="0" smtClean="0"/>
              <a:t>3</a:t>
            </a:r>
            <a:r>
              <a:rPr lang="ru-RU" sz="2800" dirty="0" smtClean="0"/>
              <a:t>. </a:t>
            </a:r>
            <a:r>
              <a:rPr lang="ru-RU" sz="2800" b="1" dirty="0" smtClean="0"/>
              <a:t>экспериментальный</a:t>
            </a:r>
            <a:r>
              <a:rPr lang="ru-RU" sz="2800" dirty="0" smtClean="0"/>
              <a:t> стал ведущим в биологии, благодаря появлению в XX в. новых приборов для проведения биологических исследований. Широко применять в биологии этот метод стали лишь с начала XIX в., прежде всего при изучении физиологических процессов. Экспериментальный метод позволяет изучать то или иное явление жизни с помощью опыта. Большой вклад в утверждение экспериментального метода в биологии внёс Г. Мендель. Он, изучая наследственность и изменчивость организмов, впервые использовал биологический эксперимент (выявление свойств живых объектов в искусственно созданных</a:t>
            </a:r>
            <a:r>
              <a:rPr lang="ru-RU" sz="2800" b="1" dirty="0" smtClean="0"/>
              <a:t> </a:t>
            </a:r>
            <a:r>
              <a:rPr lang="ru-RU" sz="2800" dirty="0" smtClean="0"/>
              <a:t>условиях) не только для получения данных об изучаемых явлениях, но и для проверки гипотезы, формулируемой на основании получаемых результатов.</a:t>
            </a:r>
          </a:p>
          <a:p>
            <a:pPr>
              <a:buNone/>
            </a:pPr>
            <a:r>
              <a:rPr lang="ru-RU" sz="2800" b="1" dirty="0" smtClean="0"/>
              <a:t>4</a:t>
            </a:r>
            <a:r>
              <a:rPr lang="ru-RU" sz="2800" dirty="0" smtClean="0"/>
              <a:t>. </a:t>
            </a:r>
            <a:r>
              <a:rPr lang="ru-RU" sz="2800" b="1" dirty="0" smtClean="0"/>
              <a:t> моделирование</a:t>
            </a:r>
            <a:r>
              <a:rPr lang="ru-RU" sz="2800" dirty="0" smtClean="0"/>
              <a:t> – создание определенной модели или процессов и их изучения. Например, моделирование условий и процессов (недоступных наблюдению) происхождения жизни.</a:t>
            </a:r>
          </a:p>
          <a:p>
            <a:pPr>
              <a:buNone/>
            </a:pPr>
            <a:r>
              <a:rPr lang="ru-RU" sz="2800" b="1" dirty="0" smtClean="0"/>
              <a:t>5</a:t>
            </a:r>
            <a:r>
              <a:rPr lang="ru-RU" sz="2800" dirty="0" smtClean="0"/>
              <a:t>. </a:t>
            </a:r>
            <a:r>
              <a:rPr lang="ru-RU" sz="2800" b="1" dirty="0" smtClean="0"/>
              <a:t>исторический метод</a:t>
            </a:r>
            <a:r>
              <a:rPr lang="ru-RU" sz="2800" dirty="0" smtClean="0"/>
              <a:t> – изучение закономерности появления и развития организмов; помогает осмыслить полученные факты, сопоставить их с ранее известными результатами. Этот метод стал широко применяться во второй половине XIX в. благодаря работам Ч. Дарвина, который с его помощью научно обосновал закономерности появления и развития организмов, становления их структур и функций во времени и пространстве.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785794"/>
            <a:ext cx="3471858" cy="1214446"/>
          </a:xfr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Признаки живого</a:t>
            </a:r>
            <a:endParaRPr lang="ru-RU" sz="36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500694" y="285728"/>
            <a:ext cx="3071834" cy="636264"/>
          </a:xfrm>
          <a:prstGeom prst="rect">
            <a:avLst/>
          </a:prstGeom>
          <a:solidFill>
            <a:srgbClr val="FF5050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Обмен веществ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500694" y="1142984"/>
            <a:ext cx="3071834" cy="636264"/>
          </a:xfrm>
          <a:prstGeom prst="rect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Питание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500694" y="2006918"/>
            <a:ext cx="3143272" cy="636264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Дыхание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500694" y="2792736"/>
            <a:ext cx="3143272" cy="636264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Выделение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500694" y="3578554"/>
            <a:ext cx="3143272" cy="636264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Раздражимость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500694" y="4364372"/>
            <a:ext cx="3143272" cy="636264"/>
          </a:xfrm>
          <a:prstGeom prst="rect">
            <a:avLst/>
          </a:prstGeom>
          <a:solidFill>
            <a:srgbClr val="0000FF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Подвижность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500694" y="5150190"/>
            <a:ext cx="3143272" cy="636264"/>
          </a:xfrm>
          <a:prstGeom prst="rect">
            <a:avLst/>
          </a:prstGeom>
          <a:solidFill>
            <a:srgbClr val="6666FF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Размножение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500694" y="6007446"/>
            <a:ext cx="3143272" cy="636264"/>
          </a:xfrm>
          <a:prstGeom prst="rect">
            <a:avLst/>
          </a:prstGeom>
          <a:solidFill>
            <a:srgbClr val="FFFFCC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Рост и развитие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ok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325710"/>
            <a:ext cx="5080000" cy="4318000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6357950" cy="178595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Живые существа бывают самых разных форм и размеров. Некоторые малы, что их можно разглядеть только в микроскоп, например, амебу в капле воды. </a:t>
            </a:r>
            <a:endParaRPr lang="ru-RU" sz="2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714612" y="2714620"/>
            <a:ext cx="5357850" cy="135732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Других, таких как божья коровка, можно хорошо рассмотреть через простое увеличительное стекло.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Безимени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1152" y="71414"/>
            <a:ext cx="1984252" cy="23134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 descr="1311-7300a78766048df9da015ed85495e0e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285992"/>
            <a:ext cx="2286016" cy="1943113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0c5444481ab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15284">
            <a:off x="1015935" y="3960306"/>
            <a:ext cx="4111273" cy="2449017"/>
          </a:xfrm>
          <a:prstGeom prst="rect">
            <a:avLst/>
          </a:prstGeom>
        </p:spPr>
      </p:pic>
      <p:pic>
        <p:nvPicPr>
          <p:cNvPr id="9" name="Рисунок 8" descr="55555555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99104">
            <a:off x="5854748" y="4459081"/>
            <a:ext cx="2561773" cy="2132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14884"/>
            <a:ext cx="8229600" cy="199358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 древних времен люди, собирая растения, охотясь на зверей и птиц, накапливали о них знания, которые передавались из поколения в поколение. Со временем они легли в основу древнейших биологических наук - </a:t>
            </a:r>
            <a:r>
              <a:rPr lang="ru-RU" sz="2400" b="1" dirty="0" smtClean="0"/>
              <a:t>ботаники и зоологии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article-1292777-0A5B246A000005DC-16_468x334_pop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1414"/>
            <a:ext cx="6286544" cy="4574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929198"/>
            <a:ext cx="8229600" cy="156495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Когда людям потребовались знания о лекарственных растениях, чтобы лечиться от ран и болезней, появились зачатки еще одной древней биологической науки - </a:t>
            </a:r>
            <a:r>
              <a:rPr lang="ru-RU" sz="2400" b="1" dirty="0" smtClean="0"/>
              <a:t>медицины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363936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65074"/>
            <a:ext cx="6429420" cy="4787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143512"/>
            <a:ext cx="8229600" cy="13506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Возделывая землю, приручая и одомашнивая зверей человек получил знания, из которых сложились основы </a:t>
            </a:r>
            <a:r>
              <a:rPr lang="ru-RU" sz="2400" b="1" dirty="0" smtClean="0"/>
              <a:t>сельскохозяйственных наук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444444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99043"/>
            <a:ext cx="6500858" cy="5032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имен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0778"/>
            <a:ext cx="8715436" cy="63086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5643578"/>
            <a:ext cx="2374625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Грибы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2285992"/>
            <a:ext cx="3353034" cy="92333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Растения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8229600" cy="185071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Живые организмы на нашей планете очень разнообразны. Ученые насчитывают более 3,5 млн. видов живых организмов. Все их делят на 4 группы или царства.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285992"/>
            <a:ext cx="3473708" cy="92333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Бактерии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5786454"/>
            <a:ext cx="3919664" cy="92333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Животные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3f30d09d2ab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571744"/>
            <a:ext cx="4676413" cy="3429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256"/>
            <a:ext cx="8229600" cy="24222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Любой, выглянув в окно, сразу увидит множество самых разных живых организмов: деревья, растущие возле дома, птицу, парящую в небе, бабочку, перелетающую с цветка на цветок. </a:t>
            </a:r>
          </a:p>
          <a:p>
            <a:r>
              <a:rPr lang="ru-RU" sz="2400" dirty="0" smtClean="0"/>
              <a:t>Даже эти обычные обитатели нашей планеты способны вызвать у любознательного человека немало вопросов.</a:t>
            </a:r>
            <a:endParaRPr lang="ru-RU" sz="2400" dirty="0"/>
          </a:p>
        </p:txBody>
      </p:sp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42852"/>
            <a:ext cx="6286544" cy="41946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 descr="Безимени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H="1">
            <a:off x="7131095" y="2584417"/>
            <a:ext cx="1864440" cy="1124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072074"/>
            <a:ext cx="8229600" cy="1643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Одни из древнейших организмов на нашей планете, появившиеся около 3,5 млн. лет назад. Это мельчайшие живые существа, которые обитают всюду: в воздухе, воде, почве..</a:t>
            </a:r>
            <a:endParaRPr lang="ru-RU" sz="2400" dirty="0"/>
          </a:p>
        </p:txBody>
      </p:sp>
      <p:pic>
        <p:nvPicPr>
          <p:cNvPr id="5" name="Рисунок 4" descr="100521-bakteri11.h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214422"/>
            <a:ext cx="4234827" cy="1762129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110120123640_eco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143248"/>
            <a:ext cx="4214842" cy="1785950"/>
          </a:xfrm>
          <a:prstGeom prst="rect">
            <a:avLst/>
          </a:prstGeom>
        </p:spPr>
      </p:pic>
      <p:pic>
        <p:nvPicPr>
          <p:cNvPr id="7" name="Рисунок 6" descr="101019121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214422"/>
            <a:ext cx="3214710" cy="366712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142852"/>
            <a:ext cx="3473708" cy="92333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Бактерии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286256"/>
            <a:ext cx="6500858" cy="25003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Появились на Земле примерно 3 млрд. лет назад. Характерная черта - способны самостоятельно создавать все необходимые им органические вещества, получая достаточно света, углекислого газа из воздуха и минеральных солей из почвы.</a:t>
            </a:r>
            <a:endParaRPr lang="ru-RU" sz="2400" dirty="0"/>
          </a:p>
        </p:txBody>
      </p:sp>
      <p:pic>
        <p:nvPicPr>
          <p:cNvPr id="5" name="Рисунок 4" descr="1278325096_7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14290"/>
            <a:ext cx="5357818" cy="4018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3353034" cy="92333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Растения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5287e7016fc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5072074"/>
            <a:ext cx="2624929" cy="1553530"/>
          </a:xfrm>
          <a:prstGeom prst="rect">
            <a:avLst/>
          </a:prstGeom>
        </p:spPr>
      </p:pic>
      <p:pic>
        <p:nvPicPr>
          <p:cNvPr id="7" name="Рисунок 6" descr="7a35eabfa29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928802"/>
            <a:ext cx="2639573" cy="17678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857364"/>
            <a:ext cx="4071966" cy="40719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Все грибы объединяет то, что они, в отличие от растений, не могут сами создавать органические вещества используя солнечный свет и минеральные соли. Это сближает их с большинством бактерий и животных.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785794"/>
            <a:ext cx="2374625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Грибы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9869b631387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758678"/>
            <a:ext cx="4786346" cy="5885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714884"/>
            <a:ext cx="8229600" cy="19221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Одно из самых крупных царств живой природы. Они появились на Земле после бактерий, растений и грибов. Практически все животные питаются готовыми органическими веществами, что отличает их от растений и сближает с грибами.</a:t>
            </a:r>
            <a:endParaRPr lang="ru-RU" sz="2400" dirty="0"/>
          </a:p>
        </p:txBody>
      </p:sp>
      <p:pic>
        <p:nvPicPr>
          <p:cNvPr id="5" name="Рисунок 4" descr="noah-ark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285728"/>
            <a:ext cx="6429420" cy="43131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832" y="76778"/>
            <a:ext cx="3919664" cy="92333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Животные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8229600" cy="922016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БИОСФЕРА</a:t>
            </a:r>
            <a:r>
              <a:rPr lang="ru-RU" b="1" dirty="0" smtClean="0"/>
              <a:t> - оболочка Земли, в пределах которой существует жизнь</a:t>
            </a:r>
            <a:endParaRPr lang="ru-RU" dirty="0"/>
          </a:p>
        </p:txBody>
      </p:sp>
      <p:pic>
        <p:nvPicPr>
          <p:cNvPr id="4" name="Рисунок 3" descr="biosphere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590" y="1928802"/>
            <a:ext cx="5405442" cy="4864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2857496"/>
            <a:ext cx="33428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Биосфера включает</a:t>
            </a:r>
            <a:r>
              <a:rPr lang="ru-RU" sz="2400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нижнюю часть </a:t>
            </a:r>
          </a:p>
          <a:p>
            <a:r>
              <a:rPr lang="ru-RU" sz="2400" dirty="0" smtClean="0"/>
              <a:t>атмосферы (15–20 км),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верхнюю часть </a:t>
            </a:r>
          </a:p>
          <a:p>
            <a:r>
              <a:rPr lang="ru-RU" sz="2400" dirty="0" smtClean="0"/>
              <a:t>литосферы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и всю гидросферу.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72074"/>
            <a:ext cx="8229600" cy="16363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Термин «биосфера» ввел австрийский геолог Э.Зюсс в 1875, тогда как основы учения о биосфере, которые актуальны и в современной науке, были разработаны В.И.Вернадским.</a:t>
            </a:r>
            <a:endParaRPr lang="ru-RU" sz="2400" dirty="0"/>
          </a:p>
        </p:txBody>
      </p:sp>
      <p:pic>
        <p:nvPicPr>
          <p:cNvPr id="5" name="Рисунок 4" descr="eduard_sues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752533" cy="476251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v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85728"/>
            <a:ext cx="3757282" cy="478634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62160"/>
            <a:ext cx="8472518" cy="47529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Развитие сельского хозяйства</a:t>
            </a:r>
            <a:r>
              <a:rPr lang="ru-RU" dirty="0" smtClean="0"/>
              <a:t>;</a:t>
            </a:r>
          </a:p>
          <a:p>
            <a:pPr marL="811213" lvl="1" indent="-288925">
              <a:lnSpc>
                <a:spcPct val="120000"/>
              </a:lnSpc>
            </a:pPr>
            <a:r>
              <a:rPr lang="ru-RU" sz="2600" dirty="0" smtClean="0"/>
              <a:t>создание новых сортов культурных растений и пород домашних животных;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Развитие медицины</a:t>
            </a:r>
            <a:r>
              <a:rPr lang="ru-RU" dirty="0" smtClean="0"/>
              <a:t>;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Развитие микробиологической промышленности</a:t>
            </a:r>
            <a:r>
              <a:rPr lang="ru-RU" dirty="0" smtClean="0"/>
              <a:t>:</a:t>
            </a:r>
          </a:p>
          <a:p>
            <a:pPr marL="811213" lvl="1" indent="-288925">
              <a:lnSpc>
                <a:spcPct val="120000"/>
              </a:lnSpc>
            </a:pPr>
            <a:r>
              <a:rPr lang="ru-RU" sz="2600" dirty="0" smtClean="0"/>
              <a:t>создание лекарств и витаминов;</a:t>
            </a:r>
          </a:p>
          <a:p>
            <a:pPr marL="811213" lvl="1" indent="-288925">
              <a:lnSpc>
                <a:spcPct val="120000"/>
              </a:lnSpc>
            </a:pPr>
            <a:r>
              <a:rPr lang="ru-RU" sz="2600" dirty="0" smtClean="0"/>
              <a:t>высокоэффективные кормовые добавки для с/</a:t>
            </a:r>
            <a:r>
              <a:rPr lang="ru-RU" sz="2600" dirty="0" err="1" smtClean="0"/>
              <a:t>х</a:t>
            </a:r>
            <a:r>
              <a:rPr lang="ru-RU" sz="2600" dirty="0" smtClean="0"/>
              <a:t>   животных;           </a:t>
            </a:r>
          </a:p>
          <a:p>
            <a:pPr marL="811213" lvl="1" indent="-288925">
              <a:lnSpc>
                <a:spcPct val="120000"/>
              </a:lnSpc>
            </a:pPr>
            <a:r>
              <a:rPr lang="ru-RU" sz="2600" dirty="0" smtClean="0"/>
              <a:t>микробиологические средства защиты растений от вредителей и болезней;</a:t>
            </a:r>
          </a:p>
          <a:p>
            <a:pPr marL="811213" lvl="1" indent="-288925">
              <a:lnSpc>
                <a:spcPct val="120000"/>
              </a:lnSpc>
            </a:pPr>
            <a:r>
              <a:rPr lang="ru-RU" sz="2600" dirty="0" smtClean="0"/>
              <a:t>бактериальные удобрения.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862596"/>
            <a:ext cx="7042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Значение биологии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214950"/>
            <a:ext cx="8229600" cy="1493520"/>
          </a:xfrm>
        </p:spPr>
        <p:txBody>
          <a:bodyPr/>
          <a:lstStyle/>
          <a:p>
            <a:r>
              <a:rPr lang="ru-RU" sz="2800" dirty="0" smtClean="0"/>
              <a:t>Знание биологии помогает решить проблему сохранения и улучшения условий жизни на нашей планете</a:t>
            </a:r>
            <a:endParaRPr lang="ru-RU" dirty="0"/>
          </a:p>
        </p:txBody>
      </p:sp>
      <p:pic>
        <p:nvPicPr>
          <p:cNvPr id="4" name="Рисунок 3" descr="c4a1ad95ad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85728"/>
            <a:ext cx="6929486" cy="4970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85789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Как много загадок хранит их жизнь! Мир живой природы загадочен и удивителен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pic>
        <p:nvPicPr>
          <p:cNvPr id="4" name="Рисунок 3" descr="8bfddb63a4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6786">
            <a:off x="265226" y="1019207"/>
            <a:ext cx="3173804" cy="2467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27065">
            <a:off x="505453" y="539964"/>
            <a:ext cx="2523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летает бабочка?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 rot="20790118">
            <a:off x="4505230" y="349613"/>
            <a:ext cx="304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Почему листья зеленые?</a:t>
            </a:r>
            <a:endParaRPr lang="ru-RU" sz="2000" dirty="0"/>
          </a:p>
        </p:txBody>
      </p:sp>
      <p:pic>
        <p:nvPicPr>
          <p:cNvPr id="9" name="Рисунок 8" descr="49f54b8c32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786190"/>
            <a:ext cx="2449441" cy="1676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790118">
            <a:off x="222294" y="3536041"/>
            <a:ext cx="280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Почему цветы пахнут?</a:t>
            </a:r>
            <a:endParaRPr lang="ru-RU" sz="2000" dirty="0"/>
          </a:p>
        </p:txBody>
      </p:sp>
      <p:pic>
        <p:nvPicPr>
          <p:cNvPr id="11" name="Рисунок 10" descr="bc7b23476b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42" y="1071546"/>
            <a:ext cx="6500858" cy="4597035"/>
          </a:xfrm>
          <a:prstGeom prst="rect">
            <a:avLst/>
          </a:prstGeom>
        </p:spPr>
      </p:pic>
      <p:pic>
        <p:nvPicPr>
          <p:cNvPr id="7" name="Рисунок 6" descr="9b25c4319ef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75339">
            <a:off x="6059913" y="374037"/>
            <a:ext cx="2508636" cy="2019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ebb5634969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1175" y="-1084800"/>
            <a:ext cx="6741645" cy="9144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429684" cy="5786478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b="1" i="1" dirty="0" err="1" smtClean="0">
                <a:solidFill>
                  <a:srgbClr val="FF0000"/>
                </a:solidFill>
              </a:rPr>
              <a:t>Биоло́гия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/>
              <a:t>  </a:t>
            </a:r>
          </a:p>
          <a:p>
            <a:pPr algn="ctr"/>
            <a:r>
              <a:rPr lang="ru-RU" sz="2000" b="1" dirty="0" smtClean="0"/>
              <a:t>(</a:t>
            </a:r>
            <a:r>
              <a:rPr lang="ru-RU" sz="2000" b="1" i="1" dirty="0" smtClean="0"/>
              <a:t>греч. </a:t>
            </a:r>
            <a:r>
              <a:rPr lang="ru-RU" sz="2000" b="1" i="1" dirty="0" err="1" smtClean="0"/>
              <a:t>βιολογία </a:t>
            </a:r>
            <a:r>
              <a:rPr lang="ru-RU" sz="2000" b="1" i="1" dirty="0" smtClean="0"/>
              <a:t>— </a:t>
            </a:r>
            <a:r>
              <a:rPr lang="ru-RU" sz="2000" b="1" i="1" dirty="0" err="1" smtClean="0"/>
              <a:t>βίος, биос</a:t>
            </a:r>
            <a:r>
              <a:rPr lang="ru-RU" sz="2000" b="1" i="1" dirty="0" smtClean="0"/>
              <a:t>, «жизнь»; </a:t>
            </a:r>
            <a:r>
              <a:rPr lang="ru-RU" sz="2000" b="1" i="1" dirty="0" err="1" smtClean="0"/>
              <a:t>др.-греч</a:t>
            </a:r>
            <a:r>
              <a:rPr lang="ru-RU" sz="2000" b="1" i="1" dirty="0" smtClean="0"/>
              <a:t>. </a:t>
            </a:r>
            <a:r>
              <a:rPr lang="ru-RU" sz="2000" b="1" i="1" dirty="0" err="1" smtClean="0"/>
              <a:t>λόγος </a:t>
            </a:r>
            <a:r>
              <a:rPr lang="ru-RU" sz="2000" b="1" i="1" dirty="0" smtClean="0"/>
              <a:t>— слово</a:t>
            </a:r>
            <a:r>
              <a:rPr lang="ru-RU" sz="2000" b="1" dirty="0" smtClean="0"/>
              <a:t>) </a:t>
            </a:r>
          </a:p>
          <a:p>
            <a:pPr algn="ctr">
              <a:buNone/>
            </a:pPr>
            <a:r>
              <a:rPr lang="ru-RU" b="1" dirty="0" smtClean="0"/>
              <a:t>    —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наука о жизни (живой природе), одна из естественных наук, предметом которой являются живые существа и их взаимодействие с окружающей средой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Немного истории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Биология уходит своими корнями в глубокую древность. Египетские и шумерские жрецы, учёные Индии и Китая накопили немалый опыт в науке о жизни. Живший в V веке до н. э. Гиппократ впервые поставил медицину на научную основу, за что его вполне заслуженно прозвали «отцом медицины». Спустя век Аристотель обобщил все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биологическия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знания, став по праву основателем биологии. В истории науки Аристотель первым разработал систематику животных; он разделил их на животных с кровью и бескровных. Во II веке н. э. Гален заложил фундамент анатомии.</a:t>
            </a:r>
          </a:p>
          <a:p>
            <a:pPr>
              <a:lnSpc>
                <a:spcPct val="90000"/>
              </a:lnSpc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Средневековье, пройдя тяжёлым сапогом по всей научной жизни Европы, существенно затормозило и развитие биологии. Хранителями знаний в эти мрачные века стали арабские учёные. Только в XVI веке с наступлением эпохи Возрождения развитие науки продолжилось. В начале XVII века Уильям Гарвей открыл кровообращение, а через 50 лет при помощи изобретённого незадолго до этого микроскопа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Антони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Левенгук открыл дверь в мир микроорганизмов.</a:t>
            </a:r>
          </a:p>
          <a:p>
            <a:pPr>
              <a:lnSpc>
                <a:spcPct val="90000"/>
              </a:lnSpc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К XVIII веку собралось огромное количество описаний различных животных и растений со всего света. Обобщил и систематизировал эти знания шведский ученый Карл Линней. Жан-Батист Ламарк предложил первую теорию эволюции, а Жорж Кювье доказал изменчивость живого экспериментально, создав новую науку – палеонтологи.</a:t>
            </a:r>
          </a:p>
          <a:p>
            <a:pPr>
              <a:lnSpc>
                <a:spcPct val="90000"/>
              </a:lnSpc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XIX и XX века стали временем потрясающих научных открытий. Доминировавшую почти век теорию катастроф сменила теория естественного отбора  Чарльза Дарвина. Иван Павлов заложил основы современной физиологии, Владимир Вернадский стал создателем учения о биосфере. Луи Пастер и 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Александер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Флеминг существенно продвинули вперёд медицину. И появилась наиболее динамичная в современной биологии наука – генетика.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785950"/>
          </a:xfrm>
        </p:spPr>
        <p:txBody>
          <a:bodyPr/>
          <a:lstStyle/>
          <a:p>
            <a:pPr algn="ctr"/>
            <a:r>
              <a:rPr lang="ru-RU" b="1" dirty="0" smtClean="0"/>
              <a:t>Термин «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биология</a:t>
            </a:r>
            <a:r>
              <a:rPr lang="ru-RU" b="1" dirty="0" smtClean="0"/>
              <a:t>» впервые был предложен    в 1802 г. французским натуралистом                       Ж. Б. Ламарком и независимо от него немецким ботаником Г. Р. </a:t>
            </a:r>
            <a:r>
              <a:rPr lang="ru-RU" b="1" dirty="0" err="1" smtClean="0"/>
              <a:t>Тревиранусом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4" name="Рисунок 3" descr="5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439689"/>
            <a:ext cx="3357586" cy="4346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48811580_Treviranus__J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2928958" cy="4328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Блок-схема: процесс 27"/>
          <p:cNvSpPr/>
          <p:nvPr/>
        </p:nvSpPr>
        <p:spPr>
          <a:xfrm>
            <a:off x="357158" y="428604"/>
            <a:ext cx="8501122" cy="857256"/>
          </a:xfrm>
          <a:prstGeom prst="flowChart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357158" y="5786454"/>
            <a:ext cx="8572560" cy="928694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357158" y="4500570"/>
            <a:ext cx="8572560" cy="928694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357158" y="3071810"/>
            <a:ext cx="8429684" cy="857256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357158" y="1571612"/>
            <a:ext cx="8429684" cy="928694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2185974" cy="636264"/>
          </a:xfrm>
          <a:solidFill>
            <a:srgbClr val="92D050"/>
          </a:solidFill>
        </p:spPr>
        <p:txBody>
          <a:bodyPr/>
          <a:lstStyle/>
          <a:p>
            <a:r>
              <a:rPr lang="ru-RU" b="1" dirty="0" smtClean="0"/>
              <a:t>Ботаника</a:t>
            </a:r>
            <a:endParaRPr lang="ru-RU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3143248"/>
            <a:ext cx="2185974" cy="636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Зоология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4572008"/>
            <a:ext cx="2185974" cy="63626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Анатомия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8596" y="5857892"/>
            <a:ext cx="2185974" cy="636264"/>
          </a:xfrm>
          <a:prstGeom prst="rect">
            <a:avLst/>
          </a:prstGeom>
          <a:solidFill>
            <a:srgbClr val="00B0F0"/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Экология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желудь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09024">
            <a:off x="2871679" y="1419229"/>
            <a:ext cx="1000132" cy="1436087"/>
          </a:xfrm>
          <a:prstGeom prst="rect">
            <a:avLst/>
          </a:prstGeom>
        </p:spPr>
      </p:pic>
      <p:pic>
        <p:nvPicPr>
          <p:cNvPr id="8" name="Рисунок 7" descr="дерев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071546"/>
            <a:ext cx="1376683" cy="1704743"/>
          </a:xfrm>
          <a:prstGeom prst="rect">
            <a:avLst/>
          </a:prstGeom>
        </p:spPr>
      </p:pic>
      <p:pic>
        <p:nvPicPr>
          <p:cNvPr id="10" name="Рисунок 9" descr="морков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500174"/>
            <a:ext cx="1357322" cy="1143008"/>
          </a:xfrm>
          <a:prstGeom prst="rect">
            <a:avLst/>
          </a:prstGeom>
        </p:spPr>
      </p:pic>
      <p:pic>
        <p:nvPicPr>
          <p:cNvPr id="11" name="Рисунок 10" descr="коло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454" y="1000108"/>
            <a:ext cx="1299981" cy="1716147"/>
          </a:xfrm>
          <a:prstGeom prst="rect">
            <a:avLst/>
          </a:prstGeom>
        </p:spPr>
      </p:pic>
      <p:pic>
        <p:nvPicPr>
          <p:cNvPr id="12" name="Рисунок 11" descr="ляг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3071810"/>
            <a:ext cx="1428760" cy="882656"/>
          </a:xfrm>
          <a:prstGeom prst="rect">
            <a:avLst/>
          </a:prstGeom>
        </p:spPr>
      </p:pic>
      <p:pic>
        <p:nvPicPr>
          <p:cNvPr id="14" name="Рисунок 13" descr="33b97265a70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3438" y="3000372"/>
            <a:ext cx="714380" cy="1089429"/>
          </a:xfrm>
          <a:prstGeom prst="rect">
            <a:avLst/>
          </a:prstGeom>
        </p:spPr>
      </p:pic>
      <p:pic>
        <p:nvPicPr>
          <p:cNvPr id="15" name="Рисунок 14" descr="a5ad94dce82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2928934"/>
            <a:ext cx="1354575" cy="1006255"/>
          </a:xfrm>
          <a:prstGeom prst="rect">
            <a:avLst/>
          </a:prstGeom>
        </p:spPr>
      </p:pic>
      <p:pic>
        <p:nvPicPr>
          <p:cNvPr id="16" name="Рисунок 15" descr="50f7fc06a44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429520" y="2643182"/>
            <a:ext cx="1139388" cy="1368114"/>
          </a:xfrm>
          <a:prstGeom prst="rect">
            <a:avLst/>
          </a:prstGeom>
        </p:spPr>
      </p:pic>
      <p:pic>
        <p:nvPicPr>
          <p:cNvPr id="17" name="Рисунок 16" descr="человек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4000504"/>
            <a:ext cx="1714512" cy="1771346"/>
          </a:xfrm>
          <a:prstGeom prst="rect">
            <a:avLst/>
          </a:prstGeom>
        </p:spPr>
      </p:pic>
      <p:pic>
        <p:nvPicPr>
          <p:cNvPr id="18" name="Рисунок 17" descr="кишк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86578" y="4214818"/>
            <a:ext cx="1227850" cy="1354969"/>
          </a:xfrm>
          <a:prstGeom prst="rect">
            <a:avLst/>
          </a:prstGeom>
        </p:spPr>
      </p:pic>
      <p:pic>
        <p:nvPicPr>
          <p:cNvPr id="19" name="Рисунок 18" descr="скеле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29256" y="4000504"/>
            <a:ext cx="1071570" cy="1686544"/>
          </a:xfrm>
          <a:prstGeom prst="rect">
            <a:avLst/>
          </a:prstGeom>
        </p:spPr>
      </p:pic>
      <p:pic>
        <p:nvPicPr>
          <p:cNvPr id="20" name="Рисунок 19" descr="экология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00628" y="5857892"/>
            <a:ext cx="785818" cy="785818"/>
          </a:xfrm>
          <a:prstGeom prst="rect">
            <a:avLst/>
          </a:prstGeom>
        </p:spPr>
      </p:pic>
      <p:pic>
        <p:nvPicPr>
          <p:cNvPr id="25" name="Рисунок 24" descr="glob38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00892" y="5844945"/>
            <a:ext cx="699106" cy="870203"/>
          </a:xfrm>
          <a:prstGeom prst="rect">
            <a:avLst/>
          </a:prstGeom>
        </p:spPr>
      </p:pic>
      <p:pic>
        <p:nvPicPr>
          <p:cNvPr id="26" name="Рисунок 25" descr="RL082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28926" y="5857892"/>
            <a:ext cx="1181096" cy="76386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000232" y="428604"/>
            <a:ext cx="5343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Разделы биологии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81000" y="4191000"/>
            <a:ext cx="8382000" cy="2362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200" smtClean="0"/>
              <a:t>В настоящее время биология условно разделяется на две большие группы наук. </a:t>
            </a:r>
            <a:r>
              <a:rPr lang="ru-RU" sz="2200" b="1" i="1" smtClean="0">
                <a:solidFill>
                  <a:srgbClr val="CC3300"/>
                </a:solidFill>
              </a:rPr>
              <a:t>Биология организмов</a:t>
            </a:r>
            <a:r>
              <a:rPr lang="ru-RU" sz="2200" smtClean="0"/>
              <a:t> (сюда входит науки о растениях (ботаника), животных (зоология), грибах (микология), микроорганизмах (микробиология) изучает отдельные группы живых организмов, их внутреннее и внешнее строение, образ жизни, размножение и развитие.</a:t>
            </a:r>
          </a:p>
        </p:txBody>
      </p:sp>
      <p:pic>
        <p:nvPicPr>
          <p:cNvPr id="21507" name="Picture 7" descr="0630_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86600" y="533400"/>
            <a:ext cx="1836738" cy="2743200"/>
          </a:xfrm>
          <a:noFill/>
        </p:spPr>
      </p:pic>
      <p:pic>
        <p:nvPicPr>
          <p:cNvPr id="21508" name="Picture 9" descr="Изображение 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2641600" cy="1981200"/>
          </a:xfrm>
          <a:noFill/>
        </p:spPr>
      </p:pic>
      <p:pic>
        <p:nvPicPr>
          <p:cNvPr id="21509" name="Picture 10" descr="Изображение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1" descr="Изображение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828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 descr="art511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14290"/>
            <a:ext cx="1447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 descr="Изображение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2743200"/>
            <a:ext cx="16922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 descr="Изображение 5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2743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4419600"/>
            <a:ext cx="8153400" cy="2057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200" b="1" i="1" smtClean="0">
                <a:solidFill>
                  <a:srgbClr val="CC3300"/>
                </a:solidFill>
              </a:rPr>
              <a:t>Общая биология</a:t>
            </a:r>
            <a:r>
              <a:rPr lang="ru-RU" sz="2200" smtClean="0"/>
              <a:t> изучает жизнь на различных уровнях: молекулярном (молекулярная биология, биохимия и молекулярная генетика), клеточном (цитология), тканевом (гистология), на уровне органов и их систем (физиология, морфология и анатомия), популяций и природных сообществ (экология).</a:t>
            </a:r>
          </a:p>
        </p:txBody>
      </p:sp>
      <p:pic>
        <p:nvPicPr>
          <p:cNvPr id="22531" name="Picture 7" descr="020102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609600"/>
            <a:ext cx="3810000" cy="1171575"/>
          </a:xfrm>
          <a:noFill/>
        </p:spPr>
      </p:pic>
      <p:pic>
        <p:nvPicPr>
          <p:cNvPr id="22532" name="Picture 9" descr="020201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00800" y="2438400"/>
            <a:ext cx="2378075" cy="1981200"/>
          </a:xfrm>
          <a:noFill/>
        </p:spPr>
      </p:pic>
      <p:pic>
        <p:nvPicPr>
          <p:cNvPr id="22533" name="Picture 10" descr="020201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020201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447800"/>
            <a:ext cx="16764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020204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133600"/>
            <a:ext cx="1543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 descr="020302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209800"/>
            <a:ext cx="34099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608</TotalTime>
  <Words>810</Words>
  <Application>Microsoft Office PowerPoint</Application>
  <PresentationFormat>Экран (4:3)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Немного истории</vt:lpstr>
      <vt:lpstr>Слайд 6</vt:lpstr>
      <vt:lpstr>Слайд 7</vt:lpstr>
      <vt:lpstr>Слайд 8</vt:lpstr>
      <vt:lpstr>Слайд 9</vt:lpstr>
      <vt:lpstr>Слайд 10</vt:lpstr>
      <vt:lpstr>Наука как сфера человеческой деятельности</vt:lpstr>
      <vt:lpstr>Научные методы, применяемые в биологии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</dc:title>
  <dc:creator>1</dc:creator>
  <cp:lastModifiedBy>Ученик</cp:lastModifiedBy>
  <cp:revision>69</cp:revision>
  <dcterms:created xsi:type="dcterms:W3CDTF">2011-06-29T04:44:34Z</dcterms:created>
  <dcterms:modified xsi:type="dcterms:W3CDTF">2020-04-13T10:31:46Z</dcterms:modified>
</cp:coreProperties>
</file>