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13"/>
  </p:notesMasterIdLst>
  <p:sldIdLst>
    <p:sldId id="256" r:id="rId2"/>
    <p:sldId id="257" r:id="rId3"/>
    <p:sldId id="259" r:id="rId4"/>
    <p:sldId id="263" r:id="rId5"/>
    <p:sldId id="264" r:id="rId6"/>
    <p:sldId id="265" r:id="rId7"/>
    <p:sldId id="268" r:id="rId8"/>
    <p:sldId id="266" r:id="rId9"/>
    <p:sldId id="267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DB3F3-531B-420F-8F97-62EBEBE1FBB5}" type="datetimeFigureOut">
              <a:rPr lang="ru-RU" smtClean="0"/>
              <a:t>15.11.2015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756F2-0CBA-4709-9E61-7697F46B07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50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6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>
        <p14:shred pattern="rectangle" dir="ou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7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>
        <p14:shred pattern="rectangle" dir="ou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4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>
        <p14:shred pattern="rectangle" dir="ou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857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>
        <p14:shred pattern="rectangle" dir="ou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2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>
        <p14:shred pattern="rectangle" dir="ou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3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>
        <p14:shred pattern="rectangle" dir="ou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5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>
        <p14:shred pattern="rectangle" dir="ou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0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>
        <p14:shred pattern="rectangle" dir="ou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5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>
        <p14:shred pattern="rectangle" dir="ou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8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>
        <p14:shred pattern="rectangle" dir="ou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6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>
        <p14:shred pattern="rectangle" dir="ou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3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>
        <p14:shred pattern="rectangle" dir="ou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5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>
        <p14:shred pattern="rectangle" dir="ou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2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>
        <p14:shred pattern="rectangle" dir="ou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2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>
        <p14:shred pattern="rectangle" dir="ou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6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>
        <p14:shred pattern="rectangle" dir="ou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8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>
        <p14:shred pattern="rectangle" dir="ou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17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mc:AlternateContent xmlns:mc="http://schemas.openxmlformats.org/markup-compatibility/2006">
    <mc:Choice xmlns:p14="http://schemas.microsoft.com/office/powerpoint/2010/main" Requires="p14">
      <p:transition spd="slow" p14:dur="7250">
        <p14:shred pattern="rectangle" dir="out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247503"/>
            <a:ext cx="8825658" cy="3329581"/>
          </a:xfrm>
          <a:noFill/>
          <a:effectLst>
            <a:outerShdw blurRad="114300" dist="76200" algn="ctr" rotWithShape="0">
              <a:schemeClr val="bg1"/>
            </a:outerShdw>
            <a:reflection blurRad="25400"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ru-RU" sz="9600" dirty="0" smtClean="0"/>
              <a:t>Коррупция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effectLst>
            <a:glow>
              <a:schemeClr val="accent1">
                <a:alpha val="45000"/>
              </a:schemeClr>
            </a:glow>
            <a:outerShdw blurRad="88900" dist="50800" algn="ctr" rotWithShape="0">
              <a:srgbClr val="000000"/>
            </a:outerShdw>
            <a:reflection endPos="11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ru-RU" sz="3600" dirty="0" smtClean="0"/>
              <a:t>НЕВИДИМЫЙ ВРАГ НАРОДА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1447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876" y="500014"/>
            <a:ext cx="9404723" cy="1400530"/>
          </a:xfrm>
          <a:effectLst>
            <a:outerShdw blurRad="88900" dist="76200" dir="6120000" algn="ctr" rotWithShape="0">
              <a:srgbClr val="000000"/>
            </a:outerShdw>
          </a:effectLst>
        </p:spPr>
        <p:txBody>
          <a:bodyPr/>
          <a:lstStyle/>
          <a:p>
            <a:r>
              <a:rPr lang="ru-RU" dirty="0" smtClean="0"/>
              <a:t>Победить можно только вместе!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idx="1"/>
          </p:nvPr>
        </p:nvSpPr>
        <p:spPr>
          <a:xfrm>
            <a:off x="1014573" y="1639288"/>
            <a:ext cx="9994783" cy="477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5050"/>
                </a:solidFill>
              </a:rPr>
              <a:t>Коррупция – это реальная угроза стране. </a:t>
            </a:r>
            <a:endParaRPr lang="ru-RU" sz="2400" b="1" dirty="0">
              <a:solidFill>
                <a:srgbClr val="FF505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5050"/>
                </a:solidFill>
              </a:rPr>
              <a:t>Вашу страну разрушают коррупционеры!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5050"/>
                </a:solidFill>
              </a:rPr>
              <a:t>Ваши деньги уходят в карман нарушителям!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5050"/>
                </a:solidFill>
              </a:rPr>
              <a:t>И Вы недополучаете то, что принадлежит вам по праву!</a:t>
            </a:r>
          </a:p>
          <a:p>
            <a:pPr marL="0" indent="0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661874" y="2313316"/>
            <a:ext cx="8522465" cy="430887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Не давайте и не берите взяток!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6809" y="2967764"/>
            <a:ext cx="8374755" cy="430887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Не пытайтесь договорится с органами власти!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1873" y="3597902"/>
            <a:ext cx="8522465" cy="430887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Не участвуйте в незаконных сговорах!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43" y="1715878"/>
            <a:ext cx="11144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Для того чтобы уничтожить коррупцию, достаточно следовать нескольким правилам: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6809" y="4235493"/>
            <a:ext cx="8374756" cy="430887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Принимайте любое решение в соответствии с законом!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1873" y="4865631"/>
            <a:ext cx="8522465" cy="430887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И самое важное: сообщайте о любых фактах коррупции!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6808" y="5495769"/>
            <a:ext cx="8374755" cy="1107996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Это можно сделать, позвонив в полицию, МФД, ФСБ, любой орган правительства. Также сообщить о нарушении можно в интернете на сайте президента РФ.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05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4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4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4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4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7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7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7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4" grpId="0"/>
      <p:bldP spid="19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7003" y="1752472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5050"/>
                </a:solidFill>
              </a:rPr>
              <a:t>Коррупция</a:t>
            </a:r>
            <a:r>
              <a:rPr lang="ru-RU" sz="3600" dirty="0" smtClean="0"/>
              <a:t> – невидимый враг народа.</a:t>
            </a:r>
          </a:p>
          <a:p>
            <a:pPr marL="0" indent="0" algn="ctr">
              <a:buNone/>
            </a:pPr>
            <a:r>
              <a:rPr lang="ru-RU" sz="3600" dirty="0" smtClean="0"/>
              <a:t> </a:t>
            </a:r>
            <a:endParaRPr lang="ru-RU" sz="3600" dirty="0"/>
          </a:p>
          <a:p>
            <a:pPr marL="0" indent="0" algn="ctr">
              <a:buNone/>
            </a:pPr>
            <a:r>
              <a:rPr lang="ru-RU" sz="3600" dirty="0" smtClean="0"/>
              <a:t>Для того чтобы уничтожить её,</a:t>
            </a:r>
          </a:p>
          <a:p>
            <a:pPr marL="0" indent="0" algn="ctr">
              <a:buNone/>
            </a:pPr>
            <a:r>
              <a:rPr lang="ru-RU" sz="3600" dirty="0" smtClean="0"/>
              <a:t> нужно всего лишь начать с ней бороться всем вместе!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7309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88900" dist="76200" dir="6120000" algn="ctr" rotWithShape="0">
              <a:srgbClr val="000000"/>
            </a:outerShdw>
          </a:effectLst>
        </p:spPr>
        <p:txBody>
          <a:bodyPr/>
          <a:lstStyle/>
          <a:p>
            <a:r>
              <a:rPr lang="ru-RU" dirty="0" smtClean="0"/>
              <a:t>Понятие коррупции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853248"/>
            <a:ext cx="11067668" cy="125255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Коррупция – это  любой способ получения должностным лицом незаконной выгоды, обусловленной занимаемой должностью. Чаще всего подразумевается подкуп должностного лица. </a:t>
            </a:r>
            <a:endParaRPr lang="ru-RU" sz="24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46112" y="3185497"/>
            <a:ext cx="11067668" cy="1252559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ru-RU" sz="3200" dirty="0" smtClean="0">
                <a:effectLst>
                  <a:outerShdw blurRad="101600" dist="76200" dir="8700000" algn="ctr" rotWithShape="0">
                    <a:srgbClr val="000000"/>
                  </a:outerShdw>
                </a:effectLst>
              </a:rPr>
              <a:t>Виды коррупции </a:t>
            </a:r>
            <a:endParaRPr lang="ru-RU" sz="3200" dirty="0">
              <a:effectLst>
                <a:outerShdw blurRad="101600" dist="76200" dir="8700000" algn="ctr" rotWithShape="0">
                  <a:srgbClr val="000000"/>
                </a:out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420528" y="3918625"/>
            <a:ext cx="0" cy="5194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777888" y="3916060"/>
            <a:ext cx="1763111" cy="4467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922173" y="3918625"/>
            <a:ext cx="1584296" cy="4442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62799" y="4482085"/>
            <a:ext cx="14782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Бытовая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5681383" y="4517746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Деловая</a:t>
            </a:r>
            <a:endParaRPr lang="ru-RU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9265723" y="4497473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Политическая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192306" y="5161997"/>
            <a:ext cx="386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Гражданин      Чиновник</a:t>
            </a:r>
            <a:endParaRPr lang="ru-RU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5024953" y="5159505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Бизнес      Власть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8714321" y="5159504"/>
            <a:ext cx="335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Общество      Власть</a:t>
            </a:r>
            <a:endParaRPr lang="ru-RU" sz="2800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148176" y="5416986"/>
            <a:ext cx="3075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266759" y="5416986"/>
            <a:ext cx="3075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0531575" y="5390336"/>
            <a:ext cx="3075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696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32" grpId="0"/>
      <p:bldP spid="34" grpId="0"/>
      <p:bldP spid="35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88900" dist="76200" dir="6120000" algn="ctr" rotWithShape="0">
              <a:srgbClr val="000000"/>
            </a:outerShdw>
          </a:effectLst>
        </p:spPr>
        <p:txBody>
          <a:bodyPr/>
          <a:lstStyle/>
          <a:p>
            <a:r>
              <a:rPr lang="ru-RU" dirty="0" smtClean="0"/>
              <a:t>Врага надо знать в лицо!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436389"/>
            <a:ext cx="11067668" cy="125255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 сожалению, каждый из нас может столкнуться с коррупцией. Для того чтобы знать, чему противостоять, необходимо понять, в каком виде она может проявляться:</a:t>
            </a:r>
            <a:endParaRPr lang="ru-RU" sz="2400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46111" y="2688948"/>
            <a:ext cx="11067668" cy="125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ru-RU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690063" y="2836919"/>
            <a:ext cx="6668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Использование служебного положения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90063" y="2836919"/>
            <a:ext cx="6732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Кумовство (преимущество – близким) 	 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690063" y="2836918"/>
            <a:ext cx="5480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Незаконные растраты бюджета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690063" y="2836917"/>
            <a:ext cx="5125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Произвол должностного лица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690063" y="2836916"/>
            <a:ext cx="4987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«Покровительство» в бизнесе</a:t>
            </a:r>
            <a:endParaRPr lang="ru-RU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690063" y="2836915"/>
            <a:ext cx="4278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Необъективность власти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89102" y="2836914"/>
            <a:ext cx="308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Вымогательство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671468" y="2836909"/>
            <a:ext cx="298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Взяточничество  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671468" y="2836899"/>
            <a:ext cx="1856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Сговоры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13" y="2753144"/>
            <a:ext cx="7745506" cy="4048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03" y="2753144"/>
            <a:ext cx="4583729" cy="40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01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9167E-6 -2.22222E-6 L -4.79167E-6 0.04398 C -4.79167E-6 0.06366 0.06954 0.0882 0.12631 0.0882 L 0.25261 0.0882 " pathEditMode="relative" rAng="0" ptsTypes="AAAA">
                                      <p:cBhvr>
                                        <p:cTn id="2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0.04398 C -2.70833E-6 0.06366 -0.05338 0.0882 -0.09648 0.0882 L -0.19284 0.0882 " pathEditMode="relative" rAng="0" ptsTypes="AAAA">
                                      <p:cBhvr>
                                        <p:cTn id="2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32 -2.22222E-6 L 0.06432 0.09954 C 0.06432 0.14445 0.13333 0.19977 0.18997 0.19977 L 0.31588 0.19977 " pathEditMode="relative" rAng="0" ptsTypes="AAAA">
                                      <p:cBhvr>
                                        <p:cTn id="3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-3.95833E-6 0.09884 C -3.95833E-6 0.14305 -0.04557 0.19791 -0.0819 0.19791 L -0.16367 0.19791 " pathEditMode="relative" rAng="0" ptsTypes="AAAA">
                                      <p:cBhvr>
                                        <p:cTn id="39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05 -2.22222E-6 L 0.09805 0.15509 C 0.09805 0.22454 0.16862 0.31019 0.22644 0.31019 L 0.35612 0.31019 " pathEditMode="relative" rAng="0" ptsTypes="AAAA">
                                      <p:cBhvr>
                                        <p:cTn id="4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4.375E-6 0.15509 C 4.375E-6 0.22454 -0.03829 0.31019 -0.06901 0.31019 L -0.13803 0.31019 " pathEditMode="relative" rAng="0" ptsTypes="AAAA">
                                      <p:cBhvr>
                                        <p:cTn id="5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52 -2.22222E-6 L 0.15052 0.20764 C 0.15052 0.3007 0.22174 0.41551 0.28047 0.41551 L 0.4108 0.41551 " pathEditMode="relative" rAng="0" ptsTypes="AAAA">
                                      <p:cBhvr>
                                        <p:cTn id="57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2.29167E-6 0.20764 C -2.29167E-6 0.3007 -0.02122 0.41551 -0.03815 0.41551 L -0.07604 0.41551 " pathEditMode="relative" rAng="0" ptsTypes="AAAA">
                                      <p:cBhvr>
                                        <p:cTn id="6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67 0.19792 L -0.14714 0.19792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88 0.19977 L 0.25404 0.19792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-9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03 0.31019 L 0.01224 0.31019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612 0.31019 L 0.25352 0.31019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08 0.41551 L 0.25416 0.4175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9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4 0.41551 L 0.11185 0.41158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20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21" grpId="0"/>
      <p:bldP spid="21" grpId="1"/>
      <p:bldP spid="26" grpId="0"/>
      <p:bldP spid="26" grpId="1"/>
      <p:bldP spid="30" grpId="0"/>
      <p:bldP spid="30" grpId="1"/>
      <p:bldP spid="30" grpId="2"/>
      <p:bldP spid="32" grpId="0"/>
      <p:bldP spid="32" grpId="1"/>
      <p:bldP spid="32" grpId="2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876" y="500014"/>
            <a:ext cx="9404723" cy="1400530"/>
          </a:xfrm>
          <a:effectLst>
            <a:outerShdw blurRad="88900" dist="76200" dir="6120000" algn="ctr" rotWithShape="0">
              <a:srgbClr val="000000"/>
            </a:outerShdw>
          </a:effectLst>
        </p:spPr>
        <p:txBody>
          <a:bodyPr/>
          <a:lstStyle/>
          <a:p>
            <a:r>
              <a:rPr lang="ru-RU" dirty="0" smtClean="0"/>
              <a:t>Вред коррупции: экономика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48350" y="1588406"/>
            <a:ext cx="6917376" cy="46166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Значительно уменьшается бюджет страны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569" y="5104598"/>
            <a:ext cx="9822192" cy="46166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Бесцельно тратиться значимая доля государственных средств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350" y="2996059"/>
            <a:ext cx="5605153" cy="46166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Замедляется экономический рост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569" y="4403712"/>
            <a:ext cx="4268770" cy="46166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Разоряется малый бизнес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50" y="2289292"/>
            <a:ext cx="5834812" cy="46166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Разрушается рыночная конкуренция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350" y="5805484"/>
            <a:ext cx="8884381" cy="46166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Страна становится непривлекательной для инвесторов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350" y="3702826"/>
            <a:ext cx="7370343" cy="46166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Многие проекты остаются нереализованными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20" y="1491764"/>
            <a:ext cx="3981332" cy="2095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7719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876" y="500014"/>
            <a:ext cx="9404723" cy="1400530"/>
          </a:xfrm>
          <a:effectLst>
            <a:outerShdw blurRad="88900" dist="76200" dir="6120000" algn="ctr" rotWithShape="0">
              <a:srgbClr val="000000"/>
            </a:outerShdw>
          </a:effectLst>
        </p:spPr>
        <p:txBody>
          <a:bodyPr/>
          <a:lstStyle/>
          <a:p>
            <a:r>
              <a:rPr lang="ru-RU" dirty="0" smtClean="0"/>
              <a:t>Вред коррупции: общество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48351" y="2284682"/>
            <a:ext cx="4829490" cy="430887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Растет социальное неравенство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349" y="4816580"/>
            <a:ext cx="6318657" cy="430887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Усиливается организованная преступность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349" y="4182844"/>
            <a:ext cx="7807822" cy="430887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Снижается качество государственного обслуживания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349" y="1656557"/>
            <a:ext cx="7167742" cy="430887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Ухудшается положение бедных слоев населения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49" y="3543910"/>
            <a:ext cx="5404257" cy="430887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Разрушается общественная мораль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350" y="6084052"/>
            <a:ext cx="6096587" cy="430887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Общество недополучает множество благ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5" name="Picture 2" descr="http://www.chslovo.com/data/8933746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052" y="1467693"/>
            <a:ext cx="3607093" cy="2336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8349" y="2917602"/>
            <a:ext cx="3888965" cy="430887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Снижается уровень жизни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8349" y="5450316"/>
            <a:ext cx="8447902" cy="430887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Во многих случаях перестает работать судебная система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0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876" y="500014"/>
            <a:ext cx="9404723" cy="1400530"/>
          </a:xfrm>
          <a:effectLst>
            <a:outerShdw blurRad="88900" dist="76200" dir="6120000" algn="ctr" rotWithShape="0">
              <a:srgbClr val="000000"/>
            </a:outerShdw>
          </a:effectLst>
        </p:spPr>
        <p:txBody>
          <a:bodyPr/>
          <a:lstStyle/>
          <a:p>
            <a:r>
              <a:rPr lang="ru-RU" dirty="0" smtClean="0"/>
              <a:t>Вред коррупции: политика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2010" y="1799738"/>
            <a:ext cx="6203779" cy="46166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Насел</a:t>
            </a:r>
            <a:r>
              <a:rPr lang="ru-RU" sz="2400" dirty="0" smtClean="0">
                <a:solidFill>
                  <a:schemeClr val="tx1"/>
                </a:solidFill>
              </a:rPr>
              <a:t>е</a:t>
            </a:r>
            <a:r>
              <a:rPr lang="ru-RU" sz="2200" dirty="0" smtClean="0">
                <a:solidFill>
                  <a:schemeClr val="tx1"/>
                </a:solidFill>
              </a:rPr>
              <a:t>ние теряет доверие ко всей власти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010" y="4095916"/>
            <a:ext cx="10278239" cy="46166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Часть </a:t>
            </a:r>
            <a:r>
              <a:rPr lang="ru-RU" sz="2400" dirty="0" smtClean="0">
                <a:solidFill>
                  <a:schemeClr val="tx1"/>
                </a:solidFill>
              </a:rPr>
              <a:t>политических</a:t>
            </a:r>
            <a:r>
              <a:rPr lang="ru-RU" sz="2200" dirty="0" smtClean="0">
                <a:solidFill>
                  <a:schemeClr val="tx1"/>
                </a:solidFill>
              </a:rPr>
              <a:t> решений может приниматься не во благо страны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010" y="4853767"/>
            <a:ext cx="6755110" cy="46166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Рушатся </a:t>
            </a:r>
            <a:r>
              <a:rPr lang="ru-RU" sz="2400" dirty="0" smtClean="0">
                <a:solidFill>
                  <a:schemeClr val="tx1"/>
                </a:solidFill>
              </a:rPr>
              <a:t>демократические</a:t>
            </a:r>
            <a:r>
              <a:rPr lang="ru-RU" sz="2200" dirty="0" smtClean="0">
                <a:solidFill>
                  <a:schemeClr val="tx1"/>
                </a:solidFill>
              </a:rPr>
              <a:t> основы политики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010" y="3328314"/>
            <a:ext cx="5544875" cy="46166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Разрушается</a:t>
            </a:r>
            <a:r>
              <a:rPr lang="ru-RU" sz="2200" dirty="0" smtClean="0">
                <a:solidFill>
                  <a:schemeClr val="tx1"/>
                </a:solidFill>
              </a:rPr>
              <a:t> политическая система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010" y="5633390"/>
            <a:ext cx="8896083" cy="46166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Снижается</a:t>
            </a:r>
            <a:r>
              <a:rPr lang="ru-RU" sz="2200" dirty="0" smtClean="0">
                <a:solidFill>
                  <a:schemeClr val="tx1"/>
                </a:solidFill>
              </a:rPr>
              <a:t> легитимность органов управления государством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010" y="2557589"/>
            <a:ext cx="5719685" cy="46166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Перестают</a:t>
            </a:r>
            <a:r>
              <a:rPr lang="ru-RU" sz="2200" dirty="0" smtClean="0">
                <a:solidFill>
                  <a:schemeClr val="tx1"/>
                </a:solidFill>
              </a:rPr>
              <a:t> выполнятся многие законы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96" y="1679934"/>
            <a:ext cx="4111908" cy="2216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188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876" y="500014"/>
            <a:ext cx="9696970" cy="1400530"/>
          </a:xfrm>
          <a:effectLst>
            <a:outerShdw blurRad="88900" dist="76200" dir="6120000" algn="ctr" rotWithShape="0">
              <a:srgbClr val="000000"/>
            </a:outerShdw>
          </a:effectLst>
        </p:spPr>
        <p:txBody>
          <a:bodyPr/>
          <a:lstStyle/>
          <a:p>
            <a:r>
              <a:rPr lang="ru-RU" dirty="0" smtClean="0"/>
              <a:t>Причины возникновения коррупции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idx="1"/>
          </p:nvPr>
        </p:nvSpPr>
        <p:spPr>
          <a:xfrm>
            <a:off x="766380" y="1900544"/>
            <a:ext cx="8458932" cy="419548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 любой проблемы есть причины. У коррупции тоже:</a:t>
            </a:r>
          </a:p>
          <a:p>
            <a:r>
              <a:rPr lang="ru-RU" dirty="0" smtClean="0"/>
              <a:t>Человеческая природа и менталитет</a:t>
            </a:r>
          </a:p>
          <a:p>
            <a:r>
              <a:rPr lang="ru-RU" dirty="0" smtClean="0"/>
              <a:t>Двусмысленность законов</a:t>
            </a:r>
          </a:p>
          <a:p>
            <a:r>
              <a:rPr lang="ru-RU" dirty="0" smtClean="0"/>
              <a:t>Отсутствие строго контроля</a:t>
            </a:r>
          </a:p>
          <a:p>
            <a:r>
              <a:rPr lang="ru-RU" dirty="0" smtClean="0"/>
              <a:t>Слабость наказаний</a:t>
            </a:r>
          </a:p>
          <a:p>
            <a:r>
              <a:rPr lang="ru-RU" dirty="0" smtClean="0"/>
              <a:t>Несовершенность бюрократической системы</a:t>
            </a:r>
          </a:p>
          <a:p>
            <a:pPr marL="0" indent="0">
              <a:buNone/>
            </a:pPr>
            <a:r>
              <a:rPr lang="ru-RU" dirty="0" smtClean="0"/>
              <a:t>И самое главное:</a:t>
            </a:r>
          </a:p>
          <a:p>
            <a:r>
              <a:rPr lang="ru-RU" dirty="0" smtClean="0"/>
              <a:t>Низкий уровень правосознания граждан </a:t>
            </a:r>
          </a:p>
          <a:p>
            <a:r>
              <a:rPr lang="ru-RU" dirty="0" smtClean="0"/>
              <a:t>Нежелание населения участвовать в борьбе с коррупцией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94" y="2331681"/>
            <a:ext cx="3876297" cy="282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069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" tmFilter="0,0; .5, 1; 1, 1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 tmFilter="0,0; .5, 1; 1, 1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" tmFilter="0,0; .5, 1; 1, 1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75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75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75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75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75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75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876" y="500014"/>
            <a:ext cx="9404723" cy="1400530"/>
          </a:xfrm>
          <a:effectLst>
            <a:outerShdw blurRad="88900" dist="76200" dir="6120000" algn="ctr" rotWithShape="0">
              <a:srgbClr val="000000"/>
            </a:outerShdw>
          </a:effectLst>
        </p:spPr>
        <p:txBody>
          <a:bodyPr/>
          <a:lstStyle/>
          <a:p>
            <a:r>
              <a:rPr lang="ru-RU" dirty="0" smtClean="0"/>
              <a:t>Коррупция и закон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idx="1"/>
          </p:nvPr>
        </p:nvSpPr>
        <p:spPr>
          <a:xfrm>
            <a:off x="661877" y="1900544"/>
            <a:ext cx="8458932" cy="419548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Коррупция запрещена на государственном уровне в любом своем проявлении. В России для борьбы с коррупцией предприняты следующие действия: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Создан совет при президенте РФ по борьбе с коррупцией</a:t>
            </a:r>
          </a:p>
          <a:p>
            <a:r>
              <a:rPr lang="ru-RU" dirty="0" smtClean="0"/>
              <a:t>Действует национальный антикоррупционный комитет</a:t>
            </a:r>
          </a:p>
          <a:p>
            <a:r>
              <a:rPr lang="ru-RU" dirty="0" smtClean="0"/>
              <a:t>Создан пакет законов, препятствующих коррупционерам. </a:t>
            </a:r>
          </a:p>
          <a:p>
            <a:r>
              <a:rPr lang="ru-RU" dirty="0" smtClean="0"/>
              <a:t>Намечен национальный план по борьбе с коррупцией. 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://www.ansar.ru/uploads/imagesb/2015/07/42fc29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795" y="2790303"/>
            <a:ext cx="3071192" cy="2415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852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876" y="500014"/>
            <a:ext cx="9404723" cy="1400530"/>
          </a:xfrm>
          <a:effectLst>
            <a:outerShdw blurRad="88900" dist="76200" dir="6120000" algn="ctr" rotWithShape="0">
              <a:srgbClr val="000000"/>
            </a:outerShdw>
          </a:effectLst>
        </p:spPr>
        <p:txBody>
          <a:bodyPr/>
          <a:lstStyle/>
          <a:p>
            <a:r>
              <a:rPr lang="ru-RU" dirty="0" smtClean="0"/>
              <a:t>Преступление и наказание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1876" y="1555226"/>
            <a:ext cx="4140435" cy="430887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tx1"/>
                </a:solidFill>
              </a:rPr>
              <a:t>Взяткодатель 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7709" y="1555225"/>
            <a:ext cx="4140435" cy="430887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tx1"/>
                </a:solidFill>
              </a:rPr>
              <a:t>Взяткополучатель 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874" y="2173452"/>
            <a:ext cx="4140435" cy="4308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tx1"/>
                </a:solidFill>
              </a:rPr>
              <a:t>Любой субъект права 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7709" y="2156237"/>
            <a:ext cx="4140435" cy="4308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tx1"/>
                </a:solidFill>
              </a:rPr>
              <a:t>Только должностное лицо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876" y="2791678"/>
            <a:ext cx="4140435" cy="738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tx1"/>
                </a:solidFill>
              </a:rPr>
              <a:t>Попадает под действие</a:t>
            </a:r>
          </a:p>
          <a:p>
            <a:pPr algn="ctr"/>
            <a:r>
              <a:rPr lang="ru-RU" sz="2100" dirty="0" smtClean="0">
                <a:solidFill>
                  <a:schemeClr val="tx1"/>
                </a:solidFill>
              </a:rPr>
              <a:t>291 уголовной статьи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7709" y="2791678"/>
            <a:ext cx="4140435" cy="738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tx1"/>
                </a:solidFill>
              </a:rPr>
              <a:t>Попадает под действие 290 уголовной статьи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875" y="3748458"/>
            <a:ext cx="4140435" cy="138499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tx1"/>
                </a:solidFill>
              </a:rPr>
              <a:t>В зависимости от размеров взятки, наказуемо штрафом (60</a:t>
            </a:r>
            <a:r>
              <a:rPr lang="en-US" sz="2100" dirty="0" smtClean="0">
                <a:solidFill>
                  <a:schemeClr val="tx1"/>
                </a:solidFill>
              </a:rPr>
              <a:t>*x</a:t>
            </a:r>
            <a:r>
              <a:rPr lang="ru-RU" sz="2100" dirty="0" smtClean="0">
                <a:solidFill>
                  <a:schemeClr val="tx1"/>
                </a:solidFill>
              </a:rPr>
              <a:t>) либо лишением свободы сроком до 8 лет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7709" y="3748458"/>
            <a:ext cx="4140435" cy="138499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tx1"/>
                </a:solidFill>
              </a:rPr>
              <a:t>В зависимости от размеров взятки, наказуемо штрафом (70*</a:t>
            </a:r>
            <a:r>
              <a:rPr lang="en-US" sz="2100" dirty="0" smtClean="0">
                <a:solidFill>
                  <a:schemeClr val="tx1"/>
                </a:solidFill>
              </a:rPr>
              <a:t>x</a:t>
            </a:r>
            <a:r>
              <a:rPr lang="ru-RU" sz="2100" dirty="0" smtClean="0">
                <a:solidFill>
                  <a:schemeClr val="tx1"/>
                </a:solidFill>
              </a:rPr>
              <a:t>), либо лишением свободы сроком до 15 лет. 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874" y="5295115"/>
            <a:ext cx="9866270" cy="10618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tx1"/>
                </a:solidFill>
              </a:rPr>
              <a:t>Намерение дать взятку, посредничество или бездействие также уголовно наказуемы. Любые другие коррупционные действия (сговор, вымогательство, шантаж, халатность) –  наказуемы по УК РФ.</a:t>
            </a:r>
          </a:p>
        </p:txBody>
      </p:sp>
    </p:spTree>
    <p:extLst>
      <p:ext uri="{BB962C8B-B14F-4D97-AF65-F5344CB8AC3E}">
        <p14:creationId xmlns:p14="http://schemas.microsoft.com/office/powerpoint/2010/main" val="22017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3001</TotalTime>
  <Words>523</Words>
  <Application>Microsoft Office PowerPoint</Application>
  <PresentationFormat>Широкоэкранный</PresentationFormat>
  <Paragraphs>93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Ион</vt:lpstr>
      <vt:lpstr>Коррупция </vt:lpstr>
      <vt:lpstr>Понятие коррупции</vt:lpstr>
      <vt:lpstr>Врага надо знать в лицо!</vt:lpstr>
      <vt:lpstr>Вред коррупции: экономика</vt:lpstr>
      <vt:lpstr>Вред коррупции: общество</vt:lpstr>
      <vt:lpstr>Вред коррупции: политика</vt:lpstr>
      <vt:lpstr>Причины возникновения коррупции</vt:lpstr>
      <vt:lpstr>Коррупция и закон</vt:lpstr>
      <vt:lpstr>Преступление и наказание</vt:lpstr>
      <vt:lpstr>Победить можно только вместе!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</dc:title>
  <dc:creator>Макс</dc:creator>
  <cp:lastModifiedBy>Макс</cp:lastModifiedBy>
  <cp:revision>65</cp:revision>
  <dcterms:created xsi:type="dcterms:W3CDTF">2015-11-13T18:56:17Z</dcterms:created>
  <dcterms:modified xsi:type="dcterms:W3CDTF">2015-11-15T20:58:08Z</dcterms:modified>
</cp:coreProperties>
</file>