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7" r:id="rId6"/>
    <p:sldId id="262" r:id="rId7"/>
    <p:sldId id="260" r:id="rId8"/>
    <p:sldId id="261" r:id="rId9"/>
    <p:sldId id="268" r:id="rId10"/>
    <p:sldId id="264" r:id="rId11"/>
    <p:sldId id="265" r:id="rId12"/>
    <p:sldId id="271" r:id="rId13"/>
    <p:sldId id="272" r:id="rId14"/>
    <p:sldId id="273" r:id="rId15"/>
    <p:sldId id="266" r:id="rId16"/>
    <p:sldId id="279" r:id="rId17"/>
    <p:sldId id="280" r:id="rId18"/>
    <p:sldId id="274" r:id="rId19"/>
    <p:sldId id="275" r:id="rId20"/>
    <p:sldId id="276" r:id="rId21"/>
    <p:sldId id="281"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4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4A925-1DDE-421A-A3A3-14D75832587D}" type="datetimeFigureOut">
              <a:rPr lang="ru-RU" smtClean="0"/>
              <a:pPr/>
              <a:t>08.04.2014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257E-DB61-4527-9CFC-7306F84DAF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2411760" y="3573016"/>
            <a:ext cx="5716630" cy="2308324"/>
          </a:xfrm>
          <a:prstGeom prst="rect">
            <a:avLst/>
          </a:prstGeom>
          <a:noFill/>
        </p:spPr>
        <p:txBody>
          <a:bodyPr wrap="none" rtlCol="0">
            <a:spAutoFit/>
          </a:bodyPr>
          <a:lstStyle/>
          <a:p>
            <a:r>
              <a:rPr lang="ru-RU" sz="7200" b="1" dirty="0" smtClean="0">
                <a:latin typeface="Arial" pitchFamily="34" charset="0"/>
                <a:cs typeface="Arial" pitchFamily="34" charset="0"/>
              </a:rPr>
              <a:t>   </a:t>
            </a:r>
            <a:r>
              <a:rPr lang="ru-RU" sz="7200" b="1" dirty="0" smtClean="0">
                <a:latin typeface="Monotype Corsiva" pitchFamily="66" charset="0"/>
                <a:cs typeface="Arial" pitchFamily="34" charset="0"/>
              </a:rPr>
              <a:t>Биография </a:t>
            </a:r>
          </a:p>
          <a:p>
            <a:r>
              <a:rPr lang="ru-RU" sz="7200" b="1" dirty="0" smtClean="0">
                <a:latin typeface="Monotype Corsiva" pitchFamily="66" charset="0"/>
                <a:cs typeface="Arial" pitchFamily="34" charset="0"/>
              </a:rPr>
              <a:t>Сергея Есенина</a:t>
            </a:r>
            <a:endParaRPr lang="ru-RU" sz="7200" b="1" dirty="0">
              <a:latin typeface="Monotype Corsiva" pitchFamily="66" charset="0"/>
              <a:cs typeface="Arial" pitchFamily="34" charset="0"/>
            </a:endParaRPr>
          </a:p>
        </p:txBody>
      </p:sp>
      <p:pic>
        <p:nvPicPr>
          <p:cNvPr id="5" name="Рисунок 4" descr="sergey-esenin-36s.jpg"/>
          <p:cNvPicPr>
            <a:picLocks noChangeAspect="1"/>
          </p:cNvPicPr>
          <p:nvPr/>
        </p:nvPicPr>
        <p:blipFill>
          <a:blip r:embed="rId3" cstate="print"/>
          <a:srcRect l="7305" t="6951" r="14136" b="41600"/>
          <a:stretch>
            <a:fillRect/>
          </a:stretch>
        </p:blipFill>
        <p:spPr>
          <a:xfrm>
            <a:off x="5580112" y="260648"/>
            <a:ext cx="3312368"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raih-34s.jpg"/>
          <p:cNvPicPr>
            <a:picLocks noChangeAspect="1"/>
          </p:cNvPicPr>
          <p:nvPr/>
        </p:nvPicPr>
        <p:blipFill>
          <a:blip r:embed="rId2" cstate="print"/>
          <a:stretch>
            <a:fillRect/>
          </a:stretch>
        </p:blipFill>
        <p:spPr>
          <a:xfrm>
            <a:off x="251520" y="548680"/>
            <a:ext cx="3708498" cy="4977482"/>
          </a:xfrm>
          <a:prstGeom prst="rect">
            <a:avLst/>
          </a:prstGeom>
          <a:ln>
            <a:noFill/>
          </a:ln>
          <a:effectLst>
            <a:softEdge rad="112500"/>
          </a:effectLst>
        </p:spPr>
      </p:pic>
      <p:sp>
        <p:nvSpPr>
          <p:cNvPr id="3" name="Прямоугольник 2"/>
          <p:cNvSpPr/>
          <p:nvPr/>
        </p:nvSpPr>
        <p:spPr>
          <a:xfrm>
            <a:off x="179512" y="5589240"/>
            <a:ext cx="4572000" cy="646331"/>
          </a:xfrm>
          <a:prstGeom prst="rect">
            <a:avLst/>
          </a:prstGeom>
        </p:spPr>
        <p:txBody>
          <a:bodyPr>
            <a:spAutoFit/>
          </a:bodyPr>
          <a:lstStyle/>
          <a:p>
            <a:r>
              <a:rPr lang="ru-RU" dirty="0" smtClean="0">
                <a:latin typeface="Monotype Corsiva" pitchFamily="66" charset="0"/>
              </a:rPr>
              <a:t>Жена Есенина, актриса -</a:t>
            </a:r>
            <a:br>
              <a:rPr lang="ru-RU" dirty="0" smtClean="0">
                <a:latin typeface="Monotype Corsiva" pitchFamily="66" charset="0"/>
              </a:rPr>
            </a:br>
            <a:r>
              <a:rPr lang="ru-RU" dirty="0" smtClean="0">
                <a:latin typeface="Monotype Corsiva" pitchFamily="66" charset="0"/>
              </a:rPr>
              <a:t>Зинаида Николаевна </a:t>
            </a:r>
            <a:r>
              <a:rPr lang="ru-RU" dirty="0" err="1" smtClean="0">
                <a:latin typeface="Monotype Corsiva" pitchFamily="66" charset="0"/>
              </a:rPr>
              <a:t>Райх</a:t>
            </a:r>
            <a:r>
              <a:rPr lang="ru-RU" dirty="0" smtClean="0">
                <a:latin typeface="Monotype Corsiva" pitchFamily="66" charset="0"/>
              </a:rPr>
              <a:t> (1894 - 1939)</a:t>
            </a:r>
            <a:endParaRPr lang="ru-RU" dirty="0">
              <a:latin typeface="Monotype Corsiva" pitchFamily="66" charset="0"/>
            </a:endParaRPr>
          </a:p>
        </p:txBody>
      </p:sp>
      <p:sp>
        <p:nvSpPr>
          <p:cNvPr id="4" name="Прямоугольник 3"/>
          <p:cNvSpPr/>
          <p:nvPr/>
        </p:nvSpPr>
        <p:spPr>
          <a:xfrm>
            <a:off x="4211960" y="302359"/>
            <a:ext cx="4572000" cy="6555641"/>
          </a:xfrm>
          <a:prstGeom prst="rect">
            <a:avLst/>
          </a:prstGeom>
        </p:spPr>
        <p:txBody>
          <a:bodyPr>
            <a:spAutoFit/>
          </a:bodyPr>
          <a:lstStyle/>
          <a:p>
            <a:r>
              <a:rPr lang="ru-RU" sz="2000" dirty="0" smtClean="0"/>
              <a:t>30 июля 1917 года Есенин (21 год) обвенчался актрисой Зинаидой </a:t>
            </a:r>
            <a:r>
              <a:rPr lang="ru-RU" sz="2000" dirty="0" err="1" smtClean="0"/>
              <a:t>Райх</a:t>
            </a:r>
            <a:r>
              <a:rPr lang="ru-RU" sz="2000" dirty="0" smtClean="0"/>
              <a:t/>
            </a:r>
            <a:br>
              <a:rPr lang="ru-RU" sz="2000" dirty="0" smtClean="0"/>
            </a:br>
            <a:r>
              <a:rPr lang="ru-RU" sz="2000" dirty="0" smtClean="0"/>
              <a:t>в церкви </a:t>
            </a:r>
            <a:r>
              <a:rPr lang="ru-RU" sz="2000" dirty="0" err="1" smtClean="0"/>
              <a:t>Кирика</a:t>
            </a:r>
            <a:r>
              <a:rPr lang="ru-RU" sz="2000" dirty="0" smtClean="0"/>
              <a:t> и Улиты Вологодского уезда. </a:t>
            </a:r>
            <a:br>
              <a:rPr lang="ru-RU" sz="2000" dirty="0" smtClean="0"/>
            </a:br>
            <a:r>
              <a:rPr lang="ru-RU" sz="2000" dirty="0" smtClean="0"/>
              <a:t>29 мая 1918 года у них родилась дочь Татьяна, которую Есенин очень любил.</a:t>
            </a:r>
            <a:br>
              <a:rPr lang="ru-RU" sz="2000" dirty="0" smtClean="0"/>
            </a:br>
            <a:r>
              <a:rPr lang="ru-RU" sz="2000" dirty="0" smtClean="0"/>
              <a:t>3 февраля 1920 года, уже после того, как Есенин разошелся с Зинаидой </a:t>
            </a:r>
            <a:r>
              <a:rPr lang="ru-RU" sz="2000" dirty="0" err="1" smtClean="0"/>
              <a:t>Райх</a:t>
            </a:r>
            <a:r>
              <a:rPr lang="ru-RU" sz="2000" dirty="0" smtClean="0"/>
              <a:t>,</a:t>
            </a:r>
            <a:br>
              <a:rPr lang="ru-RU" sz="2000" dirty="0" smtClean="0"/>
            </a:br>
            <a:r>
              <a:rPr lang="ru-RU" sz="2000" dirty="0" smtClean="0"/>
              <a:t>у них родился сын Константин. </a:t>
            </a:r>
            <a:br>
              <a:rPr lang="ru-RU" sz="2000" dirty="0" smtClean="0"/>
            </a:br>
            <a:r>
              <a:rPr lang="ru-RU" sz="2000" dirty="0" smtClean="0"/>
              <a:t>2 октября 1921 года народный суд г. Орла </a:t>
            </a:r>
            <a:br>
              <a:rPr lang="ru-RU" sz="2000" dirty="0" smtClean="0"/>
            </a:br>
            <a:r>
              <a:rPr lang="ru-RU" sz="2000" dirty="0" smtClean="0"/>
              <a:t>вынес решение о расторжении брака Есенина с </a:t>
            </a:r>
            <a:r>
              <a:rPr lang="ru-RU" sz="2000" dirty="0" err="1" smtClean="0"/>
              <a:t>Райх</a:t>
            </a:r>
            <a:r>
              <a:rPr lang="ru-RU" sz="2000" dirty="0" smtClean="0"/>
              <a:t>.</a:t>
            </a:r>
            <a:br>
              <a:rPr lang="ru-RU" sz="2000" dirty="0" smtClean="0"/>
            </a:br>
            <a:r>
              <a:rPr lang="ru-RU" sz="2000" dirty="0" smtClean="0"/>
              <a:t>Далее Сергей Есенин помогал Зинаиде материально, навещал детей.</a:t>
            </a:r>
            <a:br>
              <a:rPr lang="ru-RU" sz="2000" dirty="0" smtClean="0"/>
            </a:br>
            <a:r>
              <a:rPr lang="ru-RU" sz="2000" dirty="0" smtClean="0"/>
              <a:t>В 1922 году Зинаида </a:t>
            </a:r>
            <a:r>
              <a:rPr lang="ru-RU" sz="2000" dirty="0" err="1" smtClean="0"/>
              <a:t>Райх</a:t>
            </a:r>
            <a:r>
              <a:rPr lang="ru-RU" sz="2000" dirty="0" smtClean="0"/>
              <a:t> вышла замуж </a:t>
            </a:r>
            <a:br>
              <a:rPr lang="ru-RU" sz="2000" dirty="0" smtClean="0"/>
            </a:br>
            <a:r>
              <a:rPr lang="ru-RU" sz="2000" dirty="0" smtClean="0"/>
              <a:t>за режиссера Всеволода </a:t>
            </a:r>
            <a:r>
              <a:rPr lang="ru-RU" sz="2000" dirty="0" err="1" smtClean="0"/>
              <a:t>Эмильевича</a:t>
            </a:r>
            <a:r>
              <a:rPr lang="ru-RU" sz="2000" dirty="0" smtClean="0"/>
              <a:t> Мейерхольда (1874 - 1940), он был старше ее на 20 лет.</a:t>
            </a:r>
            <a:br>
              <a:rPr lang="ru-RU" sz="20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reih-tatyana-35s.jpeg"/>
          <p:cNvPicPr>
            <a:picLocks noChangeAspect="1"/>
          </p:cNvPicPr>
          <p:nvPr/>
        </p:nvPicPr>
        <p:blipFill>
          <a:blip r:embed="rId2" cstate="print"/>
          <a:stretch>
            <a:fillRect/>
          </a:stretch>
        </p:blipFill>
        <p:spPr>
          <a:xfrm>
            <a:off x="1619672" y="116632"/>
            <a:ext cx="5472608" cy="4816968"/>
          </a:xfrm>
          <a:prstGeom prst="rect">
            <a:avLst/>
          </a:prstGeom>
          <a:ln>
            <a:noFill/>
          </a:ln>
          <a:effectLst>
            <a:softEdge rad="112500"/>
          </a:effectLst>
        </p:spPr>
      </p:pic>
      <p:sp>
        <p:nvSpPr>
          <p:cNvPr id="3" name="Прямоугольник 2"/>
          <p:cNvSpPr/>
          <p:nvPr/>
        </p:nvSpPr>
        <p:spPr>
          <a:xfrm>
            <a:off x="107504" y="5103674"/>
            <a:ext cx="8712968" cy="1631216"/>
          </a:xfrm>
          <a:prstGeom prst="rect">
            <a:avLst/>
          </a:prstGeom>
        </p:spPr>
        <p:txBody>
          <a:bodyPr wrap="square">
            <a:spAutoFit/>
          </a:bodyPr>
          <a:lstStyle/>
          <a:p>
            <a:r>
              <a:rPr lang="ru-RU" sz="2000" dirty="0" smtClean="0"/>
              <a:t>Дети Сергея Есенина и Зинаиды </a:t>
            </a:r>
            <a:r>
              <a:rPr lang="ru-RU" sz="2000" dirty="0" err="1" smtClean="0"/>
              <a:t>Райх</a:t>
            </a:r>
            <a:r>
              <a:rPr lang="ru-RU" sz="2000" dirty="0" smtClean="0"/>
              <a:t>: Константин Сергеевич Есенин (03.02.1920, Москва - 26.04.1986, Москва), похоронен на Ваганьковском кладбище. Был известным футбольным статистиком. </a:t>
            </a:r>
          </a:p>
          <a:p>
            <a:r>
              <a:rPr lang="ru-RU" sz="2000" dirty="0" smtClean="0"/>
              <a:t>Татьяна Сергеевна Есенина(1918 - 1992).Член Союза писателей. Жила в Ташкенте. Директор музея Сергея Есенина. </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302359"/>
            <a:ext cx="4824536" cy="5940088"/>
          </a:xfrm>
          <a:prstGeom prst="rect">
            <a:avLst/>
          </a:prstGeom>
        </p:spPr>
        <p:txBody>
          <a:bodyPr wrap="square">
            <a:spAutoFit/>
          </a:bodyPr>
          <a:lstStyle/>
          <a:p>
            <a:r>
              <a:rPr lang="ru-RU" sz="2000" dirty="0" smtClean="0"/>
              <a:t>В начале 1918 Есенин переезжает в Москву. С воодушевлением встретив революцию, он пишет несколько небольших поэм ("Иорданская голубица", "</a:t>
            </a:r>
            <a:r>
              <a:rPr lang="ru-RU" sz="2000" dirty="0" err="1" smtClean="0"/>
              <a:t>Инония</a:t>
            </a:r>
            <a:r>
              <a:rPr lang="ru-RU" sz="2000" dirty="0" smtClean="0"/>
              <a:t>", "Небесный барабанщик", все 1918, и др.), проникнутых радостным предчувствием "преображения" жизни. Богоборческие настроения сочетаются в них с библейской образностью для обозначения масштаба и значимости происходящих событий. Есенин воспевая новую действительность и ее героев пытался соответствовать времени ("Кантата", 1919). В более поздние годы им были написаны "Песнь о великом походе", 1924, "Капитан земли", 1925, и др.). Размышляя, "куда несет нас рок событий", поэт обращается к истории (драматическая поэма "Пугачев", 1921). </a:t>
            </a:r>
            <a:endParaRPr lang="ru-RU" sz="2000" dirty="0"/>
          </a:p>
        </p:txBody>
      </p:sp>
      <p:sp>
        <p:nvSpPr>
          <p:cNvPr id="3" name="Прямоугольник 2"/>
          <p:cNvSpPr/>
          <p:nvPr/>
        </p:nvSpPr>
        <p:spPr>
          <a:xfrm>
            <a:off x="179512" y="6211669"/>
            <a:ext cx="4572000" cy="646331"/>
          </a:xfrm>
          <a:prstGeom prst="rect">
            <a:avLst/>
          </a:prstGeom>
        </p:spPr>
        <p:txBody>
          <a:bodyPr>
            <a:spAutoFit/>
          </a:bodyPr>
          <a:lstStyle/>
          <a:p>
            <a:r>
              <a:rPr lang="ru-RU" dirty="0" smtClean="0">
                <a:latin typeface="Monotype Corsiva" pitchFamily="66" charset="0"/>
              </a:rPr>
              <a:t>Сергей Есенин у березы. Фото - 1918 год. </a:t>
            </a:r>
            <a:br>
              <a:rPr lang="ru-RU" dirty="0" smtClean="0">
                <a:latin typeface="Monotype Corsiva" pitchFamily="66" charset="0"/>
              </a:rPr>
            </a:br>
            <a:endParaRPr lang="ru-RU" dirty="0">
              <a:latin typeface="Monotype Corsiva" pitchFamily="66" charset="0"/>
            </a:endParaRPr>
          </a:p>
        </p:txBody>
      </p:sp>
      <p:pic>
        <p:nvPicPr>
          <p:cNvPr id="4" name="Рисунок 3" descr="sergey-esenin-4s.jpg"/>
          <p:cNvPicPr>
            <a:picLocks noChangeAspect="1"/>
          </p:cNvPicPr>
          <p:nvPr/>
        </p:nvPicPr>
        <p:blipFill>
          <a:blip r:embed="rId2" cstate="print"/>
          <a:stretch>
            <a:fillRect/>
          </a:stretch>
        </p:blipFill>
        <p:spPr>
          <a:xfrm>
            <a:off x="251520" y="260648"/>
            <a:ext cx="3848100" cy="584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16632"/>
            <a:ext cx="4392488" cy="5632311"/>
          </a:xfrm>
          <a:prstGeom prst="rect">
            <a:avLst/>
          </a:prstGeom>
        </p:spPr>
        <p:txBody>
          <a:bodyPr wrap="square">
            <a:spAutoFit/>
          </a:bodyPr>
          <a:lstStyle/>
          <a:p>
            <a:r>
              <a:rPr lang="ru-RU" dirty="0" smtClean="0"/>
              <a:t>Поиски в сфере образности сближают Есенина с А. Б. </a:t>
            </a:r>
            <a:r>
              <a:rPr lang="ru-RU" dirty="0" err="1" smtClean="0"/>
              <a:t>Мариенгофом</a:t>
            </a:r>
            <a:r>
              <a:rPr lang="ru-RU" dirty="0" smtClean="0"/>
              <a:t>, В. Г. </a:t>
            </a:r>
            <a:r>
              <a:rPr lang="ru-RU" dirty="0" err="1" smtClean="0"/>
              <a:t>Шершеневичем</a:t>
            </a:r>
            <a:r>
              <a:rPr lang="ru-RU" dirty="0" smtClean="0"/>
              <a:t>, Р.Ивневым, в начале 1919 они объединяются в группу имажинистов; Есенин становится завсегдатаем "Стойла Пегаса" литературного кафе имажинистов у </a:t>
            </a:r>
            <a:r>
              <a:rPr lang="ru-RU" dirty="0" err="1" smtClean="0"/>
              <a:t>Никитских</a:t>
            </a:r>
            <a:r>
              <a:rPr lang="ru-RU" dirty="0" smtClean="0"/>
              <a:t> ворот в Москве. Однако поэт лишь отчасти разделял их платформу стремление очистить форму от "пыли содержания". Его эстетические интересы обращены к патриархальному деревенскому укладу, народному творчеству духовной первооснове художественного образа (трактат "Ключи Марии", 1919). Уже в 1921 Есенин выступает в печати с критикой "шутовского кривляния ради самого кривляния" "собратьев"-имажинистов. Постепенно из его лирики уходят вычурные метафоры. </a:t>
            </a:r>
            <a:endParaRPr lang="ru-RU" dirty="0"/>
          </a:p>
        </p:txBody>
      </p:sp>
      <p:pic>
        <p:nvPicPr>
          <p:cNvPr id="5" name="Рисунок 4" descr="sergey-esenin-23s.jpg"/>
          <p:cNvPicPr>
            <a:picLocks noChangeAspect="1"/>
          </p:cNvPicPr>
          <p:nvPr/>
        </p:nvPicPr>
        <p:blipFill>
          <a:blip r:embed="rId2" cstate="print"/>
          <a:stretch>
            <a:fillRect/>
          </a:stretch>
        </p:blipFill>
        <p:spPr>
          <a:xfrm>
            <a:off x="251520" y="188640"/>
            <a:ext cx="4176464" cy="6023746"/>
          </a:xfrm>
          <a:prstGeom prst="rect">
            <a:avLst/>
          </a:prstGeom>
          <a:ln>
            <a:noFill/>
          </a:ln>
          <a:effectLst>
            <a:softEdge rad="112500"/>
          </a:effectLst>
        </p:spPr>
      </p:pic>
      <p:sp>
        <p:nvSpPr>
          <p:cNvPr id="6" name="Прямоугольник 5"/>
          <p:cNvSpPr/>
          <p:nvPr/>
        </p:nvSpPr>
        <p:spPr>
          <a:xfrm>
            <a:off x="179512" y="6211669"/>
            <a:ext cx="5040560" cy="646331"/>
          </a:xfrm>
          <a:prstGeom prst="rect">
            <a:avLst/>
          </a:prstGeom>
        </p:spPr>
        <p:txBody>
          <a:bodyPr wrap="square">
            <a:spAutoFit/>
          </a:bodyPr>
          <a:lstStyle/>
          <a:p>
            <a:r>
              <a:rPr lang="ru-RU" dirty="0" smtClean="0">
                <a:latin typeface="Monotype Corsiva" pitchFamily="66" charset="0"/>
              </a:rPr>
              <a:t>Сергей Есенин (слева) и Анатолий Борисович </a:t>
            </a:r>
            <a:r>
              <a:rPr lang="ru-RU" dirty="0" err="1" smtClean="0">
                <a:latin typeface="Monotype Corsiva" pitchFamily="66" charset="0"/>
              </a:rPr>
              <a:t>Мариенгоф</a:t>
            </a:r>
            <a:r>
              <a:rPr lang="ru-RU" dirty="0" smtClean="0">
                <a:latin typeface="Monotype Corsiva" pitchFamily="66" charset="0"/>
              </a:rPr>
              <a:t> (1897 - 1962). Москва, лето. Фото -1919 год.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1124744"/>
            <a:ext cx="4176464" cy="3785652"/>
          </a:xfrm>
          <a:prstGeom prst="rect">
            <a:avLst/>
          </a:prstGeom>
        </p:spPr>
        <p:txBody>
          <a:bodyPr wrap="square">
            <a:spAutoFit/>
          </a:bodyPr>
          <a:lstStyle/>
          <a:p>
            <a:r>
              <a:rPr lang="ru-RU" sz="2000" dirty="0" smtClean="0"/>
              <a:t>В начале 1920-х гг. в стихах Есенина появляются мотивы "развороченного бурей быта" пьяной удали, сменяющейся надрывной тоской. Поэт предстает хулиганом, скандалистом, пропойцей с окровавленной душой, ковыляющим "из притона в притон", где его окружает "чужой и хохочущий сброд" (сборники "Исповедь хулигана", 1921; "Москва кабацкая", 1924). </a:t>
            </a:r>
            <a:endParaRPr lang="ru-RU" sz="2000" dirty="0"/>
          </a:p>
        </p:txBody>
      </p:sp>
      <p:pic>
        <p:nvPicPr>
          <p:cNvPr id="5" name="Рисунок 4" descr="sergey-esenin-21s.jpg"/>
          <p:cNvPicPr>
            <a:picLocks noChangeAspect="1"/>
          </p:cNvPicPr>
          <p:nvPr/>
        </p:nvPicPr>
        <p:blipFill>
          <a:blip r:embed="rId2" cstate="print"/>
          <a:stretch>
            <a:fillRect/>
          </a:stretch>
        </p:blipFill>
        <p:spPr>
          <a:xfrm>
            <a:off x="683568" y="188640"/>
            <a:ext cx="3810000" cy="6464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y-esenin-18s.jpg"/>
          <p:cNvPicPr>
            <a:picLocks noChangeAspect="1"/>
          </p:cNvPicPr>
          <p:nvPr/>
        </p:nvPicPr>
        <p:blipFill>
          <a:blip r:embed="rId2" cstate="print"/>
          <a:stretch>
            <a:fillRect/>
          </a:stretch>
        </p:blipFill>
        <p:spPr>
          <a:xfrm>
            <a:off x="251520" y="188640"/>
            <a:ext cx="3744415" cy="5526109"/>
          </a:xfrm>
          <a:prstGeom prst="rect">
            <a:avLst/>
          </a:prstGeom>
          <a:ln>
            <a:noFill/>
          </a:ln>
          <a:effectLst>
            <a:softEdge rad="112500"/>
          </a:effectLst>
        </p:spPr>
      </p:pic>
      <p:sp>
        <p:nvSpPr>
          <p:cNvPr id="3" name="Прямоугольник 2"/>
          <p:cNvSpPr/>
          <p:nvPr/>
        </p:nvSpPr>
        <p:spPr>
          <a:xfrm>
            <a:off x="179512" y="5805264"/>
            <a:ext cx="4572000" cy="923330"/>
          </a:xfrm>
          <a:prstGeom prst="rect">
            <a:avLst/>
          </a:prstGeom>
        </p:spPr>
        <p:txBody>
          <a:bodyPr>
            <a:spAutoFit/>
          </a:bodyPr>
          <a:lstStyle/>
          <a:p>
            <a:r>
              <a:rPr lang="ru-RU" dirty="0" smtClean="0">
                <a:latin typeface="Monotype Corsiva" pitchFamily="66" charset="0"/>
              </a:rPr>
              <a:t>Приемная дочь </a:t>
            </a:r>
            <a:r>
              <a:rPr lang="ru-RU" dirty="0" err="1" smtClean="0">
                <a:latin typeface="Monotype Corsiva" pitchFamily="66" charset="0"/>
              </a:rPr>
              <a:t>Айседоры</a:t>
            </a:r>
            <a:r>
              <a:rPr lang="ru-RU" dirty="0" smtClean="0">
                <a:latin typeface="Monotype Corsiva" pitchFamily="66" charset="0"/>
              </a:rPr>
              <a:t> </a:t>
            </a:r>
            <a:r>
              <a:rPr lang="ru-RU" dirty="0" err="1" smtClean="0">
                <a:latin typeface="Monotype Corsiva" pitchFamily="66" charset="0"/>
              </a:rPr>
              <a:t>Ирма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(1898 - 1978),</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Сергей Есенин.</a:t>
            </a:r>
            <a:br>
              <a:rPr lang="ru-RU" dirty="0" smtClean="0">
                <a:latin typeface="Monotype Corsiva" pitchFamily="66" charset="0"/>
              </a:rPr>
            </a:br>
            <a:r>
              <a:rPr lang="ru-RU" dirty="0" smtClean="0">
                <a:latin typeface="Monotype Corsiva" pitchFamily="66" charset="0"/>
              </a:rPr>
              <a:t>Москва. Фото - май, 1922 год.</a:t>
            </a:r>
            <a:endParaRPr lang="ru-RU" dirty="0">
              <a:latin typeface="Monotype Corsiva" pitchFamily="66" charset="0"/>
            </a:endParaRPr>
          </a:p>
        </p:txBody>
      </p:sp>
      <p:sp>
        <p:nvSpPr>
          <p:cNvPr id="4" name="Прямоугольник 3"/>
          <p:cNvSpPr/>
          <p:nvPr/>
        </p:nvSpPr>
        <p:spPr>
          <a:xfrm>
            <a:off x="4067944" y="1340768"/>
            <a:ext cx="4788024" cy="4031873"/>
          </a:xfrm>
          <a:prstGeom prst="rect">
            <a:avLst/>
          </a:prstGeom>
        </p:spPr>
        <p:txBody>
          <a:bodyPr wrap="square">
            <a:spAutoFit/>
          </a:bodyPr>
          <a:lstStyle/>
          <a:p>
            <a:r>
              <a:rPr lang="ru-RU" sz="2000" dirty="0" smtClean="0"/>
              <a:t>С </a:t>
            </a:r>
            <a:r>
              <a:rPr lang="ru-RU" sz="2000" dirty="0" err="1" smtClean="0"/>
              <a:t>Айседорой</a:t>
            </a:r>
            <a:r>
              <a:rPr lang="ru-RU" sz="2000" dirty="0" smtClean="0"/>
              <a:t> </a:t>
            </a:r>
            <a:r>
              <a:rPr lang="ru-RU" sz="2000" dirty="0" err="1" smtClean="0"/>
              <a:t>Дункан</a:t>
            </a:r>
            <a:r>
              <a:rPr lang="ru-RU" sz="2000" dirty="0" smtClean="0"/>
              <a:t>, которая была старше на 18 лет, Есенин познакомился осенью 1921 года в мастерской Г. Б. </a:t>
            </a:r>
            <a:r>
              <a:rPr lang="ru-RU" sz="2000" dirty="0" err="1" smtClean="0"/>
              <a:t>Якулова</a:t>
            </a:r>
            <a:r>
              <a:rPr lang="ru-RU" sz="2000" dirty="0" smtClean="0"/>
              <a:t>.</a:t>
            </a:r>
            <a:br>
              <a:rPr lang="ru-RU" sz="2000" dirty="0" smtClean="0"/>
            </a:br>
            <a:r>
              <a:rPr lang="ru-RU" sz="2000" dirty="0" smtClean="0"/>
              <a:t>Есенин и Дункан сочетались браком 3 мая 1922 года, и Айседора приняла российское гражданство.</a:t>
            </a:r>
            <a:br>
              <a:rPr lang="ru-RU" sz="2000" dirty="0" smtClean="0"/>
            </a:br>
            <a:r>
              <a:rPr lang="ru-RU" sz="2000" dirty="0" smtClean="0"/>
              <a:t>После свадьбы поехали в Европу - были в Германии, Франции, Бельгии, Италии, </a:t>
            </a:r>
            <a:br>
              <a:rPr lang="ru-RU" sz="2000" dirty="0" smtClean="0"/>
            </a:br>
            <a:r>
              <a:rPr lang="ru-RU" sz="2000" dirty="0" smtClean="0"/>
              <a:t>и жили четыре месяца в США.</a:t>
            </a:r>
            <a:br>
              <a:rPr lang="ru-RU" sz="2000" dirty="0" smtClean="0"/>
            </a:br>
            <a:r>
              <a:rPr lang="ru-RU" sz="2000" dirty="0" smtClean="0"/>
              <a:t>Поездка продолжалась с мая 1922 по август 1923 года.</a:t>
            </a:r>
            <a:r>
              <a:rPr lang="ru-RU" dirty="0" smtClean="0"/>
              <a:t/>
            </a:r>
            <a:br>
              <a:rPr lang="ru-RU" dirty="0" smtClean="0"/>
            </a:br>
            <a:endParaRPr lang="ru-RU"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y-esenin-25s.jpg"/>
          <p:cNvPicPr>
            <a:picLocks noChangeAspect="1"/>
          </p:cNvPicPr>
          <p:nvPr/>
        </p:nvPicPr>
        <p:blipFill>
          <a:blip r:embed="rId2" cstate="print"/>
          <a:stretch>
            <a:fillRect/>
          </a:stretch>
        </p:blipFill>
        <p:spPr>
          <a:xfrm>
            <a:off x="467544" y="332656"/>
            <a:ext cx="3340136" cy="5661248"/>
          </a:xfrm>
          <a:prstGeom prst="rect">
            <a:avLst/>
          </a:prstGeom>
        </p:spPr>
      </p:pic>
      <p:pic>
        <p:nvPicPr>
          <p:cNvPr id="3" name="Рисунок 2" descr="sergey-esenin-26s.jpg"/>
          <p:cNvPicPr>
            <a:picLocks noChangeAspect="1"/>
          </p:cNvPicPr>
          <p:nvPr/>
        </p:nvPicPr>
        <p:blipFill>
          <a:blip r:embed="rId3" cstate="print"/>
          <a:stretch>
            <a:fillRect/>
          </a:stretch>
        </p:blipFill>
        <p:spPr>
          <a:xfrm>
            <a:off x="4529788" y="332656"/>
            <a:ext cx="3919470" cy="5544616"/>
          </a:xfrm>
          <a:prstGeom prst="rect">
            <a:avLst/>
          </a:prstGeom>
        </p:spPr>
      </p:pic>
      <p:sp>
        <p:nvSpPr>
          <p:cNvPr id="4" name="Прямоугольник 3"/>
          <p:cNvSpPr/>
          <p:nvPr/>
        </p:nvSpPr>
        <p:spPr>
          <a:xfrm>
            <a:off x="4427984" y="5949280"/>
            <a:ext cx="4572000" cy="646331"/>
          </a:xfrm>
          <a:prstGeom prst="rect">
            <a:avLst/>
          </a:prstGeom>
        </p:spPr>
        <p:txBody>
          <a:bodyPr>
            <a:spAutoFit/>
          </a:bodyPr>
          <a:lstStyle/>
          <a:p>
            <a:r>
              <a:rPr lang="ru-RU" dirty="0" smtClean="0">
                <a:latin typeface="Monotype Corsiva" pitchFamily="66" charset="0"/>
              </a:rPr>
              <a:t>Сергей Есенин и </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на улицах </a:t>
            </a:r>
            <a:r>
              <a:rPr lang="ru-RU" dirty="0" err="1" smtClean="0">
                <a:latin typeface="Monotype Corsiva" pitchFamily="66" charset="0"/>
              </a:rPr>
              <a:t>Венеции.Фото</a:t>
            </a:r>
            <a:r>
              <a:rPr lang="ru-RU" dirty="0" smtClean="0">
                <a:latin typeface="Monotype Corsiva" pitchFamily="66" charset="0"/>
              </a:rPr>
              <a:t> - август 1922 год. </a:t>
            </a:r>
            <a:endParaRPr lang="ru-RU" dirty="0">
              <a:latin typeface="Monotype Corsiva" pitchFamily="66" charset="0"/>
            </a:endParaRPr>
          </a:p>
        </p:txBody>
      </p:sp>
      <p:sp>
        <p:nvSpPr>
          <p:cNvPr id="5" name="Прямоугольник 4"/>
          <p:cNvSpPr/>
          <p:nvPr/>
        </p:nvSpPr>
        <p:spPr>
          <a:xfrm>
            <a:off x="179512" y="6093296"/>
            <a:ext cx="4572000" cy="646331"/>
          </a:xfrm>
          <a:prstGeom prst="rect">
            <a:avLst/>
          </a:prstGeom>
        </p:spPr>
        <p:txBody>
          <a:bodyPr>
            <a:spAutoFit/>
          </a:bodyPr>
          <a:lstStyle/>
          <a:p>
            <a:r>
              <a:rPr lang="ru-RU" dirty="0" smtClean="0">
                <a:latin typeface="Monotype Corsiva" pitchFamily="66" charset="0"/>
              </a:rPr>
              <a:t>Сергей Есенин и </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на пароходе "</a:t>
            </a:r>
            <a:r>
              <a:rPr lang="ru-RU" dirty="0" err="1" smtClean="0">
                <a:latin typeface="Monotype Corsiva" pitchFamily="66" charset="0"/>
              </a:rPr>
              <a:t>Paris</a:t>
            </a:r>
            <a:r>
              <a:rPr lang="ru-RU" dirty="0" smtClean="0">
                <a:latin typeface="Monotype Corsiva" pitchFamily="66" charset="0"/>
              </a:rPr>
              <a:t>".Фото (3) - 1 октября 1922 год.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196752"/>
            <a:ext cx="4572000" cy="4708981"/>
          </a:xfrm>
          <a:prstGeom prst="rect">
            <a:avLst/>
          </a:prstGeom>
        </p:spPr>
        <p:txBody>
          <a:bodyPr>
            <a:spAutoFit/>
          </a:bodyPr>
          <a:lstStyle/>
          <a:p>
            <a:r>
              <a:rPr lang="ru-RU" sz="2000" dirty="0" smtClean="0"/>
              <a:t>Брак их, несмотря на страстность отношений, был краток ,и вскоре произошел разрыв. Их развели.</a:t>
            </a:r>
            <a:br>
              <a:rPr lang="ru-RU" sz="2000" dirty="0" smtClean="0"/>
            </a:br>
            <a:r>
              <a:rPr lang="ru-RU" sz="2000" dirty="0" smtClean="0"/>
              <a:t>В 1924 году </a:t>
            </a:r>
            <a:r>
              <a:rPr lang="ru-RU" sz="2000" dirty="0" err="1" smtClean="0"/>
              <a:t>Дункан</a:t>
            </a:r>
            <a:r>
              <a:rPr lang="ru-RU" sz="2000" dirty="0" smtClean="0"/>
              <a:t> вернулась в США. </a:t>
            </a:r>
            <a:r>
              <a:rPr lang="ru-RU" sz="2000" dirty="0" err="1" smtClean="0"/>
              <a:t>Айседора</a:t>
            </a:r>
            <a:r>
              <a:rPr lang="ru-RU" sz="2000" dirty="0" smtClean="0"/>
              <a:t> ненадолго пережила Есенина - на 1 год и 8 месяцев. В Ницце, повязав свой длинный кроваво-красный шарф, она отправилась на прогулку на автомобиле.</a:t>
            </a:r>
            <a:br>
              <a:rPr lang="ru-RU" sz="2000" dirty="0" smtClean="0"/>
            </a:br>
            <a:r>
              <a:rPr lang="ru-RU" sz="2000" dirty="0" smtClean="0"/>
              <a:t>Последние ее слова были: "Прощайте, друзья! Я иду к славе".</a:t>
            </a:r>
            <a:br>
              <a:rPr lang="ru-RU" sz="2000" dirty="0" smtClean="0"/>
            </a:br>
            <a:r>
              <a:rPr lang="ru-RU" sz="2000" dirty="0" smtClean="0"/>
              <a:t>Шарф </a:t>
            </a:r>
            <a:r>
              <a:rPr lang="ru-RU" sz="2000" dirty="0" err="1" smtClean="0"/>
              <a:t>обмотнулся</a:t>
            </a:r>
            <a:r>
              <a:rPr lang="ru-RU" sz="2000" dirty="0" smtClean="0"/>
              <a:t> вкруг колеса и затянул смертную петлю на шее танцовщицы.</a:t>
            </a:r>
            <a:br>
              <a:rPr lang="ru-RU" sz="2000" dirty="0" smtClean="0"/>
            </a:br>
            <a:r>
              <a:rPr lang="ru-RU" sz="2000" dirty="0" smtClean="0"/>
              <a:t>Кончина была мгновенной. </a:t>
            </a:r>
            <a:endParaRPr lang="ru-RU" sz="2000" dirty="0"/>
          </a:p>
        </p:txBody>
      </p:sp>
      <p:pic>
        <p:nvPicPr>
          <p:cNvPr id="3" name="Рисунок 2" descr="sergey-esenin-15s.jpg"/>
          <p:cNvPicPr>
            <a:picLocks noChangeAspect="1"/>
          </p:cNvPicPr>
          <p:nvPr/>
        </p:nvPicPr>
        <p:blipFill>
          <a:blip r:embed="rId2" cstate="print"/>
          <a:stretch>
            <a:fillRect/>
          </a:stretch>
        </p:blipFill>
        <p:spPr>
          <a:xfrm>
            <a:off x="251520" y="620688"/>
            <a:ext cx="4130814" cy="56715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2887682"/>
            <a:ext cx="8856984" cy="3970318"/>
          </a:xfrm>
          <a:prstGeom prst="rect">
            <a:avLst/>
          </a:prstGeom>
        </p:spPr>
        <p:txBody>
          <a:bodyPr wrap="square">
            <a:spAutoFit/>
          </a:bodyPr>
          <a:lstStyle/>
          <a:p>
            <a:r>
              <a:rPr lang="ru-RU" dirty="0" smtClean="0"/>
              <a:t>На родину Есенин вернулся с радостью, ощущением обновления, желанием "быть певцом и гражданином... в великих штатах СССР". В этот период (1923-25) создаются его лучшие строки: стихотворения "Отговорила роща золотая...", "Письмо к матери", "Мы теперь уходим понемногу...", цикл "Персидские мотивы", поэма "Анна </a:t>
            </a:r>
            <a:r>
              <a:rPr lang="ru-RU" dirty="0" err="1" smtClean="0"/>
              <a:t>Снегина</a:t>
            </a:r>
            <a:r>
              <a:rPr lang="ru-RU" dirty="0" smtClean="0"/>
              <a:t>" и др. </a:t>
            </a:r>
          </a:p>
          <a:p>
            <a:r>
              <a:rPr lang="ru-RU" dirty="0" smtClean="0"/>
              <a:t>Главное место в его стихах по-прежнему принадлежит теме родины, которая теперь приобретает драматические оттенки. Некогда единый гармоничный мир есенинской Руси раздваивается : "Русь Советская" "Русь уходящая". Намеченный еще в стихотворении "Сорокоуст" (1920) мотив состязания старого и нового ("</a:t>
            </a:r>
            <a:r>
              <a:rPr lang="ru-RU" dirty="0" err="1" smtClean="0"/>
              <a:t>красногривый</a:t>
            </a:r>
            <a:r>
              <a:rPr lang="ru-RU" dirty="0" smtClean="0"/>
              <a:t> жеребенок" и "на лапах чугунных поезд") получает развитие в стихах последних лет: фиксируя приметы новой жизни, приветствуя "каменное и стальное", 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 </a:t>
            </a:r>
            <a:endParaRPr lang="ru-RU" dirty="0"/>
          </a:p>
        </p:txBody>
      </p:sp>
      <p:pic>
        <p:nvPicPr>
          <p:cNvPr id="3" name="Рисунок 2" descr="sergey-esenin-10s.jpg"/>
          <p:cNvPicPr>
            <a:picLocks noChangeAspect="1"/>
          </p:cNvPicPr>
          <p:nvPr/>
        </p:nvPicPr>
        <p:blipFill>
          <a:blip r:embed="rId3" cstate="print"/>
          <a:stretch>
            <a:fillRect/>
          </a:stretch>
        </p:blipFill>
        <p:spPr>
          <a:xfrm>
            <a:off x="6084168" y="116632"/>
            <a:ext cx="2721230" cy="278092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980728"/>
            <a:ext cx="4176464" cy="4247317"/>
          </a:xfrm>
          <a:prstGeom prst="rect">
            <a:avLst/>
          </a:prstGeom>
        </p:spPr>
        <p:txBody>
          <a:bodyPr wrap="square">
            <a:spAutoFit/>
          </a:bodyPr>
          <a:lstStyle/>
          <a:p>
            <a:r>
              <a:rPr lang="ru-RU" dirty="0" smtClean="0"/>
              <a:t>Одним из последних его произведений стала поэма "Страна негодяев" в которой он обличал советскую власть. После этого на него началась травля в газетах, обвиняя его в пьянстве, драках и.т.д. Последние два года жизни Есенина прошли в постоянных разъездах: скрываясь от судебного преследования он трижды совершает путешествия на Кавказ, несколько раз ездит в Ленинград, семь раз в Константиново. При этом в очередной раз пытается начать семейную жизнь, но его союз с С. А. Толстой (внучкой Л. Н. Толстого) не был счастливым. </a:t>
            </a:r>
            <a:endParaRPr lang="ru-RU" dirty="0"/>
          </a:p>
        </p:txBody>
      </p:sp>
      <p:pic>
        <p:nvPicPr>
          <p:cNvPr id="3" name="Рисунок 2" descr="sergey-esenin-28s.jpg"/>
          <p:cNvPicPr>
            <a:picLocks noChangeAspect="1"/>
          </p:cNvPicPr>
          <p:nvPr/>
        </p:nvPicPr>
        <p:blipFill>
          <a:blip r:embed="rId2" cstate="print"/>
          <a:stretch>
            <a:fillRect/>
          </a:stretch>
        </p:blipFill>
        <p:spPr>
          <a:xfrm>
            <a:off x="683568" y="332656"/>
            <a:ext cx="3528392" cy="5585845"/>
          </a:xfrm>
          <a:prstGeom prst="rect">
            <a:avLst/>
          </a:prstGeom>
          <a:ln>
            <a:noFill/>
          </a:ln>
          <a:effectLst>
            <a:softEdge rad="112500"/>
          </a:effectLst>
        </p:spPr>
      </p:pic>
      <p:sp>
        <p:nvSpPr>
          <p:cNvPr id="4" name="Прямоугольник 3"/>
          <p:cNvSpPr/>
          <p:nvPr/>
        </p:nvSpPr>
        <p:spPr>
          <a:xfrm>
            <a:off x="179512" y="6093296"/>
            <a:ext cx="5112568" cy="646331"/>
          </a:xfrm>
          <a:prstGeom prst="rect">
            <a:avLst/>
          </a:prstGeom>
        </p:spPr>
        <p:txBody>
          <a:bodyPr wrap="square">
            <a:spAutoFit/>
          </a:bodyPr>
          <a:lstStyle/>
          <a:p>
            <a:r>
              <a:rPr lang="ru-RU" dirty="0" smtClean="0">
                <a:latin typeface="Monotype Corsiva" pitchFamily="66" charset="0"/>
              </a:rPr>
              <a:t>Сергей Есенин и его последняя жена Софья Андреевна Толстая-Есенина (1900 - 1957). Фото - 1925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861048"/>
            <a:ext cx="8568952" cy="2862322"/>
          </a:xfrm>
          <a:prstGeom prst="rect">
            <a:avLst/>
          </a:prstGeom>
        </p:spPr>
        <p:txBody>
          <a:bodyPr wrap="square">
            <a:spAutoFit/>
          </a:bodyPr>
          <a:lstStyle/>
          <a:p>
            <a:r>
              <a:rPr lang="ru-RU" sz="2000" dirty="0" smtClean="0"/>
              <a:t>Сергей Александрович Есенин родился 21сентября 1895г.  в селе Константинове Рязанской губернии. Вскоре отец Есенина уехал в Москву, устроился работать приказчиком, поэтому Есенина отдали на воспитание в семью деда по матери. У деда было трое взрослых неженатых сыновей. Сергей Есенин потом писал</a:t>
            </a:r>
            <a:r>
              <a:rPr lang="ru-RU" sz="2000" dirty="0" smtClean="0">
                <a:latin typeface="Monotype Corsiva" pitchFamily="66" charset="0"/>
              </a:rPr>
              <a:t>: </a:t>
            </a:r>
            <a:r>
              <a:rPr lang="ru-RU" sz="2000" i="1" dirty="0" smtClean="0">
                <a:latin typeface="Monotype Corsiva" pitchFamily="66" charset="0"/>
              </a:rPr>
              <a:t>“Мои дяди (трое неженатые сыновья деда) были озорными братьями. Когда мне было три с половиной года они посадили меня на лошадь без седла и пустили в галоп. Ещё меня учили плавать: сажали в лодку, плыли на середину озера и бросали в воду. Когда мне исполнилось восемь лет, я заменял одному своему дяде охотничью собаку, плавал по воде за подстреленными утками.”</a:t>
            </a:r>
            <a:endParaRPr lang="ru-RU" sz="2000" i="1" dirty="0">
              <a:latin typeface="Monotype Corsiva" pitchFamily="66" charset="0"/>
            </a:endParaRPr>
          </a:p>
        </p:txBody>
      </p:sp>
      <p:pic>
        <p:nvPicPr>
          <p:cNvPr id="3" name="Рисунок 2" descr="photos0-800x600.jpeg"/>
          <p:cNvPicPr>
            <a:picLocks noChangeAspect="1"/>
          </p:cNvPicPr>
          <p:nvPr/>
        </p:nvPicPr>
        <p:blipFill>
          <a:blip r:embed="rId3" cstate="print"/>
          <a:srcRect l="7476" t="7161" r="4641" b="13461"/>
          <a:stretch>
            <a:fillRect/>
          </a:stretch>
        </p:blipFill>
        <p:spPr>
          <a:xfrm>
            <a:off x="1835696" y="88758"/>
            <a:ext cx="5472608" cy="37072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919008"/>
            <a:ext cx="8784976" cy="1938992"/>
          </a:xfrm>
          <a:prstGeom prst="rect">
            <a:avLst/>
          </a:prstGeom>
        </p:spPr>
        <p:txBody>
          <a:bodyPr wrap="square">
            <a:spAutoFit/>
          </a:bodyPr>
          <a:lstStyle/>
          <a:p>
            <a:r>
              <a:rPr lang="ru-RU" sz="2000" dirty="0" smtClean="0"/>
              <a:t>28 декабря 1925 года Есенина нашли в ленинградской гостинице «</a:t>
            </a:r>
            <a:r>
              <a:rPr lang="ru-RU" sz="2000" dirty="0" err="1" smtClean="0"/>
              <a:t>Англетер</a:t>
            </a:r>
            <a:r>
              <a:rPr lang="ru-RU" sz="2000" dirty="0" smtClean="0"/>
              <a:t>», повешенным на трубе парового отопления. Последнее его стихотворение — «До свиданья, друг мой, до свиданья…» — было написано в этой гостинице кровью, и по свидетельству друзей поэта, Есенин жаловался, что в номере нет чернил, и он вынужден был писать кровью. Похоронен  31 декабря 1925 года в г. Москва на Ваганьковском кладбище.</a:t>
            </a:r>
            <a:endParaRPr lang="ru-RU" sz="2000" dirty="0"/>
          </a:p>
        </p:txBody>
      </p:sp>
      <p:pic>
        <p:nvPicPr>
          <p:cNvPr id="3" name="Рисунок 2" descr="angleter.jpg"/>
          <p:cNvPicPr>
            <a:picLocks noChangeAspect="1"/>
          </p:cNvPicPr>
          <p:nvPr/>
        </p:nvPicPr>
        <p:blipFill>
          <a:blip r:embed="rId2" cstate="print"/>
          <a:stretch>
            <a:fillRect/>
          </a:stretch>
        </p:blipFill>
        <p:spPr>
          <a:xfrm>
            <a:off x="1619672" y="188640"/>
            <a:ext cx="5760640" cy="45565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1472" y="428604"/>
            <a:ext cx="8072494" cy="592935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Рисунок 1" descr="bio_1.jpg"/>
          <p:cNvPicPr>
            <a:picLocks noChangeAspect="1"/>
          </p:cNvPicPr>
          <p:nvPr/>
        </p:nvPicPr>
        <p:blipFill>
          <a:blip r:embed="rId3" cstate="print"/>
          <a:srcRect l="4839" t="9734" r="1613"/>
          <a:stretch>
            <a:fillRect/>
          </a:stretch>
        </p:blipFill>
        <p:spPr>
          <a:xfrm>
            <a:off x="1043608" y="1484784"/>
            <a:ext cx="4176464" cy="5373216"/>
          </a:xfrm>
          <a:prstGeom prst="rect">
            <a:avLst/>
          </a:prstGeom>
          <a:ln>
            <a:noFill/>
          </a:ln>
          <a:effectLst>
            <a:softEdge rad="112500"/>
          </a:effectLst>
        </p:spPr>
      </p:pic>
      <p:sp>
        <p:nvSpPr>
          <p:cNvPr id="3" name="Прямоугольник 2"/>
          <p:cNvSpPr/>
          <p:nvPr/>
        </p:nvSpPr>
        <p:spPr>
          <a:xfrm>
            <a:off x="5508104" y="2780928"/>
            <a:ext cx="4572000" cy="4801314"/>
          </a:xfrm>
          <a:prstGeom prst="rect">
            <a:avLst/>
          </a:prstGeom>
        </p:spPr>
        <p:txBody>
          <a:bodyPr>
            <a:spAutoFit/>
          </a:bodyPr>
          <a:lstStyle/>
          <a:p>
            <a:r>
              <a:rPr lang="ru-RU" sz="2400" b="1" dirty="0" smtClean="0">
                <a:solidFill>
                  <a:srgbClr val="FFFF00"/>
                </a:solidFill>
                <a:latin typeface="Monotype Corsiva" pitchFamily="66" charset="0"/>
              </a:rPr>
              <a:t>Любой березняк –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По Есенину звонница!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Никто уже так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Перед ней не помолится.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Как храм, березняк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В честь Поэта возносится.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Никто уже так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На нож правды не бросится. </a:t>
            </a:r>
            <a:br>
              <a:rPr lang="ru-RU" sz="2400" b="1" dirty="0" smtClean="0">
                <a:solidFill>
                  <a:srgbClr val="FFFF00"/>
                </a:solidFill>
                <a:latin typeface="Monotype Corsiva" pitchFamily="66" charset="0"/>
              </a:rPr>
            </a:br>
            <a:r>
              <a:rPr lang="ru-RU" b="1" dirty="0" smtClean="0">
                <a:solidFill>
                  <a:srgbClr val="FFFF00"/>
                </a:solidFill>
              </a:rPr>
              <a:t/>
            </a:r>
            <a:br>
              <a:rPr lang="ru-RU" b="1" dirty="0" smtClean="0">
                <a:solidFill>
                  <a:srgbClr val="FFFF00"/>
                </a:solidFill>
              </a:rPr>
            </a:br>
            <a:r>
              <a:rPr lang="ru-RU" b="1" dirty="0" smtClean="0">
                <a:solidFill>
                  <a:srgbClr val="FFFF00"/>
                </a:solidFill>
              </a:rPr>
              <a:t>Татьяна </a:t>
            </a:r>
            <a:r>
              <a:rPr lang="ru-RU" b="1" dirty="0" err="1" smtClean="0">
                <a:solidFill>
                  <a:srgbClr val="FFFF00"/>
                </a:solidFill>
              </a:rPr>
              <a:t>Смертина</a:t>
            </a:r>
            <a:r>
              <a:rPr lang="ru-RU" b="1" dirty="0" smtClean="0">
                <a:solidFill>
                  <a:srgbClr val="FFFF00"/>
                </a:solidFill>
              </a:rPr>
              <a:t> </a:t>
            </a:r>
            <a:r>
              <a:rPr lang="ru-RU" dirty="0" smtClean="0">
                <a:solidFill>
                  <a:srgbClr val="FFFF00"/>
                </a:solidFill>
              </a:rPr>
              <a:t/>
            </a:r>
            <a:br>
              <a:rPr lang="ru-RU" dirty="0" smtClean="0">
                <a:solidFill>
                  <a:srgbClr val="FFFF00"/>
                </a:solidFill>
              </a:rPr>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31s.jpg"/>
          <p:cNvPicPr>
            <a:picLocks noChangeAspect="1"/>
          </p:cNvPicPr>
          <p:nvPr/>
        </p:nvPicPr>
        <p:blipFill>
          <a:blip r:embed="rId3" cstate="print"/>
          <a:stretch>
            <a:fillRect/>
          </a:stretch>
        </p:blipFill>
        <p:spPr>
          <a:xfrm>
            <a:off x="251520" y="188640"/>
            <a:ext cx="4563687" cy="6525344"/>
          </a:xfrm>
          <a:prstGeom prst="rect">
            <a:avLst/>
          </a:prstGeom>
          <a:ln>
            <a:noFill/>
          </a:ln>
          <a:effectLst>
            <a:softEdge rad="112500"/>
          </a:effectLst>
        </p:spPr>
      </p:pic>
      <p:sp>
        <p:nvSpPr>
          <p:cNvPr id="3" name="Прямоугольник 2"/>
          <p:cNvSpPr/>
          <p:nvPr/>
        </p:nvSpPr>
        <p:spPr>
          <a:xfrm>
            <a:off x="4975559" y="2574149"/>
            <a:ext cx="4067944" cy="1754326"/>
          </a:xfrm>
          <a:prstGeom prst="rect">
            <a:avLst/>
          </a:prstGeom>
        </p:spPr>
        <p:txBody>
          <a:bodyPr wrap="square">
            <a:spAutoFit/>
          </a:bodyPr>
          <a:lstStyle/>
          <a:p>
            <a:r>
              <a:rPr lang="ru-RU" dirty="0" smtClean="0">
                <a:cs typeface="Arial" pitchFamily="34" charset="0"/>
              </a:rPr>
              <a:t>Родители Сергея Есенина: </a:t>
            </a:r>
            <a:br>
              <a:rPr lang="ru-RU" dirty="0" smtClean="0">
                <a:cs typeface="Arial" pitchFamily="34" charset="0"/>
              </a:rPr>
            </a:br>
            <a:r>
              <a:rPr lang="ru-RU" dirty="0" smtClean="0">
                <a:cs typeface="Arial" pitchFamily="34" charset="0"/>
              </a:rPr>
              <a:t>отец Александр Никитич Есенин (1873 - 1931), </a:t>
            </a:r>
            <a:br>
              <a:rPr lang="ru-RU" dirty="0" smtClean="0">
                <a:cs typeface="Arial" pitchFamily="34" charset="0"/>
              </a:rPr>
            </a:br>
            <a:r>
              <a:rPr lang="ru-RU" dirty="0" smtClean="0">
                <a:cs typeface="Arial" pitchFamily="34" charset="0"/>
              </a:rPr>
              <a:t>мать - Татьяна Фёдоровна Есенина, в девичестве Титова (1875 - 1955). </a:t>
            </a:r>
            <a:br>
              <a:rPr lang="ru-RU" dirty="0" smtClean="0">
                <a:cs typeface="Arial" pitchFamily="34" charset="0"/>
              </a:rPr>
            </a:br>
            <a:r>
              <a:rPr lang="ru-RU" dirty="0" smtClean="0">
                <a:cs typeface="Arial" pitchFamily="34" charset="0"/>
              </a:rPr>
              <a:t>На коленях - дочь Александра</a:t>
            </a:r>
            <a:endParaRPr lang="ru-RU"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4077072"/>
            <a:ext cx="7920880" cy="2308324"/>
          </a:xfrm>
          <a:prstGeom prst="rect">
            <a:avLst/>
          </a:prstGeom>
        </p:spPr>
        <p:txBody>
          <a:bodyPr wrap="square">
            <a:spAutoFit/>
          </a:bodyPr>
          <a:lstStyle/>
          <a:p>
            <a:r>
              <a:rPr lang="ru-RU" dirty="0" smtClean="0"/>
              <a:t>В 1904г. Сергея Есенина повели в Константиновскую земскую школу, где он учился пять лет. В 1909г. окончил Константиновскую земскую школу и родители определили Сергея в церковно-приходскую школу в селе Спас-Клепики. В 1912г. Сергей Александрович Есенин, окончив </a:t>
            </a:r>
            <a:r>
              <a:rPr lang="ru-RU" dirty="0" err="1" smtClean="0"/>
              <a:t>Спас-Клепиковскую</a:t>
            </a:r>
            <a:r>
              <a:rPr lang="ru-RU" dirty="0" smtClean="0"/>
              <a:t> учительскую школу, переехал в Москву и поселился у отца в общежитии для приказчиков. Отец устроил Сергея работать в контору, но вскоре Есенин ушёл оттуда и устроился работать в типографию И.Сытина в качестве помощника корректора</a:t>
            </a:r>
            <a:r>
              <a:rPr lang="ru-RU" dirty="0"/>
              <a:t>.</a:t>
            </a:r>
          </a:p>
        </p:txBody>
      </p:sp>
      <p:pic>
        <p:nvPicPr>
          <p:cNvPr id="3" name="Рисунок 2" descr="spas-klepiki.muzey_s.a.esenina.ukazatel.1.jpg"/>
          <p:cNvPicPr>
            <a:picLocks noChangeAspect="1"/>
          </p:cNvPicPr>
          <p:nvPr/>
        </p:nvPicPr>
        <p:blipFill>
          <a:blip r:embed="rId3" cstate="print"/>
          <a:srcRect r="7494"/>
          <a:stretch>
            <a:fillRect/>
          </a:stretch>
        </p:blipFill>
        <p:spPr>
          <a:xfrm>
            <a:off x="1691680" y="114696"/>
            <a:ext cx="5904656" cy="3989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1s.jpg"/>
          <p:cNvPicPr>
            <a:picLocks noChangeAspect="1"/>
          </p:cNvPicPr>
          <p:nvPr/>
        </p:nvPicPr>
        <p:blipFill>
          <a:blip r:embed="rId3" cstate="print"/>
          <a:stretch>
            <a:fillRect/>
          </a:stretch>
        </p:blipFill>
        <p:spPr>
          <a:xfrm>
            <a:off x="251520" y="116632"/>
            <a:ext cx="5089872" cy="6607045"/>
          </a:xfrm>
          <a:prstGeom prst="rect">
            <a:avLst/>
          </a:prstGeom>
          <a:ln>
            <a:noFill/>
          </a:ln>
          <a:effectLst>
            <a:softEdge rad="112500"/>
          </a:effectLst>
        </p:spPr>
      </p:pic>
      <p:sp>
        <p:nvSpPr>
          <p:cNvPr id="3" name="Прямоугольник 2"/>
          <p:cNvSpPr/>
          <p:nvPr/>
        </p:nvSpPr>
        <p:spPr>
          <a:xfrm>
            <a:off x="5436096" y="1772816"/>
            <a:ext cx="3491880" cy="2585323"/>
          </a:xfrm>
          <a:prstGeom prst="rect">
            <a:avLst/>
          </a:prstGeom>
        </p:spPr>
        <p:txBody>
          <a:bodyPr wrap="square">
            <a:spAutoFit/>
          </a:bodyPr>
          <a:lstStyle/>
          <a:p>
            <a:r>
              <a:rPr lang="ru-RU" dirty="0" smtClean="0"/>
              <a:t>Сергей Есенин с сестрами Екатериной и Александрой (Шурой);</a:t>
            </a:r>
            <a:br>
              <a:rPr lang="ru-RU" dirty="0" smtClean="0"/>
            </a:br>
            <a:r>
              <a:rPr lang="ru-RU" dirty="0" smtClean="0"/>
              <a:t/>
            </a:r>
            <a:br>
              <a:rPr lang="ru-RU" dirty="0" smtClean="0"/>
            </a:br>
            <a:r>
              <a:rPr lang="ru-RU" dirty="0" smtClean="0"/>
              <a:t>Есенина Екатерина Александровна (1905 - 1977)</a:t>
            </a:r>
            <a:r>
              <a:rPr lang="ru-RU" dirty="0"/>
              <a:t>;</a:t>
            </a:r>
            <a:r>
              <a:rPr lang="ru-RU" dirty="0" smtClean="0"/>
              <a:t/>
            </a:r>
            <a:br>
              <a:rPr lang="ru-RU" dirty="0" smtClean="0"/>
            </a:br>
            <a:r>
              <a:rPr lang="ru-RU" dirty="0" smtClean="0"/>
              <a:t>Есенина Александра Александровна (1911 - 1 июня 1981);</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izriadnova-39s.jpg"/>
          <p:cNvPicPr>
            <a:picLocks noChangeAspect="1"/>
          </p:cNvPicPr>
          <p:nvPr/>
        </p:nvPicPr>
        <p:blipFill>
          <a:blip r:embed="rId2" cstate="print"/>
          <a:stretch>
            <a:fillRect/>
          </a:stretch>
        </p:blipFill>
        <p:spPr>
          <a:xfrm>
            <a:off x="179512" y="764704"/>
            <a:ext cx="3690183" cy="4680520"/>
          </a:xfrm>
          <a:prstGeom prst="rect">
            <a:avLst/>
          </a:prstGeom>
          <a:ln>
            <a:noFill/>
          </a:ln>
          <a:effectLst>
            <a:softEdge rad="112500"/>
          </a:effectLst>
        </p:spPr>
      </p:pic>
      <p:sp>
        <p:nvSpPr>
          <p:cNvPr id="3" name="Прямоугольник 2"/>
          <p:cNvSpPr/>
          <p:nvPr/>
        </p:nvSpPr>
        <p:spPr>
          <a:xfrm>
            <a:off x="179512" y="5589240"/>
            <a:ext cx="4572000" cy="646331"/>
          </a:xfrm>
          <a:prstGeom prst="rect">
            <a:avLst/>
          </a:prstGeom>
        </p:spPr>
        <p:txBody>
          <a:bodyPr>
            <a:spAutoFit/>
          </a:bodyPr>
          <a:lstStyle/>
          <a:p>
            <a:r>
              <a:rPr lang="ru-RU" dirty="0" smtClean="0">
                <a:latin typeface="Monotype Corsiva" pitchFamily="66" charset="0"/>
              </a:rPr>
              <a:t>Анна Романовна </a:t>
            </a:r>
            <a:r>
              <a:rPr lang="ru-RU" dirty="0" err="1" smtClean="0">
                <a:latin typeface="Monotype Corsiva" pitchFamily="66" charset="0"/>
              </a:rPr>
              <a:t>Изряднова</a:t>
            </a:r>
            <a:r>
              <a:rPr lang="ru-RU" dirty="0" smtClean="0">
                <a:latin typeface="Monotype Corsiva" pitchFamily="66" charset="0"/>
              </a:rPr>
              <a:t> (1891 - 1946).</a:t>
            </a:r>
            <a:br>
              <a:rPr lang="ru-RU" dirty="0" smtClean="0">
                <a:latin typeface="Monotype Corsiva" pitchFamily="66" charset="0"/>
              </a:rPr>
            </a:br>
            <a:r>
              <a:rPr lang="ru-RU" dirty="0" smtClean="0">
                <a:latin typeface="Monotype Corsiva" pitchFamily="66" charset="0"/>
              </a:rPr>
              <a:t>Фото - 1910-e годы.</a:t>
            </a:r>
            <a:endParaRPr lang="ru-RU" dirty="0">
              <a:latin typeface="Monotype Corsiva" pitchFamily="66" charset="0"/>
            </a:endParaRPr>
          </a:p>
        </p:txBody>
      </p:sp>
      <p:sp>
        <p:nvSpPr>
          <p:cNvPr id="4" name="Прямоугольник 3"/>
          <p:cNvSpPr/>
          <p:nvPr/>
        </p:nvSpPr>
        <p:spPr>
          <a:xfrm>
            <a:off x="4139952" y="692696"/>
            <a:ext cx="4752528" cy="4708981"/>
          </a:xfrm>
          <a:prstGeom prst="rect">
            <a:avLst/>
          </a:prstGeom>
        </p:spPr>
        <p:txBody>
          <a:bodyPr wrap="square">
            <a:spAutoFit/>
          </a:bodyPr>
          <a:lstStyle/>
          <a:p>
            <a:r>
              <a:rPr lang="ru-RU" sz="2000" dirty="0" smtClean="0"/>
              <a:t>Осенью 1913 Сергей Есенин (18 лет) вступил в гражданский брак с Анной Романовной </a:t>
            </a:r>
            <a:r>
              <a:rPr lang="ru-RU" sz="2000" dirty="0" err="1" smtClean="0"/>
              <a:t>Изрядновой</a:t>
            </a:r>
            <a:r>
              <a:rPr lang="ru-RU" sz="2000" dirty="0" smtClean="0"/>
              <a:t>.</a:t>
            </a:r>
            <a:br>
              <a:rPr lang="ru-RU" sz="2000" dirty="0" smtClean="0"/>
            </a:br>
            <a:r>
              <a:rPr lang="ru-RU" sz="2000" dirty="0" smtClean="0"/>
              <a:t>21 декабря 1914 года у них родился сын Юрий (Георгий).</a:t>
            </a:r>
            <a:br>
              <a:rPr lang="ru-RU" sz="2000" dirty="0" smtClean="0"/>
            </a:br>
            <a:r>
              <a:rPr lang="ru-RU" sz="2000" dirty="0" smtClean="0"/>
              <a:t> Далее события сложились </a:t>
            </a:r>
            <a:r>
              <a:rPr lang="ru-RU" sz="2000" dirty="0" err="1" smtClean="0"/>
              <a:t>так,что</a:t>
            </a:r>
            <a:r>
              <a:rPr lang="ru-RU" sz="2000" dirty="0" smtClean="0"/>
              <a:t> они расстались печально и нежно, без ссор и скандалов.</a:t>
            </a:r>
            <a:br>
              <a:rPr lang="ru-RU" sz="2000" dirty="0" smtClean="0"/>
            </a:br>
            <a:r>
              <a:rPr lang="ru-RU" sz="2000" dirty="0" smtClean="0"/>
              <a:t>В период жития с Анной Романовной </a:t>
            </a:r>
            <a:br>
              <a:rPr lang="ru-RU" sz="2000" dirty="0" smtClean="0"/>
            </a:br>
            <a:r>
              <a:rPr lang="ru-RU" sz="2000" dirty="0" smtClean="0"/>
              <a:t>было написано Есениным около 70 известных стихотворений, ставших русской классикой.</a:t>
            </a:r>
            <a:br>
              <a:rPr lang="ru-RU" sz="2000" dirty="0" smtClean="0"/>
            </a:br>
            <a:r>
              <a:rPr lang="ru-RU" sz="2000" dirty="0" smtClean="0"/>
              <a:t>В течение своей жизни Есенин помогал </a:t>
            </a:r>
            <a:r>
              <a:rPr lang="ru-RU" sz="2000" dirty="0" err="1" smtClean="0"/>
              <a:t>Изрядновой</a:t>
            </a:r>
            <a:r>
              <a:rPr lang="ru-RU" sz="2000" dirty="0" smtClean="0"/>
              <a:t> </a:t>
            </a:r>
            <a:r>
              <a:rPr lang="ru-RU" sz="2000" dirty="0" err="1" smtClean="0"/>
              <a:t>материально,навещал</a:t>
            </a:r>
            <a:r>
              <a:rPr lang="ru-RU" sz="2000" dirty="0" smtClean="0"/>
              <a:t> сына. </a:t>
            </a:r>
            <a:br>
              <a:rPr lang="ru-RU" sz="2000" dirty="0" smtClean="0"/>
            </a:br>
            <a:r>
              <a:rPr lang="ru-RU" sz="2000" dirty="0" smtClean="0"/>
              <a:t>Приходил и перед самой своей гибелью.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99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4427984" y="117693"/>
            <a:ext cx="4572000" cy="6740307"/>
          </a:xfrm>
          <a:prstGeom prst="rect">
            <a:avLst/>
          </a:prstGeom>
        </p:spPr>
        <p:txBody>
          <a:bodyPr>
            <a:spAutoFit/>
          </a:bodyPr>
          <a:lstStyle/>
          <a:p>
            <a:r>
              <a:rPr lang="ru-RU" dirty="0" smtClean="0"/>
              <a:t>В Москве Есенин опубликовал своё первое стихотворение “Береза”, которое было напечатано в Московском детском журнале “Мирок”. </a:t>
            </a:r>
          </a:p>
          <a:p>
            <a:r>
              <a:rPr lang="ru-RU" b="1" dirty="0" smtClean="0">
                <a:latin typeface="Monotype Corsiva" pitchFamily="66" charset="0"/>
              </a:rPr>
              <a:t> </a:t>
            </a:r>
            <a:r>
              <a:rPr lang="ru-RU" b="1" dirty="0" smtClean="0">
                <a:solidFill>
                  <a:schemeClr val="bg1"/>
                </a:solidFill>
                <a:latin typeface="Monotype Corsiva" pitchFamily="66" charset="0"/>
              </a:rPr>
              <a:t>Белая береза</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Под моим окном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Принакрылась снегом,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Точно серебром.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На пушистых ветках</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Снежною каймой</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Распустились кисти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Белой бахромой.</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И стоит береза</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В сонной тишине,</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И горят снежинки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В золотом огне.</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А заря, лениво</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Обходя кругом,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обсыпает ветки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Новым серебром.</a:t>
            </a:r>
          </a:p>
          <a:p>
            <a:endParaRPr lang="ru-RU" b="1" dirty="0"/>
          </a:p>
        </p:txBody>
      </p:sp>
      <p:pic>
        <p:nvPicPr>
          <p:cNvPr id="4" name="Рисунок 3" descr="0_341a9_ea39e8bc_XL.jpg"/>
          <p:cNvPicPr>
            <a:picLocks noChangeAspect="1"/>
          </p:cNvPicPr>
          <p:nvPr/>
        </p:nvPicPr>
        <p:blipFill>
          <a:blip r:embed="rId2" cstate="print"/>
          <a:srcRect l="2001" t="1617" r="2001" b="1617"/>
          <a:stretch>
            <a:fillRect/>
          </a:stretch>
        </p:blipFill>
        <p:spPr>
          <a:xfrm>
            <a:off x="107504" y="548680"/>
            <a:ext cx="4320480" cy="57606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1700808"/>
            <a:ext cx="4355976" cy="3477875"/>
          </a:xfrm>
          <a:prstGeom prst="rect">
            <a:avLst/>
          </a:prstGeom>
        </p:spPr>
        <p:txBody>
          <a:bodyPr wrap="square">
            <a:spAutoFit/>
          </a:bodyPr>
          <a:lstStyle/>
          <a:p>
            <a:r>
              <a:rPr lang="ru-RU" sz="2000" dirty="0" smtClean="0"/>
              <a:t>В 1915 году Сергей Александрович Есенин уехал в Петроград (ныне Санкт-Петербург) и познакомился там с великими поэтами России 20 века с Блоком, Городецким, Клюевым. В 1916 году Есенин опубликовал свой первый сборник стихов “Радуница”, в который входили такие стихотворения, как “Не бродить, не мять в кустах багряных”, “Запели тесаные дороги” и другие.</a:t>
            </a:r>
            <a:endParaRPr lang="ru-RU" sz="2000" dirty="0"/>
          </a:p>
        </p:txBody>
      </p:sp>
      <p:pic>
        <p:nvPicPr>
          <p:cNvPr id="3" name="Рисунок 2" descr="sergey-esenin-5s.jpg"/>
          <p:cNvPicPr>
            <a:picLocks noChangeAspect="1"/>
          </p:cNvPicPr>
          <p:nvPr/>
        </p:nvPicPr>
        <p:blipFill>
          <a:blip r:embed="rId2" cstate="print"/>
          <a:stretch>
            <a:fillRect/>
          </a:stretch>
        </p:blipFill>
        <p:spPr>
          <a:xfrm>
            <a:off x="251520" y="116632"/>
            <a:ext cx="4032448" cy="6610571"/>
          </a:xfrm>
          <a:prstGeom prst="rect">
            <a:avLst/>
          </a:prstGeom>
          <a:ln>
            <a:noFill/>
          </a:ln>
          <a:effectLst>
            <a:softEdge rad="112500"/>
          </a:effectLst>
        </p:spPr>
      </p:pic>
      <p:sp>
        <p:nvSpPr>
          <p:cNvPr id="4" name="Прямоугольник 3"/>
          <p:cNvSpPr/>
          <p:nvPr/>
        </p:nvSpPr>
        <p:spPr>
          <a:xfrm>
            <a:off x="4572000" y="5805264"/>
            <a:ext cx="4572000" cy="646331"/>
          </a:xfrm>
          <a:prstGeom prst="rect">
            <a:avLst/>
          </a:prstGeom>
        </p:spPr>
        <p:txBody>
          <a:bodyPr>
            <a:spAutoFit/>
          </a:bodyPr>
          <a:lstStyle/>
          <a:p>
            <a:r>
              <a:rPr lang="ru-RU" dirty="0" smtClean="0">
                <a:latin typeface="Monotype Corsiva" pitchFamily="66" charset="0"/>
              </a:rPr>
              <a:t>Поэты - Сергей Есенин (слева) и Николай Клюев</a:t>
            </a:r>
            <a:br>
              <a:rPr lang="ru-RU" dirty="0" smtClean="0">
                <a:latin typeface="Monotype Corsiva" pitchFamily="66" charset="0"/>
              </a:rPr>
            </a:br>
            <a:r>
              <a:rPr lang="ru-RU" dirty="0" smtClean="0">
                <a:latin typeface="Monotype Corsiva" pitchFamily="66" charset="0"/>
              </a:rPr>
              <a:t>Фото - 1916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_31.jpg"/>
          <p:cNvPicPr>
            <a:picLocks noChangeAspect="1"/>
          </p:cNvPicPr>
          <p:nvPr/>
        </p:nvPicPr>
        <p:blipFill>
          <a:blip r:embed="rId2" cstate="print"/>
          <a:stretch>
            <a:fillRect/>
          </a:stretch>
        </p:blipFill>
        <p:spPr>
          <a:xfrm>
            <a:off x="2555776" y="692696"/>
            <a:ext cx="3880444" cy="2867323"/>
          </a:xfrm>
          <a:prstGeom prst="rect">
            <a:avLst/>
          </a:prstGeom>
          <a:ln>
            <a:noFill/>
          </a:ln>
          <a:effectLst>
            <a:softEdge rad="112500"/>
          </a:effectLst>
        </p:spPr>
      </p:pic>
      <p:sp>
        <p:nvSpPr>
          <p:cNvPr id="3" name="Прямоугольник 2"/>
          <p:cNvSpPr/>
          <p:nvPr/>
        </p:nvSpPr>
        <p:spPr>
          <a:xfrm>
            <a:off x="467544" y="3933056"/>
            <a:ext cx="8496944" cy="2585323"/>
          </a:xfrm>
          <a:prstGeom prst="rect">
            <a:avLst/>
          </a:prstGeom>
        </p:spPr>
        <p:txBody>
          <a:bodyPr wrap="square">
            <a:spAutoFit/>
          </a:bodyPr>
          <a:lstStyle/>
          <a:p>
            <a:r>
              <a:rPr lang="ru-RU" dirty="0" smtClean="0"/>
              <a:t>В первой половине 1916 г. Есенин призывается в армию, но благодаря хлопотам друзей получает назначение ("с высочайшего соизволения") санитаром в Царскосельский военно-санитарный поезд № 143 Ее Императорского Величества Государыни Императрицы Александры Федоровны, что позволяет ему беспрепятственно посещать литературные салоны, бывать на приемах у меценатов, выступать на концертах. </a:t>
            </a:r>
          </a:p>
          <a:p>
            <a:r>
              <a:rPr lang="ru-RU" dirty="0" smtClean="0"/>
              <a:t>На одном из концертов в лазарете, к которому он был прикомандирован (здесь же несли службу сестер милосердия императрица и царевны), происходит его встреча с царской семьей.</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1242</Words>
  <Application>Microsoft Office PowerPoint</Application>
  <PresentationFormat>Экран (4:3)</PresentationFormat>
  <Paragraphs>34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Админ</cp:lastModifiedBy>
  <cp:revision>39</cp:revision>
  <dcterms:created xsi:type="dcterms:W3CDTF">2011-12-17T13:12:33Z</dcterms:created>
  <dcterms:modified xsi:type="dcterms:W3CDTF">2014-04-08T11:08:55Z</dcterms:modified>
</cp:coreProperties>
</file>