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61" r:id="rId4"/>
    <p:sldId id="281" r:id="rId5"/>
    <p:sldId id="283" r:id="rId6"/>
    <p:sldId id="284" r:id="rId7"/>
    <p:sldId id="285" r:id="rId8"/>
    <p:sldId id="286" r:id="rId9"/>
    <p:sldId id="287" r:id="rId10"/>
    <p:sldId id="282" r:id="rId11"/>
    <p:sldId id="265" r:id="rId12"/>
    <p:sldId id="266" r:id="rId13"/>
    <p:sldId id="259" r:id="rId14"/>
    <p:sldId id="257" r:id="rId15"/>
    <p:sldId id="258" r:id="rId16"/>
    <p:sldId id="288" r:id="rId17"/>
    <p:sldId id="262" r:id="rId18"/>
    <p:sldId id="273" r:id="rId19"/>
    <p:sldId id="267" r:id="rId20"/>
    <p:sldId id="270" r:id="rId21"/>
    <p:sldId id="268" r:id="rId22"/>
    <p:sldId id="269" r:id="rId23"/>
    <p:sldId id="271" r:id="rId24"/>
    <p:sldId id="274" r:id="rId25"/>
    <p:sldId id="275" r:id="rId26"/>
    <p:sldId id="276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33A43-7C70-4493-8468-DF027C9F51CE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B10BC08-7D2C-451F-B20E-3D22D6843A3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Рибосомы, вакуоль, клеточный центр, органоиды движения</a:t>
          </a:r>
          <a:endParaRPr lang="ru-RU" dirty="0">
            <a:solidFill>
              <a:schemeClr val="tx1"/>
            </a:solidFill>
          </a:endParaRPr>
        </a:p>
      </dgm:t>
    </dgm:pt>
    <dgm:pt modelId="{05A8B3FD-7A50-44DC-A09D-F433C995D45F}" type="parTrans" cxnId="{03E2D52C-0A92-42ED-8FC7-2A9DD1EFA092}">
      <dgm:prSet/>
      <dgm:spPr/>
      <dgm:t>
        <a:bodyPr/>
        <a:lstStyle/>
        <a:p>
          <a:endParaRPr lang="ru-RU"/>
        </a:p>
      </dgm:t>
    </dgm:pt>
    <dgm:pt modelId="{CABE162A-1A32-4DE9-9A3D-281CA0993CCF}" type="sibTrans" cxnId="{03E2D52C-0A92-42ED-8FC7-2A9DD1EFA092}">
      <dgm:prSet/>
      <dgm:spPr/>
      <dgm:t>
        <a:bodyPr/>
        <a:lstStyle/>
        <a:p>
          <a:endParaRPr lang="ru-RU"/>
        </a:p>
      </dgm:t>
    </dgm:pt>
    <dgm:pt modelId="{E1279B5F-58D2-439D-B423-DA80F08DB179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Митохондрии, ЭПС, аппарат Гольджи, пластиды, лизосомы </a:t>
          </a:r>
          <a:endParaRPr lang="ru-RU" dirty="0">
            <a:solidFill>
              <a:schemeClr val="tx1"/>
            </a:solidFill>
          </a:endParaRPr>
        </a:p>
      </dgm:t>
    </dgm:pt>
    <dgm:pt modelId="{EB6D73C9-D3E1-4CFA-BAD3-A9035F9A8038}" type="parTrans" cxnId="{F2505249-4CB1-467B-80D0-8B804D9C99BB}">
      <dgm:prSet/>
      <dgm:spPr/>
      <dgm:t>
        <a:bodyPr/>
        <a:lstStyle/>
        <a:p>
          <a:endParaRPr lang="ru-RU"/>
        </a:p>
      </dgm:t>
    </dgm:pt>
    <dgm:pt modelId="{992B64B2-338B-46AD-A2E5-E419F03EF8C3}" type="sibTrans" cxnId="{F2505249-4CB1-467B-80D0-8B804D9C99BB}">
      <dgm:prSet/>
      <dgm:spPr/>
      <dgm:t>
        <a:bodyPr/>
        <a:lstStyle/>
        <a:p>
          <a:endParaRPr lang="ru-RU"/>
        </a:p>
      </dgm:t>
    </dgm:pt>
    <dgm:pt modelId="{22710AFB-D7B8-498B-8B51-3BE729F8208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немембранные</a:t>
          </a:r>
          <a:endParaRPr lang="ru-RU" b="1" i="1" dirty="0">
            <a:solidFill>
              <a:schemeClr val="tx1"/>
            </a:solidFill>
          </a:endParaRPr>
        </a:p>
      </dgm:t>
    </dgm:pt>
    <dgm:pt modelId="{A4DDD1F4-B5D1-4BC9-8AEE-5238D0021CE2}" type="parTrans" cxnId="{C1DE8EE4-7F9C-4BD5-896D-E909E2815A69}">
      <dgm:prSet/>
      <dgm:spPr/>
      <dgm:t>
        <a:bodyPr/>
        <a:lstStyle/>
        <a:p>
          <a:endParaRPr lang="ru-RU"/>
        </a:p>
      </dgm:t>
    </dgm:pt>
    <dgm:pt modelId="{08AB08D4-A354-4393-BF6C-864D0379034F}" type="sibTrans" cxnId="{C1DE8EE4-7F9C-4BD5-896D-E909E2815A69}">
      <dgm:prSet/>
      <dgm:spPr/>
      <dgm:t>
        <a:bodyPr/>
        <a:lstStyle/>
        <a:p>
          <a:endParaRPr lang="ru-RU"/>
        </a:p>
      </dgm:t>
    </dgm:pt>
    <dgm:pt modelId="{CEC35FC1-A724-4484-A344-AF074A79F10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мембранные</a:t>
          </a:r>
          <a:endParaRPr lang="ru-RU" b="1" i="1" dirty="0">
            <a:solidFill>
              <a:schemeClr val="tx1"/>
            </a:solidFill>
          </a:endParaRPr>
        </a:p>
      </dgm:t>
    </dgm:pt>
    <dgm:pt modelId="{ACEAC4D1-CDF2-4468-9A43-6697A623EFC8}" type="parTrans" cxnId="{88DD84F4-51BB-4A46-92E9-4F247ACC4DEA}">
      <dgm:prSet/>
      <dgm:spPr/>
      <dgm:t>
        <a:bodyPr/>
        <a:lstStyle/>
        <a:p>
          <a:endParaRPr lang="ru-RU"/>
        </a:p>
      </dgm:t>
    </dgm:pt>
    <dgm:pt modelId="{5C92355D-4938-49C0-85C1-A000AE5B392B}" type="sibTrans" cxnId="{88DD84F4-51BB-4A46-92E9-4F247ACC4DEA}">
      <dgm:prSet/>
      <dgm:spPr/>
      <dgm:t>
        <a:bodyPr/>
        <a:lstStyle/>
        <a:p>
          <a:endParaRPr lang="ru-RU"/>
        </a:p>
      </dgm:t>
    </dgm:pt>
    <dgm:pt modelId="{06C1DFD6-04F3-453A-88B7-3F9E0B6D1FB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a_AlgeriusCaps" pitchFamily="82" charset="-52"/>
            </a:rPr>
            <a:t>органоиды</a:t>
          </a:r>
          <a:endParaRPr lang="ru-RU" sz="3600" b="1" dirty="0">
            <a:solidFill>
              <a:schemeClr val="tx1"/>
            </a:solidFill>
            <a:latin typeface="a_AlgeriusCaps" pitchFamily="82" charset="-52"/>
          </a:endParaRPr>
        </a:p>
      </dgm:t>
    </dgm:pt>
    <dgm:pt modelId="{ECC1FC0D-ABA3-4F20-AEAC-13BC515A7E1C}" type="parTrans" cxnId="{4DAB6FF6-2242-4FB6-B350-FC016C925323}">
      <dgm:prSet/>
      <dgm:spPr/>
      <dgm:t>
        <a:bodyPr/>
        <a:lstStyle/>
        <a:p>
          <a:endParaRPr lang="ru-RU"/>
        </a:p>
      </dgm:t>
    </dgm:pt>
    <dgm:pt modelId="{858A253D-0F61-40D5-9481-2DAA28A1882C}" type="sibTrans" cxnId="{4DAB6FF6-2242-4FB6-B350-FC016C925323}">
      <dgm:prSet/>
      <dgm:spPr/>
      <dgm:t>
        <a:bodyPr/>
        <a:lstStyle/>
        <a:p>
          <a:endParaRPr lang="ru-RU"/>
        </a:p>
      </dgm:t>
    </dgm:pt>
    <dgm:pt modelId="{7C8AB130-6618-4705-9489-069A86C3DBDC}" type="pres">
      <dgm:prSet presAssocID="{A1333A43-7C70-4493-8468-DF027C9F51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61CDA-D2C3-49E0-8CAE-30155FFA4738}" type="pres">
      <dgm:prSet presAssocID="{6B10BC08-7D2C-451F-B20E-3D22D6843A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9338B-D55B-4390-9715-7BD94AFDF715}" type="pres">
      <dgm:prSet presAssocID="{CABE162A-1A32-4DE9-9A3D-281CA0993CCF}" presName="sibTrans" presStyleCnt="0"/>
      <dgm:spPr/>
    </dgm:pt>
    <dgm:pt modelId="{2DA96670-4D6A-462B-B870-1FA5A337AD96}" type="pres">
      <dgm:prSet presAssocID="{E1279B5F-58D2-439D-B423-DA80F08DB1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352BA-1970-405F-BC5A-1A5CE83EBD99}" type="pres">
      <dgm:prSet presAssocID="{992B64B2-338B-46AD-A2E5-E419F03EF8C3}" presName="sibTrans" presStyleCnt="0"/>
      <dgm:spPr/>
    </dgm:pt>
    <dgm:pt modelId="{AC3604C3-7CE7-49DA-A84D-5703757C4908}" type="pres">
      <dgm:prSet presAssocID="{22710AFB-D7B8-498B-8B51-3BE729F82081}" presName="node" presStyleLbl="node1" presStyleIdx="2" presStyleCnt="5" custLinFactNeighborX="-490" custLinFactNeighborY="-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5EB25-5DF8-4FFC-97C5-398C28BC041E}" type="pres">
      <dgm:prSet presAssocID="{08AB08D4-A354-4393-BF6C-864D0379034F}" presName="sibTrans" presStyleCnt="0"/>
      <dgm:spPr/>
    </dgm:pt>
    <dgm:pt modelId="{CB10578F-D149-48D0-BC46-26B3EF094AAB}" type="pres">
      <dgm:prSet presAssocID="{CEC35FC1-A724-4484-A344-AF074A79F101}" presName="node" presStyleLbl="node1" presStyleIdx="3" presStyleCnt="5" custLinFactNeighborX="-2847" custLinFactNeighborY="6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2F00-0311-47C9-B8AB-C87A6EEDC135}" type="pres">
      <dgm:prSet presAssocID="{5C92355D-4938-49C0-85C1-A000AE5B392B}" presName="sibTrans" presStyleCnt="0"/>
      <dgm:spPr/>
    </dgm:pt>
    <dgm:pt modelId="{F4940C37-6EAD-453F-B22A-E23BC51AEDF1}" type="pres">
      <dgm:prSet presAssocID="{06C1DFD6-04F3-453A-88B7-3F9E0B6D1FBD}" presName="node" presStyleLbl="node1" presStyleIdx="4" presStyleCnt="5" custLinFactNeighborX="-3821" custLinFactNeighborY="-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0B20C-C1F0-4160-BAF0-C7AAAD82B5AD}" type="presOf" srcId="{E1279B5F-58D2-439D-B423-DA80F08DB179}" destId="{2DA96670-4D6A-462B-B870-1FA5A337AD96}" srcOrd="0" destOrd="0" presId="urn:microsoft.com/office/officeart/2005/8/layout/default"/>
    <dgm:cxn modelId="{01F438BD-BBC5-418C-9618-81204474F5A6}" type="presOf" srcId="{A1333A43-7C70-4493-8468-DF027C9F51CE}" destId="{7C8AB130-6618-4705-9489-069A86C3DBDC}" srcOrd="0" destOrd="0" presId="urn:microsoft.com/office/officeart/2005/8/layout/default"/>
    <dgm:cxn modelId="{C244E83C-64DC-43E4-988F-E5483B7A9DAC}" type="presOf" srcId="{06C1DFD6-04F3-453A-88B7-3F9E0B6D1FBD}" destId="{F4940C37-6EAD-453F-B22A-E23BC51AEDF1}" srcOrd="0" destOrd="0" presId="urn:microsoft.com/office/officeart/2005/8/layout/default"/>
    <dgm:cxn modelId="{F2505249-4CB1-467B-80D0-8B804D9C99BB}" srcId="{A1333A43-7C70-4493-8468-DF027C9F51CE}" destId="{E1279B5F-58D2-439D-B423-DA80F08DB179}" srcOrd="1" destOrd="0" parTransId="{EB6D73C9-D3E1-4CFA-BAD3-A9035F9A8038}" sibTransId="{992B64B2-338B-46AD-A2E5-E419F03EF8C3}"/>
    <dgm:cxn modelId="{A32670C6-9951-45D3-894A-D2EB1D7B98BF}" type="presOf" srcId="{22710AFB-D7B8-498B-8B51-3BE729F82081}" destId="{AC3604C3-7CE7-49DA-A84D-5703757C4908}" srcOrd="0" destOrd="0" presId="urn:microsoft.com/office/officeart/2005/8/layout/default"/>
    <dgm:cxn modelId="{4DAB6FF6-2242-4FB6-B350-FC016C925323}" srcId="{A1333A43-7C70-4493-8468-DF027C9F51CE}" destId="{06C1DFD6-04F3-453A-88B7-3F9E0B6D1FBD}" srcOrd="4" destOrd="0" parTransId="{ECC1FC0D-ABA3-4F20-AEAC-13BC515A7E1C}" sibTransId="{858A253D-0F61-40D5-9481-2DAA28A1882C}"/>
    <dgm:cxn modelId="{03E2D52C-0A92-42ED-8FC7-2A9DD1EFA092}" srcId="{A1333A43-7C70-4493-8468-DF027C9F51CE}" destId="{6B10BC08-7D2C-451F-B20E-3D22D6843A3D}" srcOrd="0" destOrd="0" parTransId="{05A8B3FD-7A50-44DC-A09D-F433C995D45F}" sibTransId="{CABE162A-1A32-4DE9-9A3D-281CA0993CCF}"/>
    <dgm:cxn modelId="{BFC0DF62-52E7-4B65-9FBC-F7B945C97719}" type="presOf" srcId="{6B10BC08-7D2C-451F-B20E-3D22D6843A3D}" destId="{A6761CDA-D2C3-49E0-8CAE-30155FFA4738}" srcOrd="0" destOrd="0" presId="urn:microsoft.com/office/officeart/2005/8/layout/default"/>
    <dgm:cxn modelId="{C1DE8EE4-7F9C-4BD5-896D-E909E2815A69}" srcId="{A1333A43-7C70-4493-8468-DF027C9F51CE}" destId="{22710AFB-D7B8-498B-8B51-3BE729F82081}" srcOrd="2" destOrd="0" parTransId="{A4DDD1F4-B5D1-4BC9-8AEE-5238D0021CE2}" sibTransId="{08AB08D4-A354-4393-BF6C-864D0379034F}"/>
    <dgm:cxn modelId="{8DBFAE89-8521-4215-B88D-3712B9409D76}" type="presOf" srcId="{CEC35FC1-A724-4484-A344-AF074A79F101}" destId="{CB10578F-D149-48D0-BC46-26B3EF094AAB}" srcOrd="0" destOrd="0" presId="urn:microsoft.com/office/officeart/2005/8/layout/default"/>
    <dgm:cxn modelId="{88DD84F4-51BB-4A46-92E9-4F247ACC4DEA}" srcId="{A1333A43-7C70-4493-8468-DF027C9F51CE}" destId="{CEC35FC1-A724-4484-A344-AF074A79F101}" srcOrd="3" destOrd="0" parTransId="{ACEAC4D1-CDF2-4468-9A43-6697A623EFC8}" sibTransId="{5C92355D-4938-49C0-85C1-A000AE5B392B}"/>
    <dgm:cxn modelId="{8DDA8913-DD60-4050-B4C1-6527BD48B6B9}" type="presParOf" srcId="{7C8AB130-6618-4705-9489-069A86C3DBDC}" destId="{A6761CDA-D2C3-49E0-8CAE-30155FFA4738}" srcOrd="0" destOrd="0" presId="urn:microsoft.com/office/officeart/2005/8/layout/default"/>
    <dgm:cxn modelId="{211A4717-8804-409F-B3FD-B7F71C9484BC}" type="presParOf" srcId="{7C8AB130-6618-4705-9489-069A86C3DBDC}" destId="{9359338B-D55B-4390-9715-7BD94AFDF715}" srcOrd="1" destOrd="0" presId="urn:microsoft.com/office/officeart/2005/8/layout/default"/>
    <dgm:cxn modelId="{9FA4BBA7-5B6F-40F9-8529-674400ABDC8C}" type="presParOf" srcId="{7C8AB130-6618-4705-9489-069A86C3DBDC}" destId="{2DA96670-4D6A-462B-B870-1FA5A337AD96}" srcOrd="2" destOrd="0" presId="urn:microsoft.com/office/officeart/2005/8/layout/default"/>
    <dgm:cxn modelId="{5ED10094-D1CB-4F4D-80EE-31CC21F1C8EA}" type="presParOf" srcId="{7C8AB130-6618-4705-9489-069A86C3DBDC}" destId="{D0C352BA-1970-405F-BC5A-1A5CE83EBD99}" srcOrd="3" destOrd="0" presId="urn:microsoft.com/office/officeart/2005/8/layout/default"/>
    <dgm:cxn modelId="{43C956B0-A2DF-4FA8-BC01-CED3C2AF96E1}" type="presParOf" srcId="{7C8AB130-6618-4705-9489-069A86C3DBDC}" destId="{AC3604C3-7CE7-49DA-A84D-5703757C4908}" srcOrd="4" destOrd="0" presId="urn:microsoft.com/office/officeart/2005/8/layout/default"/>
    <dgm:cxn modelId="{6B28BAC7-77D0-41AE-B53C-179A875128A9}" type="presParOf" srcId="{7C8AB130-6618-4705-9489-069A86C3DBDC}" destId="{8DE5EB25-5DF8-4FFC-97C5-398C28BC041E}" srcOrd="5" destOrd="0" presId="urn:microsoft.com/office/officeart/2005/8/layout/default"/>
    <dgm:cxn modelId="{D3B73FFB-82C0-4176-8F9A-BFD0E66665EB}" type="presParOf" srcId="{7C8AB130-6618-4705-9489-069A86C3DBDC}" destId="{CB10578F-D149-48D0-BC46-26B3EF094AAB}" srcOrd="6" destOrd="0" presId="urn:microsoft.com/office/officeart/2005/8/layout/default"/>
    <dgm:cxn modelId="{D06E7668-0B73-4638-8625-7668D2DB1E54}" type="presParOf" srcId="{7C8AB130-6618-4705-9489-069A86C3DBDC}" destId="{7E852F00-0311-47C9-B8AB-C87A6EEDC135}" srcOrd="7" destOrd="0" presId="urn:microsoft.com/office/officeart/2005/8/layout/default"/>
    <dgm:cxn modelId="{0F0325CA-C9A9-4362-B428-FEC5D22D4F71}" type="presParOf" srcId="{7C8AB130-6618-4705-9489-069A86C3DBDC}" destId="{F4940C37-6EAD-453F-B22A-E23BC51AED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61CDA-D2C3-49E0-8CAE-30155FFA4738}">
      <dsp:nvSpPr>
        <dsp:cNvPr id="0" name=""/>
        <dsp:cNvSpPr/>
      </dsp:nvSpPr>
      <dsp:spPr>
        <a:xfrm>
          <a:off x="1016365" y="3557"/>
          <a:ext cx="3318297" cy="199097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Рибосомы, вакуоль, клеточный центр, органоиды движения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016365" y="3557"/>
        <a:ext cx="3318297" cy="1990978"/>
      </dsp:txXfrm>
    </dsp:sp>
    <dsp:sp modelId="{2DA96670-4D6A-462B-B870-1FA5A337AD96}">
      <dsp:nvSpPr>
        <dsp:cNvPr id="0" name=""/>
        <dsp:cNvSpPr/>
      </dsp:nvSpPr>
      <dsp:spPr>
        <a:xfrm>
          <a:off x="4666492" y="3557"/>
          <a:ext cx="3318297" cy="199097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Митохондрии, ЭПС, аппарат Гольджи, пластиды, лизосомы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666492" y="3557"/>
        <a:ext cx="3318297" cy="1990978"/>
      </dsp:txXfrm>
    </dsp:sp>
    <dsp:sp modelId="{AC3604C3-7CE7-49DA-A84D-5703757C4908}">
      <dsp:nvSpPr>
        <dsp:cNvPr id="0" name=""/>
        <dsp:cNvSpPr/>
      </dsp:nvSpPr>
      <dsp:spPr>
        <a:xfrm>
          <a:off x="1000106" y="2321726"/>
          <a:ext cx="3318297" cy="199097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немембранные</a:t>
          </a:r>
          <a:endParaRPr lang="ru-RU" sz="2800" b="1" i="1" kern="1200" dirty="0">
            <a:solidFill>
              <a:schemeClr val="tx1"/>
            </a:solidFill>
          </a:endParaRPr>
        </a:p>
      </dsp:txBody>
      <dsp:txXfrm>
        <a:off x="1000106" y="2321726"/>
        <a:ext cx="3318297" cy="1990978"/>
      </dsp:txXfrm>
    </dsp:sp>
    <dsp:sp modelId="{CB10578F-D149-48D0-BC46-26B3EF094AAB}">
      <dsp:nvSpPr>
        <dsp:cNvPr id="0" name=""/>
        <dsp:cNvSpPr/>
      </dsp:nvSpPr>
      <dsp:spPr>
        <a:xfrm>
          <a:off x="4572020" y="2464599"/>
          <a:ext cx="3318297" cy="199097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мембранные</a:t>
          </a:r>
          <a:endParaRPr lang="ru-RU" sz="2800" b="1" i="1" kern="1200" dirty="0">
            <a:solidFill>
              <a:schemeClr val="tx1"/>
            </a:solidFill>
          </a:endParaRPr>
        </a:p>
      </dsp:txBody>
      <dsp:txXfrm>
        <a:off x="4572020" y="2464599"/>
        <a:ext cx="3318297" cy="1990978"/>
      </dsp:txXfrm>
    </dsp:sp>
    <dsp:sp modelId="{F4940C37-6EAD-453F-B22A-E23BC51AEDF1}">
      <dsp:nvSpPr>
        <dsp:cNvPr id="0" name=""/>
        <dsp:cNvSpPr/>
      </dsp:nvSpPr>
      <dsp:spPr>
        <a:xfrm>
          <a:off x="2714637" y="4607741"/>
          <a:ext cx="3318297" cy="199097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a_AlgeriusCaps" pitchFamily="82" charset="-52"/>
            </a:rPr>
            <a:t>органоиды</a:t>
          </a:r>
          <a:endParaRPr lang="ru-RU" sz="3600" b="1" kern="1200" dirty="0">
            <a:solidFill>
              <a:schemeClr val="tx1"/>
            </a:solidFill>
            <a:latin typeface="a_AlgeriusCaps" pitchFamily="82" charset="-52"/>
          </a:endParaRPr>
        </a:p>
      </dsp:txBody>
      <dsp:txXfrm>
        <a:off x="2714637" y="4607741"/>
        <a:ext cx="3318297" cy="1990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A9DA89-D42B-41CA-9C63-54D5AF3B2552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B51EC-3E32-4F14-BD28-B34329F2C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B285-61D9-4947-90BD-8BB263F5075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3A00-5400-44FE-B1A8-59B2DA957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FC60-11EB-46D2-89D2-8501E50AB5D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850D-0E69-4F1A-AA0B-E0936A131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52CB-3295-4681-A560-EAA10AE179C3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D26B-FD1C-4C98-8CFB-0083E433E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050F-FCBA-4812-A3A5-F8B538128E1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7B6B-0F5D-4604-B7DE-47DBE5DA2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C17D-E812-446D-9DBC-1971CF29FDB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74E4-12C8-4C3D-A6DB-3B8795C77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2E06-EFD2-418D-A871-1EECE84BBBF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4174-ADF1-4F43-9C27-6B2678302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9535-ECDC-4B22-B0FF-C9586EE8B6A9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E6A3-F442-4FC7-B4CF-03D6D8AAF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E52C-969E-4061-B5E3-227F797CBB16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17BC-E4DC-41A0-B6C6-CC71F04E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1E13-6EDB-4B8E-B17D-07527C5BE41B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8D06-ADA5-48D7-83DE-6C598AB9A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5661-87DC-4CB9-9F2F-8BF840F8336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0FC6-8BF6-47CA-94CE-C34541558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FBED-A2C3-42C0-A3D8-A250A77212CA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EF699-83DB-408B-B8FC-B5C004CC5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60D88-B265-46BB-8036-6DD41BE16611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F2087-A07D-4B69-8842-8D56828DB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643182"/>
            <a:ext cx="8001000" cy="2500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tx2">
                    <a:lumMod val="50000"/>
                  </a:schemeClr>
                </a:solidFill>
                <a:latin typeface="a_AlgeriusCaps" pitchFamily="82" charset="-52"/>
              </a:rPr>
              <a:t>Строение и функции клетки</a:t>
            </a:r>
          </a:p>
        </p:txBody>
      </p:sp>
      <p:pic>
        <p:nvPicPr>
          <p:cNvPr id="4" name="Рисунок 3" descr="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280988"/>
            <a:ext cx="3017838" cy="2297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911873"/>
          </a:xfrm>
        </p:spPr>
        <p:txBody>
          <a:bodyPr/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Несмотря на многообразие форм, организация клеток всех живых организмов подчинена единым структурным принципам.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Содержимое клетки отделено от окружающей среды плазматической мембраной, или плазмалеммой.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Внутри клетка заполнена цитоплазмой, в которой расположены различные органоиды и клеточные включения, а также генетический материал в виде молекулы ДНК.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Каждый из органоидов клетки выполняет свою особую функцию, а в совокупности все они определяют жизнедеятельность клетки в целом.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2438400" y="12700"/>
            <a:ext cx="4900613" cy="1060450"/>
            <a:chOff x="1536" y="8"/>
            <a:chExt cx="3087" cy="668"/>
          </a:xfrm>
        </p:grpSpPr>
        <p:pic>
          <p:nvPicPr>
            <p:cNvPr id="6146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8"/>
              <a:ext cx="3087" cy="668"/>
            </a:xfrm>
            <a:prstGeom prst="rect">
              <a:avLst/>
            </a:prstGeom>
            <a:noFill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1601" y="116"/>
              <a:ext cx="296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FFFFFF"/>
                  </a:solidFill>
                  <a:latin typeface="Calibri" pitchFamily="34" charset="0"/>
                </a:rPr>
                <a:t>Структурные компоненты клетки</a:t>
              </a:r>
            </a:p>
          </p:txBody>
        </p:sp>
      </p:grpSp>
      <p:grpSp>
        <p:nvGrpSpPr>
          <p:cNvPr id="5" name="Скругленный прямоугольник 4"/>
          <p:cNvGrpSpPr>
            <a:grpSpLocks/>
          </p:cNvGrpSpPr>
          <p:nvPr/>
        </p:nvGrpSpPr>
        <p:grpSpPr bwMode="auto">
          <a:xfrm>
            <a:off x="579438" y="1536700"/>
            <a:ext cx="3187700" cy="962025"/>
            <a:chOff x="365" y="968"/>
            <a:chExt cx="2008" cy="606"/>
          </a:xfrm>
        </p:grpSpPr>
        <p:pic>
          <p:nvPicPr>
            <p:cNvPr id="6149" name="Скругленный прямоугольник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" y="968"/>
              <a:ext cx="2008" cy="606"/>
            </a:xfrm>
            <a:prstGeom prst="rect">
              <a:avLst/>
            </a:prstGeom>
            <a:noFill/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431" y="1016"/>
              <a:ext cx="188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Постоянные компоненты</a:t>
              </a:r>
            </a:p>
          </p:txBody>
        </p:sp>
      </p:grpSp>
      <p:grpSp>
        <p:nvGrpSpPr>
          <p:cNvPr id="8" name="Скругленный прямоугольник 7"/>
          <p:cNvGrpSpPr>
            <a:grpSpLocks/>
          </p:cNvGrpSpPr>
          <p:nvPr/>
        </p:nvGrpSpPr>
        <p:grpSpPr bwMode="auto">
          <a:xfrm>
            <a:off x="579438" y="2889250"/>
            <a:ext cx="3187700" cy="1255713"/>
            <a:chOff x="365" y="1820"/>
            <a:chExt cx="2008" cy="791"/>
          </a:xfrm>
        </p:grpSpPr>
        <p:pic>
          <p:nvPicPr>
            <p:cNvPr id="6152" name="Скругленный прямоугольник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" y="1820"/>
              <a:ext cx="2008" cy="791"/>
            </a:xfrm>
            <a:prstGeom prst="rect">
              <a:avLst/>
            </a:prstGeom>
            <a:noFill/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0" y="1880"/>
              <a:ext cx="1865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Выполняют специфические жизненно-важные функции</a:t>
              </a:r>
            </a:p>
          </p:txBody>
        </p:sp>
      </p:grp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652463" y="4675188"/>
            <a:ext cx="3114675" cy="1470025"/>
            <a:chOff x="411" y="2945"/>
            <a:chExt cx="1962" cy="926"/>
          </a:xfrm>
        </p:grpSpPr>
        <p:pic>
          <p:nvPicPr>
            <p:cNvPr id="6155" name="Скругленный прямоугольник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" y="2945"/>
              <a:ext cx="1962" cy="926"/>
            </a:xfrm>
            <a:prstGeom prst="rect">
              <a:avLst/>
            </a:prstGeom>
            <a:noFill/>
          </p:spPr>
        </p:pic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492" y="3012"/>
              <a:ext cx="1806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Calibri" pitchFamily="34" charset="0"/>
                </a:rPr>
                <a:t>органоиды</a:t>
              </a:r>
            </a:p>
          </p:txBody>
        </p:sp>
      </p:grpSp>
      <p:grpSp>
        <p:nvGrpSpPr>
          <p:cNvPr id="10" name="Скругленный прямоугольник 9"/>
          <p:cNvGrpSpPr>
            <a:grpSpLocks/>
          </p:cNvGrpSpPr>
          <p:nvPr/>
        </p:nvGrpSpPr>
        <p:grpSpPr bwMode="auto">
          <a:xfrm>
            <a:off x="5010150" y="1536700"/>
            <a:ext cx="3262313" cy="962025"/>
            <a:chOff x="3156" y="968"/>
            <a:chExt cx="2055" cy="606"/>
          </a:xfrm>
        </p:grpSpPr>
        <p:pic>
          <p:nvPicPr>
            <p:cNvPr id="6158" name="Скругленный прямоугольник 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6" y="968"/>
              <a:ext cx="2055" cy="606"/>
            </a:xfrm>
            <a:prstGeom prst="rect">
              <a:avLst/>
            </a:prstGeom>
            <a:noFill/>
          </p:spPr>
        </p:pic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3221" y="1016"/>
              <a:ext cx="1928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Непостоянные компоненты</a:t>
              </a:r>
            </a:p>
          </p:txBody>
        </p:sp>
      </p:grpSp>
      <p:grpSp>
        <p:nvGrpSpPr>
          <p:cNvPr id="11" name="Скругленный прямоугольник 10"/>
          <p:cNvGrpSpPr>
            <a:grpSpLocks/>
          </p:cNvGrpSpPr>
          <p:nvPr/>
        </p:nvGrpSpPr>
        <p:grpSpPr bwMode="auto">
          <a:xfrm>
            <a:off x="5084763" y="2962275"/>
            <a:ext cx="3187700" cy="1109663"/>
            <a:chOff x="3203" y="1866"/>
            <a:chExt cx="2008" cy="699"/>
          </a:xfrm>
        </p:grpSpPr>
        <p:pic>
          <p:nvPicPr>
            <p:cNvPr id="6161" name="Скругленный прямоугольник 1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" y="1866"/>
              <a:ext cx="2008" cy="699"/>
            </a:xfrm>
            <a:prstGeom prst="rect">
              <a:avLst/>
            </a:prstGeom>
            <a:noFill/>
          </p:spPr>
        </p:pic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3271" y="1921"/>
              <a:ext cx="1873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Могут появляться или исчезать в процессе жизнедеятельности клетки</a:t>
              </a:r>
            </a:p>
          </p:txBody>
        </p:sp>
      </p:grpSp>
      <p:grpSp>
        <p:nvGrpSpPr>
          <p:cNvPr id="12" name="Скругленный прямоугольник 11"/>
          <p:cNvGrpSpPr>
            <a:grpSpLocks/>
          </p:cNvGrpSpPr>
          <p:nvPr/>
        </p:nvGrpSpPr>
        <p:grpSpPr bwMode="auto">
          <a:xfrm>
            <a:off x="5297488" y="4748213"/>
            <a:ext cx="3114675" cy="1397000"/>
            <a:chOff x="3337" y="2991"/>
            <a:chExt cx="1962" cy="880"/>
          </a:xfrm>
        </p:grpSpPr>
        <p:pic>
          <p:nvPicPr>
            <p:cNvPr id="6164" name="Скругленный прямоугольник 1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37" y="2991"/>
              <a:ext cx="1962" cy="880"/>
            </a:xfrm>
            <a:prstGeom prst="rect">
              <a:avLst/>
            </a:prstGeom>
            <a:noFill/>
          </p:spPr>
        </p:pic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3415" y="3055"/>
              <a:ext cx="1810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FFFFFF"/>
                  </a:solidFill>
                  <a:latin typeface="Calibri" pitchFamily="34" charset="0"/>
                </a:rPr>
                <a:t>включения</a:t>
              </a:r>
            </a:p>
          </p:txBody>
        </p:sp>
      </p:grpSp>
      <p:sp>
        <p:nvSpPr>
          <p:cNvPr id="17" name="Стрелка вниз 16"/>
          <p:cNvSpPr/>
          <p:nvPr/>
        </p:nvSpPr>
        <p:spPr>
          <a:xfrm>
            <a:off x="7072313" y="928688"/>
            <a:ext cx="928687" cy="642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928813" y="2428875"/>
            <a:ext cx="285750" cy="50006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00250" y="4071938"/>
            <a:ext cx="357188" cy="642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72250" y="2428875"/>
            <a:ext cx="357188" cy="5715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572250" y="4000500"/>
            <a:ext cx="428625" cy="78581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643063" y="928688"/>
            <a:ext cx="1143000" cy="642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22" y="107145"/>
          <a:ext cx="900115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5-конечная звезда 3">
            <a:hlinkClick r:id="rId7" action="ppaction://hlinksldjump"/>
          </p:cNvPr>
          <p:cNvSpPr/>
          <p:nvPr/>
        </p:nvSpPr>
        <p:spPr>
          <a:xfrm>
            <a:off x="8429625" y="6286500"/>
            <a:ext cx="2603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_AlgeriusCaps" pitchFamily="82" charset="-52"/>
              </a:rPr>
              <a:t>Общие признаки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Единство структурных систем –цитоплазмы и ядра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Сходство процессов обмена веществ и энергии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Универсальное мембранное строение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Единство химического состава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Сходство процессов деления клеток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501063" y="6215063"/>
            <a:ext cx="285750" cy="3571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i="1" u="sng" smtClean="0">
                <a:latin typeface="a_AlgeriusCaps" pitchFamily="82" charset="-52"/>
              </a:rPr>
              <a:t>Животная </a:t>
            </a:r>
            <a:r>
              <a:rPr lang="ru-RU" i="1" u="sng" smtClean="0">
                <a:latin typeface="a_AlgeriusCaps" pitchFamily="82" charset="-52"/>
              </a:rPr>
              <a:t>клетка</a:t>
            </a:r>
          </a:p>
        </p:txBody>
      </p:sp>
      <p:sp>
        <p:nvSpPr>
          <p:cNvPr id="10243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1 – Пероксисома,</a:t>
            </a:r>
          </a:p>
          <a:p>
            <a:pPr eaLnBrk="1" hangingPunct="1"/>
            <a:r>
              <a:rPr lang="ru-RU" sz="2000" smtClean="0"/>
              <a:t> 2 – Клеточная мембрана, 3 – Ядро,</a:t>
            </a:r>
          </a:p>
          <a:p>
            <a:pPr eaLnBrk="1" hangingPunct="1"/>
            <a:r>
              <a:rPr lang="ru-RU" sz="2000" smtClean="0"/>
              <a:t> 4 – Ядрышко,</a:t>
            </a:r>
          </a:p>
          <a:p>
            <a:pPr eaLnBrk="1" hangingPunct="1"/>
            <a:r>
              <a:rPr lang="ru-RU" sz="2000" smtClean="0"/>
              <a:t> 5 – Митохондрии,</a:t>
            </a:r>
          </a:p>
          <a:p>
            <a:pPr eaLnBrk="1" hangingPunct="1"/>
            <a:r>
              <a:rPr lang="ru-RU" sz="2000" smtClean="0"/>
              <a:t> 6 – Эндоплазматическая сеть,</a:t>
            </a:r>
          </a:p>
          <a:p>
            <a:pPr eaLnBrk="1" hangingPunct="1"/>
            <a:r>
              <a:rPr lang="ru-RU" sz="2000" smtClean="0"/>
              <a:t> 7 – Аппарат Гольджи,</a:t>
            </a:r>
          </a:p>
          <a:p>
            <a:pPr eaLnBrk="1" hangingPunct="1"/>
            <a:r>
              <a:rPr lang="ru-RU" sz="2000" smtClean="0"/>
              <a:t> 8 – Хромасома,</a:t>
            </a:r>
          </a:p>
          <a:p>
            <a:pPr eaLnBrk="1" hangingPunct="1"/>
            <a:r>
              <a:rPr lang="ru-RU" sz="2000" smtClean="0"/>
              <a:t> 9 – Ядерная оболочка,</a:t>
            </a:r>
          </a:p>
          <a:p>
            <a:pPr eaLnBrk="1" hangingPunct="1"/>
            <a:r>
              <a:rPr lang="ru-RU" sz="2000" smtClean="0"/>
              <a:t> 10 – Центриоли, </a:t>
            </a:r>
          </a:p>
          <a:p>
            <a:pPr eaLnBrk="1" hangingPunct="1"/>
            <a:r>
              <a:rPr lang="ru-RU" sz="2000" smtClean="0"/>
              <a:t>11 – Лизосома,</a:t>
            </a:r>
          </a:p>
          <a:p>
            <a:pPr eaLnBrk="1" hangingPunct="1"/>
            <a:r>
              <a:rPr lang="ru-RU" sz="2000" smtClean="0"/>
              <a:t> 12 – Цитоплазма</a:t>
            </a:r>
          </a:p>
        </p:txBody>
      </p:sp>
      <p:pic>
        <p:nvPicPr>
          <p:cNvPr id="10244" name="Содержимое 16" descr="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87738" y="1214438"/>
            <a:ext cx="5326062" cy="4000500"/>
          </a:xfrm>
        </p:spPr>
      </p:pic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8715375" y="6286500"/>
            <a:ext cx="214313" cy="3571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u="sng" smtClean="0">
                <a:latin typeface="a_AlgeriusCaps" pitchFamily="82" charset="-52"/>
              </a:rPr>
              <a:t>Растительная клетка</a:t>
            </a:r>
          </a:p>
        </p:txBody>
      </p:sp>
      <p:pic>
        <p:nvPicPr>
          <p:cNvPr id="11267" name="Содержимое 18" descr="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0" y="2000250"/>
            <a:ext cx="4438650" cy="2800350"/>
          </a:xfrm>
        </p:spPr>
      </p:pic>
      <p:sp>
        <p:nvSpPr>
          <p:cNvPr id="20" name="Текст 19"/>
          <p:cNvSpPr>
            <a:spLocks noGrp="1"/>
          </p:cNvSpPr>
          <p:nvPr>
            <p:ph type="body" sz="half" idx="4294967295"/>
          </p:nvPr>
        </p:nvSpPr>
        <p:spPr>
          <a:xfrm>
            <a:off x="357188" y="1428750"/>
            <a:ext cx="3429000" cy="464343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1- наружная клеточная мембрана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2-вакуоль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3-ядро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4-ядрышко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5- гладкая эндоплазматическая сеть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6-шероховатая эндоплазматическая сеть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7-аппарат Гольджи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8- митохондрии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9-рибосомы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10-хлоропласты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11-хромопласт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12-крахмальное зерно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13-лизосома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14-плазмодесма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607719" y="1750219"/>
            <a:ext cx="785812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5072062" y="2071688"/>
            <a:ext cx="1643063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572250" y="1928813"/>
            <a:ext cx="1071563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7608094" y="2321719"/>
            <a:ext cx="100012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8" idx="3"/>
          </p:cNvCxnSpPr>
          <p:nvPr/>
        </p:nvCxnSpPr>
        <p:spPr>
          <a:xfrm rot="16200000" flipV="1">
            <a:off x="3750469" y="2035969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500438" y="4143375"/>
            <a:ext cx="243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6500813" y="4357687"/>
            <a:ext cx="17145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537076" y="4679950"/>
            <a:ext cx="1357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930901" y="4502150"/>
            <a:ext cx="1427162" cy="141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394325" y="4608513"/>
            <a:ext cx="1357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5857875" y="1857376"/>
            <a:ext cx="928687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7286625" y="4357688"/>
            <a:ext cx="14287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929313" y="1928813"/>
            <a:ext cx="1285875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29063" y="14287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00625" y="128587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00750" y="128587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15188" y="1214438"/>
            <a:ext cx="6429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3(4)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00750" y="5286375"/>
            <a:ext cx="4286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643688" y="5357813"/>
            <a:ext cx="50006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500938" y="5500688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43500" y="54292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9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72000" y="5429250"/>
            <a:ext cx="3571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58000" y="1428750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072438" y="1643063"/>
            <a:ext cx="4286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57938" y="1428750"/>
            <a:ext cx="4286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143875" y="5286375"/>
            <a:ext cx="4286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13</a:t>
            </a:r>
          </a:p>
        </p:txBody>
      </p:sp>
      <p:sp>
        <p:nvSpPr>
          <p:cNvPr id="31" name="5-конечная звезда 30">
            <a:hlinkClick r:id="rId3" action="ppaction://hlinksldjump"/>
          </p:cNvPr>
          <p:cNvSpPr/>
          <p:nvPr/>
        </p:nvSpPr>
        <p:spPr>
          <a:xfrm>
            <a:off x="8715375" y="6357938"/>
            <a:ext cx="214313" cy="214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a_AlgeriusCaps" pitchFamily="82" charset="-52"/>
              </a:rPr>
              <a:t>Отличительные признаки клеток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813" y="928688"/>
          <a:ext cx="8072493" cy="57547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0831"/>
                <a:gridCol w="2690831"/>
                <a:gridCol w="2690831"/>
              </a:tblGrid>
              <a:tr h="7896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Растительная клетка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Животная клетка</a:t>
                      </a:r>
                      <a:endParaRPr lang="ru-RU" dirty="0"/>
                    </a:p>
                  </a:txBody>
                  <a:tcPr/>
                </a:tc>
              </a:tr>
              <a:tr h="64513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Целлюлозная клеточная стенка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Расположена снаружи от клеточной мембраны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отсутствует</a:t>
                      </a:r>
                      <a:endParaRPr lang="ru-RU" dirty="0"/>
                    </a:p>
                  </a:txBody>
                  <a:tcPr/>
                </a:tc>
              </a:tr>
              <a:tr h="9216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/>
                        <a:t>2.     Пластиды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Хлоропласты</a:t>
                      </a:r>
                    </a:p>
                    <a:p>
                      <a:r>
                        <a:rPr lang="ru-RU" dirty="0" smtClean="0"/>
                        <a:t>Хромопласты</a:t>
                      </a:r>
                    </a:p>
                    <a:p>
                      <a:r>
                        <a:rPr lang="ru-RU" dirty="0" smtClean="0"/>
                        <a:t>Лейкопласты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отсутствуют</a:t>
                      </a:r>
                      <a:endParaRPr lang="ru-RU" dirty="0"/>
                    </a:p>
                  </a:txBody>
                  <a:tcPr/>
                </a:tc>
              </a:tr>
              <a:tr h="645139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ru-RU" dirty="0" smtClean="0"/>
                        <a:t>Основной запасной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          углевод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крахмал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</a:t>
                      </a:r>
                      <a:endParaRPr lang="ru-RU" dirty="0"/>
                    </a:p>
                  </a:txBody>
                  <a:tcPr/>
                </a:tc>
              </a:tr>
              <a:tr h="457497">
                <a:tc>
                  <a:txBody>
                    <a:bodyPr/>
                    <a:lstStyle/>
                    <a:p>
                      <a:r>
                        <a:rPr lang="ru-RU" dirty="0" smtClean="0"/>
                        <a:t>4.    Клеточный центр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1198115">
                <a:tc>
                  <a:txBody>
                    <a:bodyPr/>
                    <a:lstStyle/>
                    <a:p>
                      <a:r>
                        <a:rPr lang="ru-RU" dirty="0" smtClean="0"/>
                        <a:t>5.     Вакуоль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зрелых клетках – крупная одиночная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Многочисленные,</a:t>
                      </a:r>
                      <a:r>
                        <a:rPr lang="ru-RU" baseline="0" dirty="0" smtClean="0"/>
                        <a:t> мелкие – для внутриклеточного пищеварения</a:t>
                      </a:r>
                      <a:endParaRPr lang="ru-RU" dirty="0"/>
                    </a:p>
                  </a:txBody>
                  <a:tcPr/>
                </a:tc>
              </a:tr>
              <a:tr h="457497">
                <a:tc>
                  <a:txBody>
                    <a:bodyPr/>
                    <a:lstStyle/>
                    <a:p>
                      <a:r>
                        <a:rPr lang="ru-RU" dirty="0" smtClean="0"/>
                        <a:t>6.     Синтез АТФ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Хлоропластах</a:t>
                      </a:r>
                    </a:p>
                    <a:p>
                      <a:r>
                        <a:rPr lang="ru-RU" dirty="0" smtClean="0"/>
                        <a:t>митохондриях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Митохондриях</a:t>
                      </a:r>
                      <a:endParaRPr lang="ru-RU" dirty="0"/>
                    </a:p>
                  </a:txBody>
                  <a:tcPr/>
                </a:tc>
              </a:tr>
              <a:tr h="457497">
                <a:tc>
                  <a:txBody>
                    <a:bodyPr/>
                    <a:lstStyle/>
                    <a:p>
                      <a:r>
                        <a:rPr lang="ru-RU" dirty="0" smtClean="0"/>
                        <a:t>7.     Способ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Автотрофный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Гетеротрофный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-конечная звезда 5">
            <a:hlinkClick r:id="rId2" action="ppaction://hlinksldjump"/>
          </p:cNvPr>
          <p:cNvSpPr/>
          <p:nvPr/>
        </p:nvSpPr>
        <p:spPr>
          <a:xfrm>
            <a:off x="8786813" y="6286500"/>
            <a:ext cx="357187" cy="3571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3300"/>
                </a:solidFill>
                <a:latin typeface="a_ModernoBrk" pitchFamily="82" charset="-52"/>
              </a:rPr>
              <a:t>Состав и строение наружной плазматической мембраны</a:t>
            </a:r>
            <a:endParaRPr lang="ru-RU" dirty="0" smtClean="0">
              <a:latin typeface="a_ModernoBrk" pitchFamily="82" charset="-52"/>
            </a:endParaRPr>
          </a:p>
        </p:txBody>
      </p:sp>
      <p:pic>
        <p:nvPicPr>
          <p:cNvPr id="12291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6438" y="1600200"/>
            <a:ext cx="7731125" cy="4525963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50" y="1571625"/>
            <a:ext cx="2643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Интегральный белок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5786438"/>
            <a:ext cx="2071688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холестерол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5072063"/>
            <a:ext cx="1785937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фосфолипиды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28813" y="2071688"/>
            <a:ext cx="714375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rot="5400000">
            <a:off x="6661944" y="1696244"/>
            <a:ext cx="428625" cy="893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43063" y="5857875"/>
            <a:ext cx="3286125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Наружный белок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785019" y="4858544"/>
            <a:ext cx="428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6572250" y="5500688"/>
            <a:ext cx="428625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3036094" y="5179219"/>
            <a:ext cx="785813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14375" y="1643063"/>
            <a:ext cx="3429000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Олигосахаридная боковая цепь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00px-Diagram_human_cell_nucleus_ru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313"/>
            <a:ext cx="38576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71500" y="285750"/>
            <a:ext cx="40719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Ядро</a:t>
            </a:r>
            <a:r>
              <a:rPr lang="ru-RU"/>
              <a:t> имеется в клетках всех эукариот за исключением эритроцитов млекопитающих. У некоторых простейших имеются два ядра, но как правило, клетка содержит только одно ядро. Ядро обычно принимает форму шара или яйца; по размерам (10–20 мкм) оно является самой крупной из органелл.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38" y="571500"/>
            <a:ext cx="14255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Ядро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4000500"/>
            <a:ext cx="6429375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>
              <a:defRPr/>
            </a:pPr>
            <a:r>
              <a:rPr lang="ru-RU" dirty="0"/>
              <a:t>Регуляция процесса обмена веществ,</a:t>
            </a:r>
          </a:p>
          <a:p>
            <a:pPr lvl="1">
              <a:defRPr/>
            </a:pPr>
            <a:r>
              <a:rPr lang="ru-RU" dirty="0"/>
              <a:t>Хранение наследственной информации и ее воспроизводство,</a:t>
            </a:r>
          </a:p>
          <a:p>
            <a:pPr lvl="1">
              <a:defRPr/>
            </a:pPr>
            <a:r>
              <a:rPr lang="ru-RU" dirty="0"/>
              <a:t>Синтез РНК,</a:t>
            </a:r>
          </a:p>
          <a:p>
            <a:pPr lvl="1">
              <a:defRPr/>
            </a:pPr>
            <a:r>
              <a:rPr lang="ru-RU" dirty="0"/>
              <a:t>Сборка рибосом (</a:t>
            </a:r>
            <a:r>
              <a:rPr lang="ru-RU" dirty="0" err="1"/>
              <a:t>рибосомальный</a:t>
            </a:r>
            <a:r>
              <a:rPr lang="ru-RU" dirty="0"/>
              <a:t> белок + </a:t>
            </a:r>
            <a:r>
              <a:rPr lang="ru-RU" dirty="0" err="1"/>
              <a:t>рибосомальная</a:t>
            </a:r>
            <a:r>
              <a:rPr lang="ru-RU" dirty="0"/>
              <a:t> РНК)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0"/>
            <a:ext cx="6215063" cy="6789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Эндоплазматическая сеть</a:t>
            </a:r>
          </a:p>
          <a:p>
            <a:pPr>
              <a:lnSpc>
                <a:spcPct val="80000"/>
              </a:lnSpc>
              <a:defRPr/>
            </a:pP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Гладкая                   Шероховатая</a:t>
            </a:r>
          </a:p>
          <a:p>
            <a:pPr>
              <a:lnSpc>
                <a:spcPct val="80000"/>
              </a:lnSpc>
              <a:defRPr/>
            </a:pP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400" dirty="0"/>
              <a:t>1 мембрана образует:</a:t>
            </a:r>
          </a:p>
          <a:p>
            <a:pPr lvl="2">
              <a:lnSpc>
                <a:spcPct val="80000"/>
              </a:lnSpc>
              <a:defRPr/>
            </a:pPr>
            <a:r>
              <a:rPr lang="ru-RU" sz="2000" b="1" dirty="0"/>
              <a:t>Полости</a:t>
            </a:r>
          </a:p>
          <a:p>
            <a:pPr lvl="2">
              <a:lnSpc>
                <a:spcPct val="80000"/>
              </a:lnSpc>
              <a:defRPr/>
            </a:pPr>
            <a:r>
              <a:rPr lang="ru-RU" sz="2000" b="1" dirty="0"/>
              <a:t>Канальцы</a:t>
            </a:r>
          </a:p>
          <a:p>
            <a:pPr lvl="2">
              <a:lnSpc>
                <a:spcPct val="80000"/>
              </a:lnSpc>
              <a:defRPr/>
            </a:pPr>
            <a:r>
              <a:rPr lang="ru-RU" sz="2000" b="1" dirty="0"/>
              <a:t>Трубочки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400" dirty="0"/>
              <a:t>На поверхности мембран – рибосомы</a:t>
            </a:r>
          </a:p>
          <a:p>
            <a:pPr>
              <a:lnSpc>
                <a:spcPct val="80000"/>
              </a:lnSpc>
              <a:defRPr/>
            </a:pPr>
            <a:endParaRPr lang="ru-RU" sz="2800" dirty="0"/>
          </a:p>
          <a:p>
            <a:pPr>
              <a:lnSpc>
                <a:spcPct val="80000"/>
              </a:lnSpc>
              <a:defRPr/>
            </a:pPr>
            <a:endParaRPr lang="ru-RU" sz="28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/>
          </a:p>
          <a:p>
            <a:pPr>
              <a:lnSpc>
                <a:spcPct val="80000"/>
              </a:lnSpc>
              <a:defRPr/>
            </a:pPr>
            <a:endParaRPr lang="ru-RU" sz="2800" dirty="0"/>
          </a:p>
          <a:p>
            <a:pPr>
              <a:lnSpc>
                <a:spcPct val="80000"/>
              </a:lnSpc>
              <a:defRPr/>
            </a:pPr>
            <a:endParaRPr lang="ru-RU" sz="2800" dirty="0"/>
          </a:p>
          <a:p>
            <a:pPr>
              <a:lnSpc>
                <a:spcPct val="80000"/>
              </a:lnSpc>
              <a:defRPr/>
            </a:pP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400" dirty="0"/>
              <a:t>Синтез органических веществ (с помощью рибосом)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400" dirty="0"/>
              <a:t>Транспорт веществ</a:t>
            </a:r>
          </a:p>
        </p:txBody>
      </p:sp>
      <p:pic>
        <p:nvPicPr>
          <p:cNvPr id="14339" name="Рисунок 3" descr="э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861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286125"/>
            <a:ext cx="22145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2286000" y="357188"/>
            <a:ext cx="1428750" cy="35718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86188" y="357188"/>
            <a:ext cx="1714500" cy="3571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4294967295"/>
          </p:nvPr>
        </p:nvSpPr>
        <p:spPr>
          <a:xfrm>
            <a:off x="357188" y="285750"/>
            <a:ext cx="8429625" cy="30003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b="1" smtClean="0"/>
              <a:t>              Возникновение клеточной теории.</a:t>
            </a:r>
          </a:p>
          <a:p>
            <a:pPr lvl="1" eaLnBrk="1" hangingPunct="1"/>
            <a:r>
              <a:rPr lang="ru-RU" sz="2000" smtClean="0"/>
              <a:t>1838г. Т.Шлейден (сформулировал вывод: ткани растений состоят из клеток),</a:t>
            </a:r>
          </a:p>
          <a:p>
            <a:pPr lvl="1" eaLnBrk="1" hangingPunct="1"/>
            <a:r>
              <a:rPr lang="ru-RU" sz="2000" smtClean="0"/>
              <a:t>1839г.  М.Шванн (ткани животных состоят из клеток. Обобщил знания о клетке, </a:t>
            </a:r>
            <a:r>
              <a:rPr lang="ru-RU" sz="2000" b="1" smtClean="0"/>
              <a:t>сформулировал основное положение клеточной теории</a:t>
            </a:r>
            <a:r>
              <a:rPr lang="ru-RU" sz="2000" smtClean="0"/>
              <a:t>: клетки представляют собой структурную и функциональную основу всех живых существ).</a:t>
            </a:r>
          </a:p>
        </p:txBody>
      </p:sp>
      <p:pic>
        <p:nvPicPr>
          <p:cNvPr id="5" name="Рисунок 4" descr="шлей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13" y="2835275"/>
            <a:ext cx="2335212" cy="2632075"/>
          </a:xfrm>
          <a:prstGeom prst="rect">
            <a:avLst/>
          </a:prstGeom>
          <a:noFill/>
        </p:spPr>
      </p:pic>
      <p:pic>
        <p:nvPicPr>
          <p:cNvPr id="6" name="Рисунок 5" descr="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2908300"/>
            <a:ext cx="2305050" cy="2693988"/>
          </a:xfrm>
          <a:prstGeom prst="rect">
            <a:avLst/>
          </a:prstGeom>
          <a:noFill/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000250" y="557212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Теодор Шванн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5000625" y="55721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Маттиас Шлейден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1767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836613"/>
            <a:ext cx="36734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214313" y="3643313"/>
            <a:ext cx="8715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Строение</a:t>
            </a:r>
          </a:p>
          <a:p>
            <a:pPr lvl="1"/>
            <a:r>
              <a:rPr lang="ru-RU" sz="2400"/>
              <a:t>Окруженные мембранами полости (цистерны) и связанная с ними система пузырьков.</a:t>
            </a:r>
          </a:p>
          <a:p>
            <a:r>
              <a:rPr lang="ru-RU" sz="2800" b="1">
                <a:solidFill>
                  <a:srgbClr val="800000"/>
                </a:solidFill>
              </a:rPr>
              <a:t>Функции</a:t>
            </a:r>
          </a:p>
          <a:p>
            <a:pPr lvl="1"/>
            <a:r>
              <a:rPr lang="ru-RU" sz="2000" b="1"/>
              <a:t>Накопление органических веществ</a:t>
            </a:r>
          </a:p>
          <a:p>
            <a:pPr lvl="1"/>
            <a:r>
              <a:rPr lang="ru-RU" sz="2000" b="1"/>
              <a:t>«Упаковка» органических веществ</a:t>
            </a:r>
          </a:p>
          <a:p>
            <a:pPr lvl="1"/>
            <a:r>
              <a:rPr lang="ru-RU" sz="2000" b="1"/>
              <a:t>Выведение органических веществ</a:t>
            </a:r>
          </a:p>
          <a:p>
            <a:pPr lvl="1"/>
            <a:r>
              <a:rPr lang="ru-RU" sz="2000" b="1"/>
              <a:t>Образование лизосом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63" y="142875"/>
            <a:ext cx="5429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Аппарат Гольджи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4040188" cy="1960562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Митохондрии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и строение</a:t>
            </a:r>
            <a:r>
              <a:rPr lang="ru-RU" sz="2000" dirty="0" smtClean="0"/>
              <a:t>:</a:t>
            </a:r>
          </a:p>
          <a:p>
            <a:pPr lvl="1">
              <a:defRPr/>
            </a:pPr>
            <a:r>
              <a:rPr lang="ru-RU" sz="2000" dirty="0" smtClean="0"/>
              <a:t>2 </a:t>
            </a:r>
            <a:r>
              <a:rPr lang="ru-RU" sz="2000" u="sng" dirty="0" smtClean="0"/>
              <a:t>Мембраны </a:t>
            </a:r>
          </a:p>
          <a:p>
            <a:pPr lvl="2">
              <a:defRPr/>
            </a:pPr>
            <a:r>
              <a:rPr lang="ru-RU" sz="2000" dirty="0" smtClean="0"/>
              <a:t>Наружная</a:t>
            </a:r>
          </a:p>
          <a:p>
            <a:pPr lvl="2">
              <a:defRPr/>
            </a:pPr>
            <a:r>
              <a:rPr lang="ru-RU" sz="2000" dirty="0" smtClean="0"/>
              <a:t>Внутренняя(образует выросты – </a:t>
            </a:r>
            <a:r>
              <a:rPr lang="ru-RU" sz="2000" dirty="0" err="1" smtClean="0"/>
              <a:t>кристы</a:t>
            </a:r>
            <a:r>
              <a:rPr lang="ru-RU" sz="2000" dirty="0" smtClean="0"/>
              <a:t>)</a:t>
            </a:r>
          </a:p>
          <a:p>
            <a:pPr lvl="1">
              <a:buFont typeface="Arial" pitchFamily="34" charset="0"/>
              <a:buNone/>
              <a:defRPr/>
            </a:pPr>
            <a:r>
              <a:rPr lang="ru-RU" sz="2000" u="sng" dirty="0" smtClean="0"/>
              <a:t>Матрикс</a:t>
            </a:r>
            <a:r>
              <a:rPr lang="ru-RU" sz="2000" dirty="0" smtClean="0"/>
              <a:t> (внутреннее полужидкое содержимое, включающее ДНК, РНК, белок и рибосомы)</a:t>
            </a:r>
          </a:p>
          <a:p>
            <a:pPr>
              <a:defRPr/>
            </a:pPr>
            <a:r>
              <a:rPr lang="ru-RU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>
              <a:defRPr/>
            </a:pPr>
            <a:r>
              <a:rPr lang="ru-RU" sz="2000" dirty="0" smtClean="0"/>
              <a:t>Синтез АТФ</a:t>
            </a:r>
          </a:p>
          <a:p>
            <a:pPr lvl="1">
              <a:defRPr/>
            </a:pPr>
            <a:r>
              <a:rPr lang="ru-RU" sz="2000" dirty="0" smtClean="0"/>
              <a:t>Синтез собственных органических веществ,</a:t>
            </a:r>
          </a:p>
          <a:p>
            <a:pPr lvl="1">
              <a:defRPr/>
            </a:pPr>
            <a:r>
              <a:rPr lang="ru-RU" sz="2000" dirty="0" smtClean="0"/>
              <a:t>Образование собственных рибосом</a:t>
            </a:r>
            <a:endParaRPr lang="ru-RU" sz="2000" dirty="0"/>
          </a:p>
        </p:txBody>
      </p:sp>
      <p:pic>
        <p:nvPicPr>
          <p:cNvPr id="16387" name="Picture 7" descr="митохонд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71500"/>
            <a:ext cx="41433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пласт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857625"/>
            <a:ext cx="65849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714500"/>
            <a:ext cx="85725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400" b="1" dirty="0"/>
              <a:t>2 мембраны</a:t>
            </a:r>
          </a:p>
          <a:p>
            <a:pPr lvl="2">
              <a:lnSpc>
                <a:spcPct val="80000"/>
              </a:lnSpc>
              <a:defRPr/>
            </a:pPr>
            <a:r>
              <a:rPr lang="ru-RU" dirty="0"/>
              <a:t>Наружная</a:t>
            </a:r>
          </a:p>
          <a:p>
            <a:pPr lvl="2">
              <a:lnSpc>
                <a:spcPct val="80000"/>
              </a:lnSpc>
              <a:defRPr/>
            </a:pPr>
            <a:r>
              <a:rPr lang="ru-RU" dirty="0"/>
              <a:t>Внутренняя (</a:t>
            </a:r>
            <a:r>
              <a:rPr lang="ru-RU" sz="2000" dirty="0"/>
              <a:t>содержащие хлорофилл граны, собранные из стопки </a:t>
            </a:r>
            <a:r>
              <a:rPr lang="ru-RU" sz="2000" dirty="0" err="1"/>
              <a:t>тилакоидных</a:t>
            </a:r>
            <a:r>
              <a:rPr lang="ru-RU" sz="2000" dirty="0"/>
              <a:t> мембран)</a:t>
            </a:r>
          </a:p>
          <a:p>
            <a:pPr lvl="1">
              <a:lnSpc>
                <a:spcPct val="80000"/>
              </a:lnSpc>
              <a:defRPr/>
            </a:pPr>
            <a:r>
              <a:rPr lang="ru-RU" sz="2400" b="1" dirty="0"/>
              <a:t>Матрикс</a:t>
            </a:r>
            <a:r>
              <a:rPr lang="ru-RU" sz="2000" dirty="0"/>
              <a:t> (внутренняя полужидкая среда, содержащая белки, ДНК, РНК и рибосомы)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214813"/>
            <a:ext cx="2500313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Синтез АТФ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Синтез углеводов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Биосинтез собственных белков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0" y="357188"/>
            <a:ext cx="2928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Пластиды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00063" y="1000125"/>
            <a:ext cx="158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лейкопласты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2571750" y="1214438"/>
            <a:ext cx="159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хлоропласты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5286375" y="1071563"/>
            <a:ext cx="161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хромопласты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571625" y="928688"/>
            <a:ext cx="1643063" cy="1428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821906" y="964407"/>
            <a:ext cx="357187" cy="2857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7416" idx="0"/>
          </p:cNvCxnSpPr>
          <p:nvPr/>
        </p:nvCxnSpPr>
        <p:spPr>
          <a:xfrm>
            <a:off x="5143500" y="928688"/>
            <a:ext cx="952500" cy="1428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415" idx="2"/>
          </p:cNvCxnSpPr>
          <p:nvPr/>
        </p:nvCxnSpPr>
        <p:spPr>
          <a:xfrm rot="5400000">
            <a:off x="2370138" y="857250"/>
            <a:ext cx="273050" cy="172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лизос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9862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929188" y="1428750"/>
            <a:ext cx="3643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Строение:</a:t>
            </a:r>
          </a:p>
          <a:p>
            <a:pPr lvl="1"/>
            <a:r>
              <a:rPr lang="ru-RU" sz="2000" b="1"/>
              <a:t>Пузырьки овальной формы (снаружи – мембрана, внутри – ферменты)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785813" y="4643438"/>
            <a:ext cx="75009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Функции:</a:t>
            </a:r>
          </a:p>
          <a:p>
            <a:pPr lvl="1"/>
            <a:r>
              <a:rPr lang="ru-RU" sz="2000" b="1"/>
              <a:t>Расщепление органических веществ,</a:t>
            </a:r>
          </a:p>
          <a:p>
            <a:pPr lvl="1"/>
            <a:r>
              <a:rPr lang="ru-RU" sz="2000" b="1"/>
              <a:t>Разрушение отмерших органоидов клетки,</a:t>
            </a:r>
          </a:p>
          <a:p>
            <a:pPr lvl="1"/>
            <a:r>
              <a:rPr lang="ru-RU" sz="2000" b="1"/>
              <a:t>Уничтожение отработавших клеток.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88" y="357188"/>
            <a:ext cx="4000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лизосомы</a:t>
            </a: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8643938" y="635793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1504950"/>
            <a:ext cx="4429125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Строение:</a:t>
            </a:r>
          </a:p>
          <a:p>
            <a:pPr lvl="1">
              <a:defRPr/>
            </a:pPr>
            <a:r>
              <a:rPr lang="ru-RU" sz="2400" b="1" dirty="0"/>
              <a:t>Малая</a:t>
            </a:r>
          </a:p>
          <a:p>
            <a:pPr lvl="1">
              <a:defRPr/>
            </a:pPr>
            <a:r>
              <a:rPr lang="ru-RU" sz="2400" b="1" dirty="0"/>
              <a:t>Большая</a:t>
            </a:r>
          </a:p>
          <a:p>
            <a:pPr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Состав:</a:t>
            </a:r>
          </a:p>
          <a:p>
            <a:pPr lvl="2">
              <a:defRPr/>
            </a:pPr>
            <a:r>
              <a:rPr lang="ru-RU" sz="2000" b="1" dirty="0"/>
              <a:t> РНК (</a:t>
            </a:r>
            <a:r>
              <a:rPr lang="ru-RU" sz="2000" b="1" dirty="0" err="1"/>
              <a:t>рибосомная</a:t>
            </a:r>
            <a:r>
              <a:rPr lang="ru-RU" sz="2000" b="1" dirty="0"/>
              <a:t>)</a:t>
            </a:r>
          </a:p>
          <a:p>
            <a:pPr lvl="2">
              <a:defRPr/>
            </a:pPr>
            <a:r>
              <a:rPr lang="ru-RU" sz="2000" b="1" dirty="0"/>
              <a:t>Белки.</a:t>
            </a:r>
          </a:p>
          <a:p>
            <a:pPr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>
              <a:defRPr/>
            </a:pPr>
            <a:r>
              <a:rPr lang="ru-RU" sz="2400" dirty="0"/>
              <a:t>Обеспечивает биосинтез белка (сборку белковой молекулы из аминокислот).</a:t>
            </a:r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500188"/>
            <a:ext cx="40386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286250"/>
            <a:ext cx="3384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5" y="214313"/>
            <a:ext cx="75723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Немембранные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органеллы.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Рибосомы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928688"/>
            <a:ext cx="5857875" cy="3194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dirty="0"/>
              <a:t>2 Центриоли (</a:t>
            </a:r>
            <a:r>
              <a:rPr lang="ru-RU" sz="2000" b="1" dirty="0"/>
              <a:t>расположены перпендикулярно друг другу)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 центриолей:</a:t>
            </a:r>
          </a:p>
          <a:p>
            <a:pPr lvl="2">
              <a:lnSpc>
                <a:spcPct val="90000"/>
              </a:lnSpc>
              <a:defRPr/>
            </a:pPr>
            <a:r>
              <a:rPr lang="ru-RU" sz="2000" b="1" dirty="0"/>
              <a:t>Белковые микротрубочки</a:t>
            </a:r>
            <a:r>
              <a:rPr lang="ru-RU" sz="20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Свойства: </a:t>
            </a:r>
            <a:r>
              <a:rPr lang="ru-RU" sz="2000" b="1" dirty="0"/>
              <a:t>способны к удвоению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dirty="0"/>
              <a:t>Принимает участие в делении клеток животных и низших растений</a:t>
            </a:r>
          </a:p>
        </p:txBody>
      </p:sp>
      <p:pic>
        <p:nvPicPr>
          <p:cNvPr id="20483" name="Picture 8" descr="центрио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108450"/>
            <a:ext cx="5546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50" y="285750"/>
            <a:ext cx="6000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Клеточный центр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571500" y="1997075"/>
            <a:ext cx="62865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Реснички (многочисленные цитоплазматические выросты на мембране).</a:t>
            </a:r>
          </a:p>
          <a:p>
            <a:r>
              <a:rPr lang="ru-RU"/>
              <a:t>Жгутики (единичные цитоплазматические выросты на мембране).</a:t>
            </a:r>
          </a:p>
          <a:p>
            <a:r>
              <a:rPr lang="ru-RU"/>
              <a:t>Псевдоподии (амебовидные выступы цитоплазмы).</a:t>
            </a:r>
          </a:p>
          <a:p>
            <a:r>
              <a:rPr lang="ru-RU"/>
              <a:t>Миофибриллы (тонкие нити длиной до 1 см.).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428625"/>
            <a:ext cx="7358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Органеллы движения</a:t>
            </a:r>
          </a:p>
        </p:txBody>
      </p:sp>
      <p:pic>
        <p:nvPicPr>
          <p:cNvPr id="21508" name="Рисунок 3" descr="220px-Bronchiolar_epithelium_3_-_S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071938"/>
            <a:ext cx="20256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G20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4071938"/>
            <a:ext cx="23225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hguti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1433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конечная звезда 7">
            <a:hlinkClick r:id="rId5" action="ppaction://hlinksldjump"/>
          </p:cNvPr>
          <p:cNvSpPr/>
          <p:nvPr/>
        </p:nvSpPr>
        <p:spPr>
          <a:xfrm>
            <a:off x="8643938" y="6286500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714375"/>
          <a:ext cx="7929617" cy="58029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64793"/>
                <a:gridCol w="2949876"/>
                <a:gridCol w="3014948"/>
              </a:tblGrid>
              <a:tr h="230167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Признаки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Растительная клетка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Животная клетка</a:t>
                      </a:r>
                    </a:p>
                  </a:txBody>
                  <a:tcPr marL="17593" marR="17593" marT="8797" marB="8797"/>
                </a:tc>
              </a:tr>
              <a:tr h="442799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Пластиды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Хлоропласты, хромопласты, лейкопласты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Отсутствуют</a:t>
                      </a:r>
                    </a:p>
                  </a:txBody>
                  <a:tcPr marL="17593" marR="17593" marT="8797" marB="8797"/>
                </a:tc>
              </a:tr>
              <a:tr h="655432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Способ питания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Автотрофный (</a:t>
                      </a:r>
                      <a:r>
                        <a:rPr lang="ru-RU" sz="1400" dirty="0" err="1"/>
                        <a:t>фото-трофный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хемотрофный</a:t>
                      </a:r>
                      <a:r>
                        <a:rPr lang="ru-RU" sz="1400" dirty="0"/>
                        <a:t>)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Гетеротрофный (сапротрофный, паразитический).</a:t>
                      </a:r>
                    </a:p>
                  </a:txBody>
                  <a:tcPr marL="17593" marR="17593" marT="8797" marB="8797"/>
                </a:tc>
              </a:tr>
              <a:tr h="330392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Синтез АТФ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 хлоропластах, митохондриях 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 митохондриях</a:t>
                      </a:r>
                    </a:p>
                  </a:txBody>
                  <a:tcPr marL="17593" marR="17593" marT="8797" marB="8797"/>
                </a:tc>
              </a:tr>
              <a:tr h="655432">
                <a:tc>
                  <a:txBody>
                    <a:bodyPr/>
                    <a:lstStyle/>
                    <a:p>
                      <a:r>
                        <a:rPr lang="ru-RU" sz="1400" b="1" i="1"/>
                        <a:t>Расщепление АТФ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 хлоропластах и всех частях клетки, где необходимы затраты энергии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Во всех частях клетки. где необходимы затраты энергии</a:t>
                      </a:r>
                    </a:p>
                  </a:txBody>
                  <a:tcPr marL="17593" marR="17593" marT="8797" marB="8797"/>
                </a:tc>
              </a:tr>
              <a:tr h="442799">
                <a:tc>
                  <a:txBody>
                    <a:bodyPr/>
                    <a:lstStyle/>
                    <a:p>
                      <a:r>
                        <a:rPr lang="ru-RU" sz="1400" b="1" i="1"/>
                        <a:t>Клеточный</a:t>
                      </a:r>
                      <a:br>
                        <a:rPr lang="ru-RU" sz="1400" b="1" i="1"/>
                      </a:br>
                      <a:r>
                        <a:rPr lang="ru-RU" sz="1400" b="1" i="1"/>
                        <a:t>центр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 низших растений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Во всех клетках</a:t>
                      </a:r>
                    </a:p>
                  </a:txBody>
                  <a:tcPr marL="17593" marR="17593" marT="8797" marB="8797"/>
                </a:tc>
              </a:tr>
              <a:tr h="442799">
                <a:tc>
                  <a:txBody>
                    <a:bodyPr/>
                    <a:lstStyle/>
                    <a:p>
                      <a:r>
                        <a:rPr lang="ru-RU" sz="1400" b="1" i="1"/>
                        <a:t>Целлюлозная клеточная стенка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Расположена снаружи от клеточной мембраны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Отсутствует</a:t>
                      </a:r>
                    </a:p>
                  </a:txBody>
                  <a:tcPr marL="17593" marR="17593" marT="8797" marB="8797"/>
                </a:tc>
              </a:tr>
              <a:tr h="1080697">
                <a:tc>
                  <a:txBody>
                    <a:bodyPr/>
                    <a:lstStyle/>
                    <a:p>
                      <a:r>
                        <a:rPr lang="ru-RU" sz="1400" b="1" i="1"/>
                        <a:t>Включения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Запасные питательные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вещества в виде зерен крахмала, белка, капель масла; вакуоли с клеточным соком; кристаллы солей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Запасные питательные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вещества в виде зерен и капель (белки, жиры, углевод гликоген); конечные продукты обмена, кристаллы солей; пигменты</a:t>
                      </a:r>
                    </a:p>
                  </a:txBody>
                  <a:tcPr marL="17593" marR="17593" marT="8797" marB="8797"/>
                </a:tc>
              </a:tr>
              <a:tr h="1505962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Вакуоли</a:t>
                      </a:r>
                      <a:br>
                        <a:rPr lang="ru-RU" sz="1400" b="1" i="1" dirty="0"/>
                      </a:br>
                      <a:r>
                        <a:rPr lang="ru-RU" sz="1400" b="1" i="1" dirty="0"/>
                        <a:t/>
                      </a:r>
                      <a:br>
                        <a:rPr lang="ru-RU" sz="1400" b="1" i="1" dirty="0"/>
                      </a:br>
                      <a:r>
                        <a:rPr lang="ru-RU" sz="1400" b="1" i="1" dirty="0"/>
                        <a:t/>
                      </a:r>
                      <a:br>
                        <a:rPr lang="ru-RU" sz="1400" b="1" i="1" dirty="0"/>
                      </a:br>
                      <a:r>
                        <a:rPr lang="ru-RU" sz="1400" b="1" i="1" dirty="0"/>
                        <a:t/>
                      </a:r>
                      <a:br>
                        <a:rPr lang="ru-RU" sz="1400" b="1" i="1" dirty="0"/>
                      </a:br>
                      <a:endParaRPr lang="ru-RU" sz="1400" b="1" i="1" dirty="0"/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Крупные полости, заполненные клеточным соком - водным раствором</a:t>
                      </a:r>
                      <a:br>
                        <a:rPr lang="ru-RU" sz="1400"/>
                      </a:br>
                      <a:r>
                        <a:rPr lang="ru-RU" sz="1400"/>
                        <a:t>различных веществ, являющихся запасными</a:t>
                      </a:r>
                      <a:br>
                        <a:rPr lang="ru-RU" sz="1400"/>
                      </a:br>
                      <a:r>
                        <a:rPr lang="ru-RU" sz="1400"/>
                        <a:t>или конечными продуктами. Осмотические резервуары клетки</a:t>
                      </a:r>
                    </a:p>
                  </a:txBody>
                  <a:tcPr marL="17593" marR="17593" marT="8797" marB="8797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Сократительные, пищеварительные, выделительные вакуоли. Обычно мелкие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17593" marR="17593" marT="8797" marB="8797"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1563" y="0"/>
            <a:ext cx="6929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Сравнение клеток растений и животных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715375" y="6357938"/>
            <a:ext cx="214313" cy="3571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Клеточная теория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клетка – основная единица строения и развития всех живых организмов;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клетки всех организмов сходны по своему строению, химическому составу, основным проявлениям жизнедеятельности;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каждая новая клетка образуется в результате деления исходной (материнской) клетки;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в многоклеточных организмах клетки специализированы по выполняемой ими функции и образуют ткани. Из тканей состоят органы, которые тесно связаны между собой и подчинены системам регуляции.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6" name="5-конечная звезда 5">
            <a:hlinkClick r:id="rId2" action="ppaction://hlinksldjump"/>
          </p:cNvPr>
          <p:cNvSpPr/>
          <p:nvPr/>
        </p:nvSpPr>
        <p:spPr>
          <a:xfrm>
            <a:off x="8429625" y="6072188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Все клеточные формы жизни на Земле можно разделить на два </a:t>
            </a:r>
            <a:r>
              <a:rPr lang="ru-RU" sz="3200" b="1" dirty="0" err="1" smtClean="0"/>
              <a:t>надцарства</a:t>
            </a:r>
            <a:r>
              <a:rPr lang="ru-RU" sz="3200" b="1" dirty="0" smtClean="0"/>
              <a:t> на основании строения составляющих их клеток: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lvl="0" algn="just"/>
            <a:r>
              <a:rPr lang="ru-RU" b="1" i="1" dirty="0" smtClean="0"/>
              <a:t>прокариоты (</a:t>
            </a:r>
            <a:r>
              <a:rPr lang="ru-RU" b="1" i="1" dirty="0" err="1" smtClean="0"/>
              <a:t>доядерные</a:t>
            </a:r>
            <a:r>
              <a:rPr lang="ru-RU" b="1" i="1" dirty="0" smtClean="0"/>
              <a:t>) </a:t>
            </a:r>
            <a:r>
              <a:rPr lang="ru-RU" dirty="0" smtClean="0"/>
              <a:t>— более простые по строению и возникли в процессе эволюции раньше;</a:t>
            </a:r>
          </a:p>
          <a:p>
            <a:pPr lvl="0" algn="just"/>
            <a:r>
              <a:rPr lang="ru-RU" b="1" i="1" dirty="0" smtClean="0"/>
              <a:t>эукариоты (ядерные) </a:t>
            </a:r>
            <a:r>
              <a:rPr lang="ru-RU" dirty="0" smtClean="0"/>
              <a:t>— более сложные, возникли позже. Клетки, составляющие тело человека, в основном, являются </a:t>
            </a:r>
            <a:r>
              <a:rPr lang="ru-RU" dirty="0" err="1" smtClean="0"/>
              <a:t>эукариотическими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3200" b="1" dirty="0" smtClean="0"/>
              <a:t>Клетки прокариот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6143644"/>
          </a:xfrm>
        </p:spPr>
        <p:txBody>
          <a:bodyPr/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Прокариоты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(от лат.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перед, до и греч.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Κάρῠον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ядро, орех) - организмы, не обладающие, в отличие от эукариот, оформленным клеточным ядром и другими внутренними мембранными органоидами (за исключением плоских цистерн у фотосинтезирующих видов, например,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цианобактерий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Единственная крупная кольцевая (у некоторых видов — линейная)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двухцепочечная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молекула ДНК, в которой содержится основная часть генетического материала клетки (так называемый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нуклеоид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не образует комплекса с белками-гистонами (так называемого хроматина).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прокариотам относятся бактерии, в том числе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цианобактерии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(сине-зелёные водоросли), и археи. Потомками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прокариотических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клеток являются органеллы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эукариотических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клеток — митохондрии и пластиды. Основное содержимое клетки, заполняющее весь её объём, — вязкая зернистая цитоплазма.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</a:t>
            </a:r>
            <a:br>
              <a:rPr lang="ru-RU" dirty="0" smtClean="0"/>
            </a:br>
            <a:r>
              <a:rPr lang="ru-RU" dirty="0" err="1" smtClean="0"/>
              <a:t>прокариотической</a:t>
            </a:r>
            <a:r>
              <a:rPr lang="ru-RU" dirty="0" smtClean="0"/>
              <a:t> клетки</a:t>
            </a:r>
            <a:endParaRPr lang="ru-RU" dirty="0"/>
          </a:p>
        </p:txBody>
      </p:sp>
      <p:pic>
        <p:nvPicPr>
          <p:cNvPr id="4" name="Содержимое 3" descr="Прокариотическая клет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71438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b="1" dirty="0" smtClean="0"/>
              <a:t>Клетки эукариот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6072206"/>
          </a:xfrm>
        </p:spPr>
        <p:txBody>
          <a:bodyPr/>
          <a:lstStyle/>
          <a:p>
            <a:pPr marL="0" indent="360363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Эукариоты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(эвкариоты) (от греч.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Ευ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хорошо, полностью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κάρῠον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ядро, орех) — организмы, обладающие, в отличие от прокариот, оформленным клеточным ядром, отграниченным от цитоплазмы ядерной оболочкой. 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Генетический материал заключён в нескольких линейных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двухцепочных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молекулах ДНК (в зависимости от вида организмов их число на ядро может колебаться от двух до нескольких сотен), прикреплённых изнутри к мембране клеточного ядра и образующих у подавляющего большинства комплекс с белками-гистонами, называемый хроматином. В клетках эукариот имеется система внутренних мембран, образующих, помимо ядра, ряд других органоидов (эндоплазматическая сеть, аппарат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др.). Кроме того, у подавляющего большинства имеются постоянные внутриклеточные симбионты-прокариоты — митохондрии, а у водорослей и растений — также и пластиды.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</a:t>
            </a:r>
            <a:r>
              <a:rPr lang="ru-RU" dirty="0" err="1" smtClean="0"/>
              <a:t>эукариотической</a:t>
            </a:r>
            <a:r>
              <a:rPr lang="ru-RU" dirty="0" smtClean="0"/>
              <a:t> клетки </a:t>
            </a:r>
            <a:endParaRPr lang="ru-RU" dirty="0"/>
          </a:p>
        </p:txBody>
      </p:sp>
      <p:pic>
        <p:nvPicPr>
          <p:cNvPr id="4" name="Содержимое 3" descr="Эукариотическая клет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286676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714375"/>
          <a:ext cx="7929617" cy="53578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05493"/>
                <a:gridCol w="2545474"/>
                <a:gridCol w="2878650"/>
              </a:tblGrid>
              <a:tr h="261635">
                <a:tc>
                  <a:txBody>
                    <a:bodyPr/>
                    <a:lstStyle/>
                    <a:p>
                      <a:r>
                        <a:rPr lang="ru-RU" sz="1400" b="1" dirty="0"/>
                        <a:t> </a:t>
                      </a:r>
                      <a:r>
                        <a:rPr lang="ru-RU" sz="1400" b="1" dirty="0" smtClean="0"/>
                        <a:t>признаки</a:t>
                      </a:r>
                      <a:endParaRPr lang="ru-RU" sz="1400" b="1" dirty="0"/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b="1"/>
                        <a:t>прокариоты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эукариоты</a:t>
                      </a:r>
                    </a:p>
                  </a:txBody>
                  <a:tcPr marL="37981" marR="37981" marT="18991" marB="18991" anchor="ctr"/>
                </a:tc>
              </a:tr>
              <a:tr h="483733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Представители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синезеленые водо-росли, бактерии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животные, растения, грибы</a:t>
                      </a:r>
                    </a:p>
                  </a:txBody>
                  <a:tcPr marL="37981" marR="37981" marT="18991" marB="18991" anchor="ctr"/>
                </a:tc>
              </a:tr>
              <a:tr h="318381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Цитоплазма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бедна органоидами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богата органоидами</a:t>
                      </a:r>
                    </a:p>
                  </a:txBody>
                  <a:tcPr marL="37981" marR="37981" marT="18991" marB="18991" anchor="ctr"/>
                </a:tc>
              </a:tr>
              <a:tr h="591278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Ядро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 сформированного ядра и ядрышек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есть ядро и ядрышки</a:t>
                      </a:r>
                    </a:p>
                  </a:txBody>
                  <a:tcPr marL="37981" marR="37981" marT="18991" marB="18991" anchor="ctr"/>
                </a:tc>
              </a:tr>
              <a:tr h="318381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Эндоплазматическая сеть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есть</a:t>
                      </a:r>
                    </a:p>
                  </a:txBody>
                  <a:tcPr marL="37981" marR="37981" marT="18991" marB="18991" anchor="ctr"/>
                </a:tc>
              </a:tr>
              <a:tr h="483733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Рибосомы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расположены в </a:t>
                      </a:r>
                    </a:p>
                    <a:p>
                      <a:pPr algn="just"/>
                      <a:r>
                        <a:rPr lang="ru-RU" sz="1400" dirty="0"/>
                        <a:t>цитоплазме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/>
                        <a:t>расположены на </a:t>
                      </a:r>
                    </a:p>
                    <a:p>
                      <a:pPr algn="just"/>
                      <a:r>
                        <a:rPr lang="ru-RU" sz="1400"/>
                        <a:t>мембране</a:t>
                      </a:r>
                    </a:p>
                  </a:txBody>
                  <a:tcPr marL="37981" marR="37981" marT="18991" marB="18991" anchor="ctr"/>
                </a:tc>
              </a:tr>
              <a:tr h="261635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Митохондрии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есть</a:t>
                      </a:r>
                    </a:p>
                  </a:txBody>
                  <a:tcPr marL="37981" marR="37981" marT="18991" marB="18991" anchor="ctr"/>
                </a:tc>
              </a:tr>
              <a:tr h="318381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Пластиды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есть в клетках растений</a:t>
                      </a:r>
                    </a:p>
                  </a:txBody>
                  <a:tcPr marL="37981" marR="37981" marT="18991" marB="18991" anchor="ctr"/>
                </a:tc>
              </a:tr>
              <a:tr h="318381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Комплекс Гольджи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 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есть</a:t>
                      </a:r>
                    </a:p>
                  </a:txBody>
                  <a:tcPr marL="37981" marR="37981" marT="18991" marB="18991" anchor="ctr"/>
                </a:tc>
              </a:tr>
              <a:tr h="318381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Клеточный центр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нет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есть (у большинства)</a:t>
                      </a:r>
                    </a:p>
                  </a:txBody>
                  <a:tcPr marL="37981" marR="37981" marT="18991" marB="18991" anchor="ctr"/>
                </a:tc>
              </a:tr>
              <a:tr h="483733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Жгутики и реснички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белковые нити не образуют микротрубочек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состоят из </a:t>
                      </a:r>
                      <a:r>
                        <a:rPr lang="ru-RU" sz="1400" dirty="0" smtClean="0"/>
                        <a:t>микротрубочек</a:t>
                      </a:r>
                      <a:endParaRPr lang="ru-RU" sz="1400" dirty="0"/>
                    </a:p>
                  </a:txBody>
                  <a:tcPr marL="37981" marR="37981" marT="18991" marB="18991" anchor="ctr"/>
                </a:tc>
              </a:tr>
              <a:tr h="454829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Хромосомы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одна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всегда в диплоидном наборе</a:t>
                      </a:r>
                    </a:p>
                  </a:txBody>
                  <a:tcPr marL="37981" marR="37981" marT="18991" marB="18991" anchor="ctr"/>
                </a:tc>
              </a:tr>
              <a:tr h="261635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Способ деления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амитоз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митоз</a:t>
                      </a:r>
                    </a:p>
                  </a:txBody>
                  <a:tcPr marL="37981" marR="37981" marT="18991" marB="18991" anchor="ctr"/>
                </a:tc>
              </a:tr>
              <a:tr h="483733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Размножение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вегетативный, споро- образование</a:t>
                      </a:r>
                    </a:p>
                  </a:txBody>
                  <a:tcPr marL="37981" marR="37981" marT="18991" marB="18991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половой: образование гамет</a:t>
                      </a:r>
                    </a:p>
                  </a:txBody>
                  <a:tcPr marL="37981" marR="37981" marT="18991" marB="18991" anchor="ctr"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0"/>
            <a:ext cx="778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u="sng" dirty="0"/>
              <a:t>Сравнение клеток  прокариот и эукариот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715375" y="6286500"/>
            <a:ext cx="2857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1025</Words>
  <Application>Microsoft Office PowerPoint</Application>
  <PresentationFormat>Экран (4:3)</PresentationFormat>
  <Paragraphs>279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Строение и функции клетки</vt:lpstr>
      <vt:lpstr>Слайд 2</vt:lpstr>
      <vt:lpstr>Клеточная теория</vt:lpstr>
      <vt:lpstr> Все клеточные формы жизни на Земле можно разделить на два надцарства на основании строения составляющих их клеток: </vt:lpstr>
      <vt:lpstr>Клетки прокариот</vt:lpstr>
      <vt:lpstr>Строение  прокариотической клетки</vt:lpstr>
      <vt:lpstr>Клетки эукариот</vt:lpstr>
      <vt:lpstr>Строение эукариотической клетки </vt:lpstr>
      <vt:lpstr>Слайд 9</vt:lpstr>
      <vt:lpstr>Слайд 10</vt:lpstr>
      <vt:lpstr>Слайд 11</vt:lpstr>
      <vt:lpstr>Слайд 12</vt:lpstr>
      <vt:lpstr>Общие признаки</vt:lpstr>
      <vt:lpstr>Животная клетка</vt:lpstr>
      <vt:lpstr>Растительная клетка</vt:lpstr>
      <vt:lpstr>Отличительные признаки клеток</vt:lpstr>
      <vt:lpstr>Состав и строение наружной плазматической мембраны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Сходство и различия в строении клеток  растений и животных</dc:title>
  <dc:creator>Мадина</dc:creator>
  <cp:lastModifiedBy>Ученик</cp:lastModifiedBy>
  <cp:revision>65</cp:revision>
  <dcterms:created xsi:type="dcterms:W3CDTF">2011-09-22T15:29:14Z</dcterms:created>
  <dcterms:modified xsi:type="dcterms:W3CDTF">2020-04-14T09:03:38Z</dcterms:modified>
</cp:coreProperties>
</file>