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1" r:id="rId17"/>
    <p:sldId id="274" r:id="rId18"/>
    <p:sldId id="272" r:id="rId19"/>
    <p:sldId id="275" r:id="rId20"/>
    <p:sldId id="279" r:id="rId21"/>
    <p:sldId id="277" r:id="rId22"/>
    <p:sldId id="276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7BF139-D4A9-458E-A980-49EE66793C64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D4C948-9A4C-471E-84FD-063CB77D8A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7BF139-D4A9-458E-A980-49EE66793C64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D4C948-9A4C-471E-84FD-063CB77D8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7BF139-D4A9-458E-A980-49EE66793C64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D4C948-9A4C-471E-84FD-063CB77D8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7BF139-D4A9-458E-A980-49EE66793C64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D4C948-9A4C-471E-84FD-063CB77D8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7BF139-D4A9-458E-A980-49EE66793C64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D4C948-9A4C-471E-84FD-063CB77D8A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7BF139-D4A9-458E-A980-49EE66793C64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D4C948-9A4C-471E-84FD-063CB77D8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7BF139-D4A9-458E-A980-49EE66793C64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D4C948-9A4C-471E-84FD-063CB77D8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7BF139-D4A9-458E-A980-49EE66793C64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D4C948-9A4C-471E-84FD-063CB77D8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7BF139-D4A9-458E-A980-49EE66793C64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D4C948-9A4C-471E-84FD-063CB77D8A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7BF139-D4A9-458E-A980-49EE66793C64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D4C948-9A4C-471E-84FD-063CB77D8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7BF139-D4A9-458E-A980-49EE66793C64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D4C948-9A4C-471E-84FD-063CB77D8A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27BF139-D4A9-458E-A980-49EE66793C64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3D4C948-9A4C-471E-84FD-063CB77D8A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714356"/>
            <a:ext cx="721520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chemeClr val="bg2">
                    <a:lumMod val="25000"/>
                  </a:schemeClr>
                </a:solidFill>
              </a:rPr>
              <a:t>Тема:</a:t>
            </a:r>
          </a:p>
          <a:p>
            <a:r>
              <a:rPr lang="ru-RU" sz="3200" b="1" i="1" u="sng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b="1" i="1" u="sng" dirty="0">
                <a:solidFill>
                  <a:schemeClr val="bg2">
                    <a:lumMod val="25000"/>
                  </a:schemeClr>
                </a:solidFill>
              </a:rPr>
              <a:t>Социальная роль и </a:t>
            </a:r>
            <a:r>
              <a:rPr lang="ru-RU" sz="3200" b="1" i="1" u="sng" dirty="0" smtClean="0">
                <a:solidFill>
                  <a:schemeClr val="bg2">
                    <a:lumMod val="25000"/>
                  </a:schemeClr>
                </a:solidFill>
              </a:rPr>
              <a:t>стратификация</a:t>
            </a:r>
            <a:r>
              <a:rPr lang="ru-RU" sz="3200" b="1" i="1" u="sng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214942" y="6429396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314" name="Picture 2" descr="http://www.notesmaster.com/uploads/orig/variations/medium/Mayan_socie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785926"/>
            <a:ext cx="60579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571480"/>
            <a:ext cx="7858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 </a:t>
            </a:r>
            <a:r>
              <a:rPr lang="ru-RU" sz="2800" i="1" dirty="0" smtClean="0"/>
              <a:t>3) </a:t>
            </a:r>
            <a:r>
              <a:rPr lang="ru-RU" sz="2800" b="1" i="1" u="sng" dirty="0" smtClean="0"/>
              <a:t>Социально-этнические</a:t>
            </a:r>
            <a:r>
              <a:rPr lang="ru-RU" sz="2800" i="1" dirty="0" smtClean="0"/>
              <a:t> — отношения между нациями, народностями, национальными и этнографическими группами и др.</a:t>
            </a:r>
            <a:endParaRPr lang="ru-RU" sz="2800" i="1" dirty="0"/>
          </a:p>
        </p:txBody>
      </p:sp>
      <p:pic>
        <p:nvPicPr>
          <p:cNvPr id="22530" name="Picture 2" descr="http://cs623725.vk.me/v623725813/294ca/qgY_cuPYcL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07360"/>
            <a:ext cx="6851184" cy="485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500042"/>
            <a:ext cx="778674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 </a:t>
            </a:r>
            <a:r>
              <a:rPr lang="ru-RU" sz="2800" i="1" dirty="0" smtClean="0"/>
              <a:t>4)</a:t>
            </a:r>
            <a:r>
              <a:rPr lang="ru-RU" sz="2800" b="1" i="1" u="sng" dirty="0" smtClean="0"/>
              <a:t> Социально-профессиональные </a:t>
            </a:r>
            <a:r>
              <a:rPr lang="ru-RU" sz="2800" i="1" dirty="0" smtClean="0"/>
              <a:t>— отношения между трудовыми коллективами, профессиональными объединениями.</a:t>
            </a:r>
          </a:p>
          <a:p>
            <a:endParaRPr lang="ru-RU" dirty="0"/>
          </a:p>
        </p:txBody>
      </p:sp>
      <p:pic>
        <p:nvPicPr>
          <p:cNvPr id="23554" name="Picture 2" descr="http://tvoybiz.biz/_ph/2/583232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6093" y="2000241"/>
            <a:ext cx="6872247" cy="485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642918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5) </a:t>
            </a:r>
            <a:r>
              <a:rPr lang="ru-RU" sz="2800" b="1" i="1" u="sng" dirty="0" smtClean="0">
                <a:solidFill>
                  <a:schemeClr val="bg2">
                    <a:lumMod val="25000"/>
                  </a:schemeClr>
                </a:solidFill>
              </a:rPr>
              <a:t>Межличностные 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— отношения человека с окружающими его людьми.</a:t>
            </a:r>
            <a:endParaRPr lang="ru-RU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4578" name="Picture 2" descr="http://tvov.ru/tw_files2/urls_1/30/d-29505/29505_html_1febbd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47703"/>
            <a:ext cx="8143900" cy="5110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0"/>
            <a:ext cx="78581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b="1" i="1" u="sng" dirty="0" smtClean="0">
                <a:solidFill>
                  <a:schemeClr val="bg2">
                    <a:lumMod val="25000"/>
                  </a:schemeClr>
                </a:solidFill>
              </a:rPr>
              <a:t>Социальная стратификация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 (от лат. </a:t>
            </a:r>
            <a:r>
              <a:rPr lang="ru-RU" sz="2800" i="1" dirty="0" err="1" smtClean="0">
                <a:solidFill>
                  <a:schemeClr val="bg2">
                    <a:lumMod val="25000"/>
                  </a:schemeClr>
                </a:solidFill>
              </a:rPr>
              <a:t>stratum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 — слой, настил и </a:t>
            </a:r>
            <a:r>
              <a:rPr lang="ru-RU" sz="2800" i="1" dirty="0" err="1" smtClean="0">
                <a:solidFill>
                  <a:schemeClr val="bg2">
                    <a:lumMod val="25000"/>
                  </a:schemeClr>
                </a:solidFill>
              </a:rPr>
              <a:t>facere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 — делать) — </a:t>
            </a:r>
            <a:r>
              <a:rPr lang="ru-RU" sz="2800" i="1" u="sng" dirty="0" smtClean="0">
                <a:solidFill>
                  <a:srgbClr val="FF0000"/>
                </a:solidFill>
              </a:rPr>
              <a:t>это система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, включающая </a:t>
            </a:r>
            <a:r>
              <a:rPr lang="ru-RU" sz="2800" i="1" u="sng" dirty="0" smtClean="0">
                <a:solidFill>
                  <a:srgbClr val="FF0000"/>
                </a:solidFill>
              </a:rPr>
              <a:t>множество социальных образований,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i="1" u="sng" dirty="0" smtClean="0">
                <a:solidFill>
                  <a:schemeClr val="bg2">
                    <a:lumMod val="25000"/>
                  </a:schemeClr>
                </a:solidFill>
              </a:rPr>
              <a:t>представители которых различаются 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между собой </a:t>
            </a:r>
            <a:r>
              <a:rPr lang="ru-RU" sz="2800" i="1" u="sng" dirty="0" smtClean="0">
                <a:solidFill>
                  <a:schemeClr val="bg2">
                    <a:lumMod val="25000"/>
                  </a:schemeClr>
                </a:solidFill>
              </a:rPr>
              <a:t>неравным объёмом власти и материального богатства, прав и обязанностей, привилегий и престижа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5604" name="Picture 4" descr="http://poradu.pp.ua/uploads/posts/2015-08/avtoritarn-poltichn-rezhimi-oznaki-risi-tipi_56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071790"/>
            <a:ext cx="3714776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0"/>
            <a:ext cx="64294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chemeClr val="bg2">
                    <a:lumMod val="25000"/>
                  </a:schemeClr>
                </a:solidFill>
              </a:rPr>
              <a:t>Исторические типы стратификации</a:t>
            </a:r>
            <a:endParaRPr lang="ru-RU" sz="2800" i="1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571481"/>
          <a:ext cx="8786874" cy="1428759"/>
        </p:xfrm>
        <a:graphic>
          <a:graphicData uri="http://schemas.openxmlformats.org/drawingml/2006/table">
            <a:tbl>
              <a:tblPr/>
              <a:tblGrid>
                <a:gridCol w="1643074"/>
                <a:gridCol w="2621196"/>
                <a:gridCol w="2736654"/>
                <a:gridCol w="1785950"/>
              </a:tblGrid>
              <a:tr h="1428759">
                <a:tc>
                  <a:txBody>
                    <a:bodyPr/>
                    <a:lstStyle/>
                    <a:p>
                      <a:pPr>
                        <a:lnSpc>
                          <a:spcPts val="1715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Наиме-нование</a:t>
                      </a:r>
                      <a:r>
                        <a:rPr lang="ru-RU" sz="2400" b="1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i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социаль-ной</a:t>
                      </a:r>
                      <a:r>
                        <a:rPr lang="ru-RU" sz="2400" b="1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группы</a:t>
                      </a:r>
                      <a:endParaRPr lang="ru-RU" sz="2400" b="1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827" marR="158827" marT="105679" marB="1588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15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Её сущность</a:t>
                      </a:r>
                      <a:endParaRPr lang="ru-RU" sz="2400" b="1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827" marR="158827" marT="105679" marB="1588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15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Примеры</a:t>
                      </a:r>
                      <a:endParaRPr lang="ru-RU" sz="2400" b="1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827" marR="158827" marT="105679" marB="1588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15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Возник-новение</a:t>
                      </a:r>
                      <a:endParaRPr lang="ru-RU" sz="2400" b="1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827" marR="158827" marT="105679" marB="1588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2000240"/>
          <a:ext cx="8786842" cy="457203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643068"/>
                <a:gridCol w="2643196"/>
                <a:gridCol w="2714660"/>
                <a:gridCol w="1785918"/>
              </a:tblGrid>
              <a:tr h="4572032">
                <a:tc>
                  <a:txBody>
                    <a:bodyPr/>
                    <a:lstStyle/>
                    <a:p>
                      <a:pPr>
                        <a:lnSpc>
                          <a:spcPts val="1715"/>
                        </a:lnSpc>
                        <a:spcAft>
                          <a:spcPts val="1000"/>
                        </a:spcAft>
                      </a:pPr>
                      <a:endParaRPr lang="ru-RU" sz="2400" b="1" i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715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Каста</a:t>
                      </a:r>
                    </a:p>
                    <a:p>
                      <a:pPr>
                        <a:lnSpc>
                          <a:spcPts val="1715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(от </a:t>
                      </a:r>
                      <a:endParaRPr lang="ru-RU" sz="2400" b="1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715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лат</a:t>
                      </a:r>
                      <a:r>
                        <a:rPr lang="ru-RU" sz="2400" b="1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 </a:t>
                      </a:r>
                      <a:endParaRPr lang="ru-RU" sz="2400" b="1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715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ru-RU" sz="2400" b="1" i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astus</a:t>
                      </a:r>
                      <a:r>
                        <a:rPr lang="ru-RU" sz="24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—</a:t>
                      </a:r>
                    </a:p>
                    <a:p>
                      <a:pPr>
                        <a:lnSpc>
                          <a:spcPts val="1715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чистый</a:t>
                      </a:r>
                      <a:r>
                        <a:rPr lang="ru-RU" sz="2400" b="1" i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2400" b="1" i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3195" marR="163195" marT="108585" marB="1631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15"/>
                        </a:lnSpc>
                        <a:spcAft>
                          <a:spcPts val="1000"/>
                        </a:spcAft>
                      </a:pPr>
                      <a:endParaRPr lang="ru-RU" sz="2800" b="1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715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Социальная группа</a:t>
                      </a:r>
                      <a:r>
                        <a:rPr lang="ru-RU" sz="2800" b="1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обладающая пожизненно </a:t>
                      </a:r>
                      <a:r>
                        <a:rPr lang="ru-RU" sz="28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закрепленным </a:t>
                      </a:r>
                      <a:r>
                        <a:rPr lang="ru-RU" sz="2800" b="1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рождения </a:t>
                      </a:r>
                      <a:r>
                        <a:rPr lang="ru-RU" sz="28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религиозным </a:t>
                      </a:r>
                      <a:r>
                        <a:rPr lang="ru-RU" sz="2800" b="1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правилом и передаваемыми по наследству правами и </a:t>
                      </a:r>
                      <a:r>
                        <a:rPr lang="ru-RU" sz="28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обязанностями</a:t>
                      </a:r>
                      <a:r>
                        <a:rPr lang="ru-RU" sz="2800" b="1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800" b="1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3195" marR="163195" marT="108585" marB="163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15"/>
                        </a:lnSpc>
                        <a:spcAft>
                          <a:spcPts val="1000"/>
                        </a:spcAft>
                      </a:pPr>
                      <a:endParaRPr lang="ru-RU" sz="2800" b="1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715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Брахманы </a:t>
                      </a:r>
                    </a:p>
                    <a:p>
                      <a:pPr>
                        <a:lnSpc>
                          <a:spcPts val="1715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(священники</a:t>
                      </a:r>
                      <a:r>
                        <a:rPr lang="ru-RU" sz="2800" b="1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), </a:t>
                      </a:r>
                      <a:endParaRPr lang="ru-RU" sz="2800" b="1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715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кшатрии </a:t>
                      </a:r>
                    </a:p>
                    <a:p>
                      <a:pPr>
                        <a:lnSpc>
                          <a:spcPts val="1715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(воины</a:t>
                      </a:r>
                      <a:r>
                        <a:rPr lang="ru-RU" sz="2800" b="1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), </a:t>
                      </a:r>
                      <a:endParaRPr lang="ru-RU" sz="2800" b="1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715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вайшии</a:t>
                      </a:r>
                      <a:r>
                        <a:rPr lang="ru-RU" sz="28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ts val="1715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2800" b="1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земледельцы), </a:t>
                      </a:r>
                      <a:endParaRPr lang="ru-RU" sz="2800" b="1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715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шудры </a:t>
                      </a:r>
                      <a:r>
                        <a:rPr lang="ru-RU" sz="2800" b="1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(слуги).</a:t>
                      </a:r>
                      <a:endParaRPr lang="ru-RU" sz="2800" b="1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3195" marR="163195" marT="108585" marB="163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15"/>
                        </a:lnSpc>
                        <a:spcAft>
                          <a:spcPts val="1000"/>
                        </a:spcAft>
                      </a:pPr>
                      <a:endParaRPr lang="ru-RU" sz="2800" b="1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715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Древняя </a:t>
                      </a:r>
                    </a:p>
                    <a:p>
                      <a:pPr>
                        <a:lnSpc>
                          <a:spcPts val="1715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Индия</a:t>
                      </a:r>
                      <a:endParaRPr lang="ru-RU" sz="2800" b="1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3195" marR="163195" marT="108585" marB="163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s1.ppt4web.ru/images/95239/113235/640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00042"/>
            <a:ext cx="8001012" cy="6000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1" y="214291"/>
          <a:ext cx="8715437" cy="1357322"/>
        </p:xfrm>
        <a:graphic>
          <a:graphicData uri="http://schemas.openxmlformats.org/drawingml/2006/table">
            <a:tbl>
              <a:tblPr/>
              <a:tblGrid>
                <a:gridCol w="1629716"/>
                <a:gridCol w="2599886"/>
                <a:gridCol w="3128513"/>
                <a:gridCol w="1357322"/>
              </a:tblGrid>
              <a:tr h="1357322">
                <a:tc>
                  <a:txBody>
                    <a:bodyPr/>
                    <a:lstStyle/>
                    <a:p>
                      <a:pPr>
                        <a:lnSpc>
                          <a:spcPts val="1715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Наиме-нование</a:t>
                      </a:r>
                      <a:r>
                        <a:rPr lang="ru-RU" sz="2400" b="1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i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социаль-ной</a:t>
                      </a:r>
                      <a:r>
                        <a:rPr lang="ru-RU" sz="2400" b="1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группы</a:t>
                      </a:r>
                      <a:endParaRPr lang="ru-RU" sz="2400" b="1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827" marR="158827" marT="105679" marB="1588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15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Её сущность</a:t>
                      </a:r>
                      <a:endParaRPr lang="ru-RU" sz="2400" b="1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827" marR="158827" marT="105679" marB="1588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15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Примеры</a:t>
                      </a:r>
                      <a:endParaRPr lang="ru-RU" sz="2400" b="1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827" marR="158827" marT="105679" marB="1588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15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Возникновение</a:t>
                      </a:r>
                      <a:endParaRPr lang="ru-RU" sz="2400" b="1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827" marR="158827" marT="105679" marB="1588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643050"/>
          <a:ext cx="8786874" cy="521495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643074"/>
                <a:gridCol w="2643206"/>
                <a:gridCol w="3071834"/>
                <a:gridCol w="1428760"/>
              </a:tblGrid>
              <a:tr h="5214950">
                <a:tc>
                  <a:txBody>
                    <a:bodyPr/>
                    <a:lstStyle/>
                    <a:p>
                      <a:pPr>
                        <a:lnSpc>
                          <a:spcPts val="1715"/>
                        </a:lnSpc>
                        <a:spcAft>
                          <a:spcPts val="1000"/>
                        </a:spcAft>
                      </a:pPr>
                      <a:r>
                        <a:rPr lang="ru-RU" sz="24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Сословие</a:t>
                      </a:r>
                      <a:endParaRPr lang="ru-RU" sz="2400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3195" marR="163195" marT="108585" marB="1631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15"/>
                        </a:lnSpc>
                        <a:spcAft>
                          <a:spcPts val="1000"/>
                        </a:spcAft>
                      </a:pPr>
                      <a:r>
                        <a:rPr lang="ru-RU" sz="24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Социальная </a:t>
                      </a:r>
                      <a:r>
                        <a:rPr lang="ru-RU" sz="24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группа</a:t>
                      </a:r>
                      <a:r>
                        <a:rPr lang="ru-RU" sz="24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обладающая закреплёнными обычаем или </a:t>
                      </a:r>
                      <a:r>
                        <a:rPr lang="ru-RU" sz="24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законом </a:t>
                      </a:r>
                      <a:r>
                        <a:rPr lang="ru-RU" sz="24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24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передаваемыми </a:t>
                      </a:r>
                      <a:r>
                        <a:rPr lang="ru-RU" sz="24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</a:t>
                      </a:r>
                      <a:r>
                        <a:rPr lang="ru-RU" sz="24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наследству </a:t>
                      </a:r>
                      <a:r>
                        <a:rPr lang="ru-RU" sz="24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правами и обязанностями.</a:t>
                      </a:r>
                      <a:endParaRPr lang="ru-RU" sz="2400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3195" marR="163195" marT="108585" marB="163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15"/>
                        </a:lnSpc>
                        <a:spcAft>
                          <a:spcPts val="1000"/>
                        </a:spcAft>
                      </a:pPr>
                      <a:r>
                        <a:rPr lang="ru-RU" sz="24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Высшие сословия (дворянство, </a:t>
                      </a:r>
                      <a:r>
                        <a:rPr lang="ru-RU" sz="24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духовенство</a:t>
                      </a:r>
                      <a:r>
                        <a:rPr lang="ru-RU" sz="24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), </a:t>
                      </a:r>
                      <a:r>
                        <a:rPr lang="ru-RU" sz="24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непривилегированное </a:t>
                      </a:r>
                      <a:r>
                        <a:rPr lang="ru-RU" sz="24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третье </a:t>
                      </a:r>
                      <a:r>
                        <a:rPr lang="ru-RU" sz="24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сословие </a:t>
                      </a:r>
                      <a:r>
                        <a:rPr lang="ru-RU" sz="24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24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ремесленники</a:t>
                      </a:r>
                      <a:r>
                        <a:rPr lang="ru-RU" sz="24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купцы, крестьяне). В России со второй половины XVIII в.: дворянство, </a:t>
                      </a:r>
                      <a:r>
                        <a:rPr lang="ru-RU" sz="24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духовенство</a:t>
                      </a:r>
                      <a:r>
                        <a:rPr lang="ru-RU" sz="24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купечество, крестьянство, </a:t>
                      </a:r>
                      <a:r>
                        <a:rPr lang="ru-RU" sz="24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мещанство </a:t>
                      </a:r>
                      <a:r>
                        <a:rPr lang="ru-RU" sz="24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(средние </a:t>
                      </a:r>
                      <a:r>
                        <a:rPr lang="ru-RU" sz="24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городские </a:t>
                      </a:r>
                      <a:r>
                        <a:rPr lang="ru-RU" sz="24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слои).</a:t>
                      </a:r>
                      <a:endParaRPr lang="ru-RU" sz="2400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3195" marR="163195" marT="108585" marB="163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Средне</a:t>
                      </a:r>
                      <a:r>
                        <a:rPr lang="ru-RU" sz="24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­</a:t>
                      </a:r>
                    </a:p>
                    <a:p>
                      <a:pPr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endParaRPr lang="ru-RU" sz="2400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Вековая</a:t>
                      </a:r>
                    </a:p>
                    <a:p>
                      <a:pPr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715"/>
                        </a:lnSpc>
                        <a:spcAft>
                          <a:spcPts val="1000"/>
                        </a:spcAft>
                      </a:pPr>
                      <a:r>
                        <a:rPr lang="ru-RU" sz="24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Европа</a:t>
                      </a:r>
                      <a:endParaRPr lang="ru-RU" sz="2400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3195" marR="163195" marT="108585" marB="163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fastform.ru/wp-content/uploads/media/%D0%9C%D0%B5%D1%82%D0%BE%D0%B4%D0%B8%D1%87%D0%B5%D1%81%D0%BA%D0%B0%D1%8F-%D1%80%D0%B0%D0%B7%D1%80%D0%B0%D0%B1%D0%BE%D1%82%D0%BA%D0%B0-%D1%83%D1%80%D0%BE%D0%BA%D0%B0-%D0%BF%D0%BE-%D0%B8%D1%81%D1%82%D0%BE%D1%80%D0%B8%D0%B8-%D0%BF%D0%BE-%D1%82%D0%B5%D0%BC%D0%B5-%D0%9A%D0%B0%D1%82%D0%BE%D0%BB%D0%B8%D1%87%D0%B5%D1%81%D0%BA%D0%B0%D1%8F-%D1%86%D0%B5%D1%80%D0%BA%D0%BE%D0%B2%D1%8C-%D0%B8-%D0%B5%D1%80%D0%B5%D1%82%D0%B8%D0%BA%D0%B8/imag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464461"/>
            <a:ext cx="7437546" cy="2393539"/>
          </a:xfrm>
          <a:prstGeom prst="rect">
            <a:avLst/>
          </a:prstGeom>
          <a:noFill/>
        </p:spPr>
      </p:pic>
      <p:pic>
        <p:nvPicPr>
          <p:cNvPr id="30724" name="Picture 4" descr="http://fs1.ppt4web.ru/images/5551/72320/640/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1" y="214291"/>
          <a:ext cx="8715437" cy="1357322"/>
        </p:xfrm>
        <a:graphic>
          <a:graphicData uri="http://schemas.openxmlformats.org/drawingml/2006/table">
            <a:tbl>
              <a:tblPr/>
              <a:tblGrid>
                <a:gridCol w="1629716"/>
                <a:gridCol w="2599886"/>
                <a:gridCol w="2842761"/>
                <a:gridCol w="1643074"/>
              </a:tblGrid>
              <a:tr h="1357322">
                <a:tc>
                  <a:txBody>
                    <a:bodyPr/>
                    <a:lstStyle/>
                    <a:p>
                      <a:pPr>
                        <a:lnSpc>
                          <a:spcPts val="1715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Наиме-нование</a:t>
                      </a:r>
                      <a:r>
                        <a:rPr lang="ru-RU" sz="2400" b="1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i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социаль-ной</a:t>
                      </a:r>
                      <a:r>
                        <a:rPr lang="ru-RU" sz="2400" b="1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группы</a:t>
                      </a:r>
                      <a:endParaRPr lang="ru-RU" sz="2400" b="1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827" marR="158827" marT="105679" marB="1588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15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Её сущность</a:t>
                      </a:r>
                      <a:endParaRPr lang="ru-RU" sz="2400" b="1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827" marR="158827" marT="105679" marB="1588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15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Примеры</a:t>
                      </a:r>
                      <a:endParaRPr lang="ru-RU" sz="2400" b="1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827" marR="158827" marT="105679" marB="1588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15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Возникновение</a:t>
                      </a:r>
                      <a:endParaRPr lang="ru-RU" sz="2400" b="1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827" marR="158827" marT="105679" marB="1588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643050"/>
          <a:ext cx="8715436" cy="521495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629716"/>
                <a:gridCol w="2621716"/>
                <a:gridCol w="2820930"/>
                <a:gridCol w="1643074"/>
              </a:tblGrid>
              <a:tr h="5214950">
                <a:tc>
                  <a:txBody>
                    <a:bodyPr/>
                    <a:lstStyle/>
                    <a:p>
                      <a:pPr>
                        <a:lnSpc>
                          <a:spcPts val="1715"/>
                        </a:lnSpc>
                        <a:spcAft>
                          <a:spcPts val="1000"/>
                        </a:spcAft>
                      </a:pPr>
                      <a:r>
                        <a:rPr lang="ru-RU" sz="28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2800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3195" marR="163195" marT="108585" marB="1631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15"/>
                        </a:lnSpc>
                        <a:spcAft>
                          <a:spcPts val="1000"/>
                        </a:spcAft>
                      </a:pPr>
                      <a:r>
                        <a:rPr lang="ru-RU" sz="28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haroni" pitchFamily="2" charset="-79"/>
                        </a:rPr>
                        <a:t>Социальная </a:t>
                      </a:r>
                      <a:r>
                        <a:rPr lang="ru-RU" sz="28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haroni" pitchFamily="2" charset="-79"/>
                        </a:rPr>
                        <a:t>группа</a:t>
                      </a:r>
                      <a:r>
                        <a:rPr lang="ru-RU" sz="28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haroni" pitchFamily="2" charset="-79"/>
                        </a:rPr>
                        <a:t>, различающая­ся по её роли во всех сферах </a:t>
                      </a:r>
                      <a:r>
                        <a:rPr lang="ru-RU" sz="2800" i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haroni" pitchFamily="2" charset="-79"/>
                        </a:rPr>
                        <a:t>жизнедея-тельности</a:t>
                      </a:r>
                      <a:r>
                        <a:rPr lang="ru-RU" sz="28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haroni" pitchFamily="2" charset="-79"/>
                        </a:rPr>
                        <a:t> </a:t>
                      </a:r>
                      <a:r>
                        <a:rPr lang="ru-RU" sz="28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haroni" pitchFamily="2" charset="-79"/>
                        </a:rPr>
                        <a:t>общества, </a:t>
                      </a:r>
                      <a:r>
                        <a:rPr lang="ru-RU" sz="28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haroni" pitchFamily="2" charset="-79"/>
                        </a:rPr>
                        <a:t>которая </a:t>
                      </a:r>
                      <a:r>
                        <a:rPr lang="ru-RU" sz="28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haroni" pitchFamily="2" charset="-79"/>
                        </a:rPr>
                        <a:t>формируется и </a:t>
                      </a:r>
                      <a:r>
                        <a:rPr lang="ru-RU" sz="2800" i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haroni" pitchFamily="2" charset="-79"/>
                        </a:rPr>
                        <a:t>функциони-рует</a:t>
                      </a:r>
                      <a:r>
                        <a:rPr lang="ru-RU" sz="28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haroni" pitchFamily="2" charset="-79"/>
                        </a:rPr>
                        <a:t> </a:t>
                      </a:r>
                      <a:r>
                        <a:rPr lang="ru-RU" sz="28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haroni" pitchFamily="2" charset="-79"/>
                        </a:rPr>
                        <a:t>на основе </a:t>
                      </a:r>
                      <a:r>
                        <a:rPr lang="ru-RU" sz="28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haroni" pitchFamily="2" charset="-79"/>
                        </a:rPr>
                        <a:t>коренных </a:t>
                      </a:r>
                      <a:r>
                        <a:rPr lang="ru-RU" sz="28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haroni" pitchFamily="2" charset="-79"/>
                        </a:rPr>
                        <a:t>социальных интересов.</a:t>
                      </a:r>
                      <a:endParaRPr lang="ru-RU" sz="2800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163195" marR="163195" marT="108585" marB="163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15"/>
                        </a:lnSpc>
                        <a:spcAft>
                          <a:spcPts val="1000"/>
                        </a:spcAft>
                      </a:pPr>
                      <a:r>
                        <a:rPr lang="ru-RU" sz="28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Рабы и </a:t>
                      </a:r>
                      <a:r>
                        <a:rPr lang="ru-RU" sz="28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рабовладельцы</a:t>
                      </a:r>
                      <a:r>
                        <a:rPr lang="ru-RU" sz="28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феодалы и </a:t>
                      </a:r>
                      <a:r>
                        <a:rPr lang="ru-RU" sz="28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зависимые </a:t>
                      </a:r>
                      <a:r>
                        <a:rPr lang="ru-RU" sz="28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крестьяне; буржуазия и </a:t>
                      </a:r>
                      <a:r>
                        <a:rPr lang="ru-RU" sz="28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наёмные </a:t>
                      </a:r>
                      <a:r>
                        <a:rPr lang="ru-RU" sz="28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рабочие.</a:t>
                      </a:r>
                      <a:endParaRPr lang="ru-RU" sz="2800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3195" marR="163195" marT="108585" marB="163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</a:t>
                      </a:r>
                      <a:r>
                        <a:rPr lang="ru-RU" sz="28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  <a:p>
                      <a:pPr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endParaRPr lang="ru-RU" sz="2800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совое</a:t>
                      </a:r>
                      <a:endParaRPr lang="ru-RU" sz="2800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endParaRPr lang="ru-RU" sz="2800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715"/>
                        </a:lnSpc>
                        <a:spcAft>
                          <a:spcPts val="1000"/>
                        </a:spcAft>
                      </a:pPr>
                      <a:r>
                        <a:rPr lang="ru-RU" sz="2800" i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общет</a:t>
                      </a:r>
                      <a:r>
                        <a:rPr lang="ru-RU" sz="28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  <a:p>
                      <a:pPr>
                        <a:lnSpc>
                          <a:spcPts val="1715"/>
                        </a:lnSpc>
                        <a:spcAft>
                          <a:spcPts val="1000"/>
                        </a:spcAft>
                      </a:pPr>
                      <a:r>
                        <a:rPr lang="ru-RU" sz="28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</a:t>
                      </a:r>
                      <a:endParaRPr lang="ru-RU" sz="2800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3195" marR="163195" marT="108585" marB="163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jesus.com.ua/wp-content/uploads/soc-k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28670"/>
            <a:ext cx="8122346" cy="5117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"/>
            <a:ext cx="792961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chemeClr val="bg2">
                    <a:lumMod val="25000"/>
                  </a:schemeClr>
                </a:solidFill>
              </a:rPr>
              <a:t>Социальная структура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 (от лат. </a:t>
            </a:r>
            <a:r>
              <a:rPr lang="ru-RU" sz="2800" i="1" dirty="0" err="1" smtClean="0">
                <a:solidFill>
                  <a:schemeClr val="bg2">
                    <a:lumMod val="25000"/>
                  </a:schemeClr>
                </a:solidFill>
              </a:rPr>
              <a:t>structure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 — строение, расположение, порядок) общества — строение общества в целом, совокупность взаимосвязанных и взаимодействующих социальных групп, а также отношения между ними.</a:t>
            </a:r>
          </a:p>
          <a:p>
            <a:endParaRPr lang="ru-RU" dirty="0"/>
          </a:p>
        </p:txBody>
      </p:sp>
      <p:pic>
        <p:nvPicPr>
          <p:cNvPr id="1028" name="Picture 4" descr="http://i.ytimg.com/vi/pfCBCegdtAk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11" y="2250250"/>
            <a:ext cx="6143665" cy="460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vk.me/c636519/v636519069/30dd0/1Uwec-XAQh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9828" y="428604"/>
            <a:ext cx="7956406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642918"/>
            <a:ext cx="792961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chemeClr val="tx2">
                    <a:lumMod val="75000"/>
                  </a:schemeClr>
                </a:solidFill>
              </a:rPr>
              <a:t>Социальная дифференциация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 (от лат 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</a:rPr>
              <a:t>differentia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 — различие) — это разделение общества на различные социальные группы, которые занимают в нём разное положение.</a:t>
            </a:r>
          </a:p>
          <a:p>
            <a:endParaRPr lang="ru-RU" dirty="0"/>
          </a:p>
        </p:txBody>
      </p:sp>
      <p:sp>
        <p:nvSpPr>
          <p:cNvPr id="33794" name="AutoShape 2" descr="http://ok-t.ru/studopediaru/baza4/2367314881856.files/image03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6" name="Picture 4" descr="http://www.podelise.ru/tw_files2/urls_363/9/d-8004/7z-docs/3_html_m704b464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184" y="3286124"/>
            <a:ext cx="797643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0"/>
            <a:ext cx="807246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chemeClr val="accent2">
                    <a:lumMod val="50000"/>
                  </a:schemeClr>
                </a:solidFill>
              </a:rPr>
              <a:t>Страта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 — это реальная общность, социальный слой, группа людей, объединённая каким-либо общим социальным признаком (имущественным, профессиональным, уровнем образования, властью, престижем и др.).</a:t>
            </a:r>
          </a:p>
          <a:p>
            <a:endParaRPr lang="ru-RU" dirty="0"/>
          </a:p>
        </p:txBody>
      </p:sp>
      <p:pic>
        <p:nvPicPr>
          <p:cNvPr id="32770" name="Picture 2" descr="http://reftrend.ru/files/199/5464e64da094b202683686496ba2e158.html_files/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304" y="3643314"/>
            <a:ext cx="7858696" cy="199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571480"/>
            <a:ext cx="778674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chemeClr val="bg2">
                    <a:lumMod val="25000"/>
                  </a:schemeClr>
                </a:solidFill>
              </a:rPr>
              <a:t>Стратификация имеет две существенные характеристики:</a:t>
            </a:r>
          </a:p>
          <a:p>
            <a:endParaRPr lang="ru-RU" sz="3600" b="1" i="1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1) верхние слои находятся в более привилегированном положении (в отношении обладания ресурсами или возможностями получения вознаграждения) по отношению к нижним слоям;</a:t>
            </a:r>
          </a:p>
          <a:p>
            <a:endParaRPr lang="ru-RU" sz="28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2) верхние слои значительно меньше нижних по количеству входящих в них членов общества.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428604"/>
            <a:ext cx="814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chemeClr val="accent4">
                    <a:lumMod val="75000"/>
                  </a:schemeClr>
                </a:solidFill>
              </a:rPr>
              <a:t>В основе социальной структуры лежит:</a:t>
            </a:r>
            <a:endParaRPr lang="ru-RU" sz="2800" b="1" i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1285860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 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 общественное разделение труда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43042" y="2285992"/>
            <a:ext cx="7500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- наличие специфических потребностей и        интересов</a:t>
            </a:r>
            <a:endParaRPr lang="ru-RU" sz="28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3429000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- наличие ценностей, норм и ролей</a:t>
            </a:r>
            <a:endParaRPr lang="ru-RU" sz="28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4500570"/>
            <a:ext cx="73581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- различных социальных групп.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362" name="Picture 2" descr="https://im1-tub-ru.yandex.net/i?id=561c4100750bfac7e5bee229f4dd11ec&amp;n=33&amp;h=190&amp;w=2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75" y="4857761"/>
            <a:ext cx="2524125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500042"/>
            <a:ext cx="74295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chemeClr val="accent4">
                    <a:lumMod val="75000"/>
                  </a:schemeClr>
                </a:solidFill>
              </a:rPr>
              <a:t>Роль социальной структуры: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43042" y="1714488"/>
            <a:ext cx="6643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 1) организует общество в единое целое;</a:t>
            </a:r>
          </a:p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2857496"/>
            <a:ext cx="750095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 2) способствует сохранению целостности и стабильности общества.</a:t>
            </a:r>
          </a:p>
          <a:p>
            <a:endParaRPr lang="ru-RU" dirty="0"/>
          </a:p>
        </p:txBody>
      </p:sp>
      <p:pic>
        <p:nvPicPr>
          <p:cNvPr id="16387" name="Picture 3" descr="http://www.digitalworkplace.ru/upload/resize_cache/blog/9f6/600_2500_1/9f6430658294c0e7be6b63ad17297f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771905"/>
            <a:ext cx="4286240" cy="3086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71480"/>
            <a:ext cx="81439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chemeClr val="bg2">
                    <a:lumMod val="25000"/>
                  </a:schemeClr>
                </a:solidFill>
              </a:rPr>
              <a:t>Социальные отношения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 — это определённые устойчивые связи между людьми как представителями социальных групп.</a:t>
            </a:r>
          </a:p>
          <a:p>
            <a:endParaRPr lang="ru-RU" dirty="0"/>
          </a:p>
        </p:txBody>
      </p:sp>
      <p:pic>
        <p:nvPicPr>
          <p:cNvPr id="17414" name="Picture 6" descr="http://fb.ru/misc/i/gallery/19663/6008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07167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0"/>
            <a:ext cx="76438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/>
              <a:t>Два характера социальных отношений.</a:t>
            </a:r>
            <a:endParaRPr lang="ru-RU" sz="2800" i="1" u="sng" dirty="0" smtClean="0"/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571480"/>
          <a:ext cx="9144000" cy="628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263447"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1" dirty="0">
                          <a:latin typeface="Times New Roman"/>
                          <a:ea typeface="Times New Roman"/>
                          <a:cs typeface="Times New Roman"/>
                        </a:rPr>
                        <a:t>Сотрудничество</a:t>
                      </a:r>
                      <a:endParaRPr lang="ru-RU" sz="28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3195" marR="163195" marT="108585" marB="163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1" dirty="0">
                          <a:latin typeface="Times New Roman"/>
                          <a:ea typeface="Times New Roman"/>
                          <a:cs typeface="Times New Roman"/>
                        </a:rPr>
                        <a:t>Соперничество</a:t>
                      </a:r>
                      <a:endParaRPr lang="ru-RU" sz="28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3195" marR="163195" marT="108585" marB="163195" anchor="ctr"/>
                </a:tc>
              </a:tr>
              <a:tr h="50230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ru-RU" sz="2000" b="1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1) Выражено в стремлении опередить, отстранить, подчинить или уничтожить соперника.</a:t>
                      </a:r>
                    </a:p>
                    <a:p>
                      <a:endParaRPr kumimoji="0" lang="ru-RU" sz="2000" b="1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2) Связано с отсутствием общих, совместных целей; каждая сторона считает соперника, его социальные позиции, действия препятствием на пути достижения цели.</a:t>
                      </a:r>
                      <a:endParaRPr lang="ru-RU" sz="2000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4282" y="2000240"/>
            <a:ext cx="42148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</a:rPr>
              <a:t>1) Выражено в обоюдной заинтересованности, выгодности отношений для обеих сторон.</a:t>
            </a:r>
          </a:p>
          <a:p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</a:rPr>
              <a:t>2) Направлено на достижение возникающей совместной цели, что содействует также укреплению взаимопонимания, партнёрства, дружбы.</a:t>
            </a:r>
          </a:p>
          <a:p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</a:rPr>
              <a:t>3) Связано с такими качествами, как верность, признательность, уважение, поддержка и т. п.</a:t>
            </a:r>
            <a:endParaRPr lang="ru-RU" sz="22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357166"/>
            <a:ext cx="78581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Соперничество в социальных отношениях часто приводит к </a:t>
            </a:r>
          </a:p>
          <a:p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  </a:t>
            </a:r>
            <a:r>
              <a:rPr lang="ru-RU" sz="2800" b="1" i="1" u="sng" dirty="0" smtClean="0">
                <a:solidFill>
                  <a:schemeClr val="bg2">
                    <a:lumMod val="25000"/>
                  </a:schemeClr>
                </a:solidFill>
              </a:rPr>
              <a:t>социальным конфликтам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i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8434" name="Picture 2" descr="http://nistbaldrige.blogs.govdelivery.com/files/2012/03/6a011571626a2b970c0147e3280f82970b-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062082"/>
            <a:ext cx="8143900" cy="4591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0"/>
            <a:ext cx="785818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В зависимости от состава участников социальные отношения подразделяются на следующие </a:t>
            </a:r>
            <a:r>
              <a:rPr lang="ru-RU" sz="2800" b="1" i="1" u="sng" dirty="0" smtClean="0">
                <a:solidFill>
                  <a:schemeClr val="accent6">
                    <a:lumMod val="75000"/>
                  </a:schemeClr>
                </a:solidFill>
              </a:rPr>
              <a:t>виды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endParaRPr lang="ru-RU" sz="2800" dirty="0" smtClean="0"/>
          </a:p>
          <a:p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Социально-групповые 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отношения между классами, социальными слоями и др.</a:t>
            </a:r>
          </a:p>
          <a:p>
            <a:endParaRPr lang="ru-RU" dirty="0"/>
          </a:p>
        </p:txBody>
      </p:sp>
      <p:pic>
        <p:nvPicPr>
          <p:cNvPr id="20482" name="Picture 2" descr="http://rustudent.com/wp-content/uploads/2013/01/Setevaya-dedifferentsiatsiya-v-usloviyah-dezorganizatsii-politicheskih-otnoshen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866106"/>
            <a:ext cx="5333996" cy="3991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14290"/>
            <a:ext cx="78581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 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2)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ru-RU" sz="2800" b="1" i="1" u="sng" dirty="0" smtClean="0">
                <a:solidFill>
                  <a:schemeClr val="bg2">
                    <a:lumMod val="25000"/>
                  </a:schemeClr>
                </a:solidFill>
              </a:rPr>
              <a:t>Социально-демографические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 — 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отношения между мужчинами, женщинами, детьми, молодежью, пенсионерами и др.</a:t>
            </a:r>
          </a:p>
          <a:p>
            <a:endParaRPr lang="ru-RU" dirty="0"/>
          </a:p>
        </p:txBody>
      </p:sp>
      <p:pic>
        <p:nvPicPr>
          <p:cNvPr id="21506" name="Picture 2" descr="http://www.funlib.ru/cimg/2014/101615/59471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189" y="2071678"/>
            <a:ext cx="7827935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572</TotalTime>
  <Words>294</Words>
  <Application>Microsoft Office PowerPoint</Application>
  <PresentationFormat>Экран (4:3)</PresentationFormat>
  <Paragraphs>92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Людмила</cp:lastModifiedBy>
  <cp:revision>38</cp:revision>
  <dcterms:created xsi:type="dcterms:W3CDTF">2016-01-09T02:03:46Z</dcterms:created>
  <dcterms:modified xsi:type="dcterms:W3CDTF">2021-03-28T15:12:12Z</dcterms:modified>
</cp:coreProperties>
</file>