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A2E7-A02F-44F2-AEB3-35516038D98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1B25-B8E5-451B-9A71-7E317425B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57FiY0iH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Задание для обучающихся с применением дистанционных образовательных технологий и электронного обучения</a:t>
            </a:r>
            <a:r>
              <a:rPr lang="ru-RU" sz="5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5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Дата: 29 апреля 2020г.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Группа: А-18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Учебная дисциплина: Правила безопасности дорожного движения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 занятия: Обгон, скорость движения</a:t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Тип занятия: лекция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Смотреть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видео: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hlinkClick r:id="rId2"/>
              </a:rPr>
              <a:t>https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  <a:hlinkClick r:id="rId2"/>
              </a:rPr>
              <a:t>://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  <a:hlinkClick r:id="rId2"/>
              </a:rPr>
              <a:t>www.youtube.com/watch?v=HU57FiY0iHQ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/>
              <a:t>Задание для обучающихся:</a:t>
            </a:r>
            <a:r>
              <a:rPr lang="ru-RU" sz="2000" dirty="0"/>
              <a:t> </a:t>
            </a:r>
            <a:r>
              <a:rPr lang="ru-RU" sz="2000" i="1" dirty="0" smtClean="0"/>
              <a:t>Сделать конспект, подготовить презентацию по теме «Скорость движения»</a:t>
            </a:r>
            <a:br>
              <a:rPr lang="ru-RU" sz="2000" i="1" dirty="0" smtClean="0"/>
            </a:br>
            <a:r>
              <a:rPr lang="ru-RU" sz="2000" b="1" i="1" dirty="0" smtClean="0"/>
              <a:t>Форма </a:t>
            </a:r>
            <a:r>
              <a:rPr lang="ru-RU" sz="2000" b="1" i="1" dirty="0"/>
              <a:t>отчета.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1.	Сделать фото конспекта лекции.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2.	Составить презентацию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Срок выполнения задания: до </a:t>
            </a:r>
            <a:r>
              <a:rPr lang="ru-RU" sz="2000" dirty="0" smtClean="0"/>
              <a:t>30.04.2020г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Ответы отправлять на адрес aqva96@mail.ru, или в </a:t>
            </a:r>
            <a:r>
              <a:rPr lang="ru-RU" sz="2000" dirty="0" err="1"/>
              <a:t>WhatsApp</a:t>
            </a:r>
            <a:r>
              <a:rPr lang="ru-RU" sz="2000" dirty="0"/>
              <a:t> на номер 89530494346. В названии файла указать (ФИО, группу, дисциплину)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43042" y="142852"/>
            <a:ext cx="5786478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самое главное – где обгон запрещён!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786190"/>
            <a:ext cx="8429684" cy="307181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Прежде всего, обгон может быть просто запрещён соответствующим дорожным знаком.</a:t>
            </a:r>
          </a:p>
          <a:p>
            <a:r>
              <a:rPr lang="ru-RU" sz="1800" b="1" dirty="0" smtClean="0"/>
              <a:t>Только следует помнить, что в зоне действия знака 3.20 «Обгон запрещён» разрешается обгонять гужевые повозки, мопеды, двухколёсные мотоциклы без коляски, а также любые тихоходные транспортные средства.</a:t>
            </a:r>
          </a:p>
          <a:p>
            <a:r>
              <a:rPr lang="ru-RU" sz="1800" b="1" dirty="0" smtClean="0"/>
              <a:t>А что такое тихоходное транспортное средство? А тихоходное транспортное средство – это транспортное средство, обозначенное соответствующим опознавательным знаком.</a:t>
            </a:r>
          </a:p>
          <a:p>
            <a:r>
              <a:rPr lang="ru-RU" sz="1800" b="1" dirty="0" smtClean="0"/>
              <a:t>На этом транспортном средстве нет никакого опознавательного знака и, следовательно, с какой бы скоростью оно ни «ползло», обгон запрещён!</a:t>
            </a:r>
          </a:p>
          <a:p>
            <a:endParaRPr lang="ru-RU" sz="18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50098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929066"/>
            <a:ext cx="8143932" cy="250033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А вот теперь другое дело – на заднем борту опознавательный знак «Тихоходное транспортное средство». И, следовательно, с какой бы скоростью оно ни «летело», его можно обгонять и в зоне действия знака 3.20 «Обгон запрещён.</a:t>
            </a:r>
          </a:p>
          <a:p>
            <a:r>
              <a:rPr lang="ru-RU" sz="2000" b="1" dirty="0" smtClean="0"/>
              <a:t>По Правилам такой опознавательный знак должен быть установлен сзади механических транспортных средств, для которых предприятием-изготовителем установлена максимальная скорость не более 30 км/ч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00092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000504"/>
            <a:ext cx="7643866" cy="2357454"/>
          </a:xfrm>
        </p:spPr>
        <p:txBody>
          <a:bodyPr/>
          <a:lstStyle/>
          <a:p>
            <a:pPr algn="ctr"/>
            <a:r>
              <a:rPr lang="ru-RU" sz="2000" b="1" dirty="0" smtClean="0"/>
              <a:t>Знак 3.22 «Обгон грузовым автомобилям запрещён» не распространяет своё действие на транспортные средства категории «В».</a:t>
            </a:r>
          </a:p>
          <a:p>
            <a:r>
              <a:rPr lang="ru-RU" sz="2000" b="1" dirty="0" smtClean="0"/>
              <a:t>Так что если вы управляете легковым автомобилем или грузовиком с максимальной разрешённой массой не более 3,5 тонн, можете заниматься обгоном в зоне действия этого знака.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642918"/>
            <a:ext cx="72866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85728"/>
            <a:ext cx="5486400" cy="10001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Обгон запрещён: </a:t>
            </a:r>
            <a:endParaRPr lang="ru-RU" sz="2000" dirty="0" smtClean="0"/>
          </a:p>
          <a:p>
            <a:pPr algn="ctr"/>
            <a:r>
              <a:rPr lang="ru-RU" sz="2000" b="1" dirty="0" smtClean="0"/>
              <a:t>- на пешеходных переходах при наличии на них пешеходов. 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928794" y="1285860"/>
            <a:ext cx="53578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3" y="3929066"/>
            <a:ext cx="535785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357166"/>
            <a:ext cx="7715304" cy="37147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400" b="1" dirty="0" smtClean="0"/>
              <a:t>Обгон запрещён: </a:t>
            </a:r>
            <a:endParaRPr lang="ru-RU" sz="2400" dirty="0" smtClean="0"/>
          </a:p>
          <a:p>
            <a:pPr algn="ctr"/>
            <a:r>
              <a:rPr lang="ru-RU" sz="2400" b="1" dirty="0" smtClean="0"/>
              <a:t>- на мостах, путепроводах, эстакадах и под ними, а также в тоннелях.</a:t>
            </a:r>
            <a:endParaRPr lang="ru-RU" sz="2400" dirty="0" smtClean="0"/>
          </a:p>
          <a:p>
            <a:pPr algn="ctr"/>
            <a:r>
              <a:rPr lang="ru-RU" sz="2400" b="1" dirty="0" smtClean="0"/>
              <a:t>Обгон запрещён: </a:t>
            </a:r>
            <a:endParaRPr lang="ru-RU" sz="2400" dirty="0" smtClean="0"/>
          </a:p>
          <a:p>
            <a:pPr algn="ctr"/>
            <a:r>
              <a:rPr lang="ru-RU" sz="2400" b="1" dirty="0" smtClean="0"/>
              <a:t>- в конце подъёма, на опасных поворотах и на других участках с ограниченной видимостью. </a:t>
            </a:r>
            <a:endParaRPr lang="ru-RU" sz="2400" dirty="0" smtClean="0"/>
          </a:p>
          <a:p>
            <a:pPr algn="ctr"/>
            <a:r>
              <a:rPr lang="ru-RU" sz="2400" dirty="0" smtClean="0"/>
              <a:t> </a:t>
            </a:r>
          </a:p>
          <a:p>
            <a:pPr algn="ctr"/>
            <a:r>
              <a:rPr lang="ru-RU" sz="2400" dirty="0" smtClean="0"/>
              <a:t>Обращаю ваше внимание – обгон запрещён не вообще на подъёмах, а именно в конце подъёма! То есть там, где обгон действительно опасен, поскольку видимость встречной полосы в конце подъёма очень даже ограничена.</a:t>
            </a:r>
          </a:p>
          <a:p>
            <a:pPr algn="ctr"/>
            <a:r>
              <a:rPr lang="ru-RU" sz="2400" dirty="0" smtClean="0"/>
              <a:t>По той же причине Правила запрещают обгон и на других участках дорог с ограниченной видимостью. При этом водители должны самостоятельно оценивать, что это за участок дороги, и какая тут видимость – ограниченная или нет.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4071942"/>
            <a:ext cx="64294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85728"/>
            <a:ext cx="7286676" cy="150019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/>
              <a:t>Сейчас даже и не важно, идёт ли дорога на подъём или нет, сейчас важно, что дорога делает поворот, и видимость встречной полосы очень даже ограниченная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Grp="1"/>
          </p:cNvPicPr>
          <p:nvPr>
            <p:ph type="pic" idx="1"/>
          </p:nvPr>
        </p:nvPicPr>
        <p:blipFill>
          <a:blip r:embed="rId2"/>
          <a:srcRect l="7543" r="7543"/>
          <a:stretch>
            <a:fillRect/>
          </a:stretch>
        </p:blipFill>
        <p:spPr bwMode="auto">
          <a:xfrm>
            <a:off x="1000100" y="2500306"/>
            <a:ext cx="692948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42852"/>
            <a:ext cx="7500990" cy="17859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Дорога делает поворот направо и, в принципе, видна хорошо на безопасном расстоянии. Это так, если двигаться по своей (правой) полосе. Но если на этом участке приступить к обгону, то видимость сразу же станет ограниченной. А точнее, видимость станет никакой.</a:t>
            </a:r>
          </a:p>
          <a:p>
            <a:pPr algn="ctr"/>
            <a:r>
              <a:rPr lang="ru-RU" sz="1800" b="1" dirty="0" smtClean="0"/>
              <a:t>Даже на открытой местности, если дорога поворачивает направо, обгоняемый автомобиль – это непрозрачный экран для водителя, совершающего обгон! </a:t>
            </a:r>
            <a:endParaRPr lang="ru-RU" sz="1800" dirty="0" smtClean="0"/>
          </a:p>
          <a:p>
            <a:pPr algn="ctr"/>
            <a:endParaRPr lang="ru-RU" sz="1800" dirty="0"/>
          </a:p>
        </p:txBody>
      </p:sp>
      <p:pic>
        <p:nvPicPr>
          <p:cNvPr id="13" name="Рисунок 12"/>
          <p:cNvPicPr>
            <a:picLocks noGrp="1"/>
          </p:cNvPicPr>
          <p:nvPr>
            <p:ph type="pic" idx="1"/>
          </p:nvPr>
        </p:nvPicPr>
        <p:blipFill>
          <a:blip r:embed="rId2"/>
          <a:srcRect l="7551" r="7551"/>
          <a:stretch>
            <a:fillRect/>
          </a:stretch>
        </p:blipFill>
        <p:spPr bwMode="auto">
          <a:xfrm>
            <a:off x="1071538" y="2428868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500858" cy="15716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Обгон запрещён: </a:t>
            </a:r>
            <a:br>
              <a:rPr lang="ru-RU" sz="2400" dirty="0" smtClean="0"/>
            </a:br>
            <a:r>
              <a:rPr lang="ru-RU" sz="2400" dirty="0" smtClean="0"/>
              <a:t>- на железнодорожных переездах и ближе чем за 100 метров перед ними.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15304" cy="164307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b="1" dirty="0" smtClean="0"/>
              <a:t>Но если стоят знаки «Приближение к железнодорожному переезду», тогда у водителей есть вполне чёткий ориентир. Второй по ходу знак (с двумя красными наклонными полосами) всегда стоит на расстоянии минимум 100 метров до переезда.</a:t>
            </a:r>
          </a:p>
          <a:p>
            <a:pPr algn="ctr"/>
            <a:r>
              <a:rPr lang="ru-RU" sz="2000" b="1" dirty="0" smtClean="0"/>
              <a:t>Так что, если вы закончите всяческие обгоны до этого знака, точно не ошибётесь, выполняя требования Правил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7866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643446"/>
            <a:ext cx="7429552" cy="1528754"/>
          </a:xfrm>
        </p:spPr>
        <p:txBody>
          <a:bodyPr/>
          <a:lstStyle/>
          <a:p>
            <a:pPr algn="ctr"/>
            <a:r>
              <a:rPr lang="ru-RU" sz="2400" b="1" dirty="0" smtClean="0"/>
              <a:t>В населённых пунктах предупреждающие знаки устанавливаются на расстоянии 50 - 100 метров до начала опасного участка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215238" cy="36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929198"/>
            <a:ext cx="7429552" cy="16430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Вне населённого пункта водителей предупреждают о приближении к железнодорожному переезду, как правило, трижды. При этом первый по ходу знак (с тремя красными наклонными полосами) устанавливают на расстоянии 150 – 300 метров до переезда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642918"/>
            <a:ext cx="6715172" cy="37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143512"/>
            <a:ext cx="6715172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 </a:t>
            </a:r>
            <a:r>
              <a:rPr lang="ru-RU" sz="2400" dirty="0" err="1" smtClean="0"/>
              <a:t>двухполосная</a:t>
            </a:r>
            <a:r>
              <a:rPr lang="ru-RU" sz="2400" dirty="0" smtClean="0"/>
              <a:t>  дорога с комбинированной осевой линией разметки.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28604"/>
            <a:ext cx="7572428" cy="150019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/>
              <a:t>Обгон – опережение одного или нескольких транспортных средств, </a:t>
            </a:r>
            <a:r>
              <a:rPr lang="ru-RU" sz="2400" b="1" u="sng" dirty="0" smtClean="0"/>
              <a:t>связанное с выездом на полосу встречного движения</a:t>
            </a:r>
            <a:r>
              <a:rPr lang="ru-RU" sz="2400" b="1" dirty="0" smtClean="0"/>
              <a:t>, и последующим возвращением на ранее занимаемую полосу</a:t>
            </a:r>
            <a:endParaRPr lang="ru-RU" sz="2400" dirty="0" smtClean="0"/>
          </a:p>
          <a:p>
            <a:pPr algn="ctr"/>
            <a:r>
              <a:rPr lang="ru-RU" sz="2400" dirty="0" smtClean="0"/>
              <a:t>То есть обгон – это всегда выезд на «</a:t>
            </a:r>
            <a:r>
              <a:rPr lang="ru-RU" sz="2400" dirty="0" err="1" smtClean="0"/>
              <a:t>встречку</a:t>
            </a:r>
            <a:r>
              <a:rPr lang="ru-RU" sz="2400" dirty="0" smtClean="0"/>
              <a:t>», а выезд на «</a:t>
            </a:r>
            <a:r>
              <a:rPr lang="ru-RU" sz="2400" dirty="0" err="1" smtClean="0"/>
              <a:t>встречку</a:t>
            </a:r>
            <a:r>
              <a:rPr lang="ru-RU" sz="2400" dirty="0" smtClean="0"/>
              <a:t>» разрешён Правилами только в следующих трёх случаях.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78660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4429132"/>
            <a:ext cx="7286676" cy="1743068"/>
          </a:xfrm>
        </p:spPr>
        <p:txBody>
          <a:bodyPr/>
          <a:lstStyle/>
          <a:p>
            <a:pPr algn="ctr"/>
            <a:r>
              <a:rPr lang="ru-RU" sz="2000" b="1" dirty="0" smtClean="0"/>
              <a:t>Но разметка – дело ненадёжное. Её попросту может не быть. И как тогда прикажете определять эти 100 метров? В таком случае водители обязаны определять эти 100 м, что называется «на глаз».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000100" y="612775"/>
            <a:ext cx="7286676" cy="34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214290"/>
            <a:ext cx="7858180" cy="128588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b="1" dirty="0" smtClean="0"/>
              <a:t>Обгон запрещён: </a:t>
            </a:r>
            <a:endParaRPr lang="ru-RU" sz="2900" dirty="0" smtClean="0"/>
          </a:p>
          <a:p>
            <a:pPr algn="ctr"/>
            <a:r>
              <a:rPr lang="ru-RU" sz="2900" b="1" dirty="0" smtClean="0"/>
              <a:t>- на регулируемых перекрёстках, а также на нерегулируемых перекрёстках при движении по дороге, не являющейся главной. </a:t>
            </a:r>
            <a:endParaRPr lang="ru-RU" sz="2900" dirty="0" smtClean="0"/>
          </a:p>
          <a:p>
            <a:pPr algn="ctr"/>
            <a:r>
              <a:rPr lang="ru-RU" sz="2900" b="1" dirty="0" smtClean="0"/>
              <a:t>При движении по дороге, не являющейся главной, обгон на перекрёстке запрещён! </a:t>
            </a:r>
            <a:endParaRPr lang="ru-RU" sz="29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714480" y="4143380"/>
            <a:ext cx="55642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55007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4429132"/>
            <a:ext cx="6000792" cy="174306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Светофоры поставят на перекрёстке в том случае, если здесь наблюдается интенсивное движение во всех направлениях. Вполне естественно, что Правила категорически запретили обгон на любом регулируемом перекрёстке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571604" y="928670"/>
            <a:ext cx="59293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857760"/>
            <a:ext cx="8001056" cy="1714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/>
              <a:t>«Опережение» – движение транспортного средства со скоростью, большей скорости попутного транспортного средства. </a:t>
            </a:r>
            <a:endParaRPr lang="ru-RU" sz="1800" dirty="0" smtClean="0"/>
          </a:p>
          <a:p>
            <a:pPr algn="ctr"/>
            <a:r>
              <a:rPr lang="ru-RU" sz="1800" dirty="0" smtClean="0"/>
              <a:t>Получается, что опережение в чистом виде – это манёвр, выполненный в пределах своей половины проезжей части (без выезда на полосу встречного движения).  При этом опережение, в отличие от обгона, возможно, как слева, так и справа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928794" y="2357430"/>
            <a:ext cx="550072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1" y="214290"/>
            <a:ext cx="53578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929198"/>
            <a:ext cx="8215370" cy="1643074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smtClean="0"/>
              <a:t>Водитель тихоходного или крупногабаритного транспортного средства вне населённых пунктов в случаях, когда обгон этого транспортного средства затруднён должен принять как можно правее, а при необходимости и остановиться, чтобы пропустить скопившиеся за ним транспортные средства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15273" r="15273"/>
          <a:stretch>
            <a:fillRect/>
          </a:stretch>
        </p:blipFill>
        <p:spPr bwMode="auto">
          <a:xfrm>
            <a:off x="1285852" y="612775"/>
            <a:ext cx="67151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000636"/>
            <a:ext cx="6929486" cy="14287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 случае если встречный разъезд затруднён водитель, на стороне которого находится препятствие, должен уступить дорогу. 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07236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5000636"/>
            <a:ext cx="7778786" cy="1500198"/>
          </a:xfrm>
        </p:spPr>
        <p:txBody>
          <a:bodyPr/>
          <a:lstStyle/>
          <a:p>
            <a:pPr algn="ctr"/>
            <a:r>
              <a:rPr lang="ru-RU" sz="2000" b="1" dirty="0" smtClean="0"/>
              <a:t>Уступить дорогу при наличии препятствия на уклонах, обозначенных знаками 1.13 и 1.14, должен водитель транспортного средства, движущегося на спуск</a:t>
            </a:r>
            <a:r>
              <a:rPr lang="ru-RU" b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5721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55476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9435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это </a:t>
            </a:r>
            <a:r>
              <a:rPr lang="ru-RU" sz="2200" dirty="0" err="1" smtClean="0"/>
              <a:t>двухполосная</a:t>
            </a:r>
            <a:r>
              <a:rPr lang="ru-RU" sz="2200" dirty="0" smtClean="0"/>
              <a:t> дорога с прерывистой осевой линией разметки.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142976" y="571480"/>
            <a:ext cx="65008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786322"/>
            <a:ext cx="6643734" cy="1714512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трёхполосная</a:t>
            </a:r>
            <a:r>
              <a:rPr lang="ru-RU" sz="2000" dirty="0" smtClean="0"/>
              <a:t> дорога с двумя продольными прерывистыми линиями разметки. На таких дорогах, как вы уже знаете, средняя полоса может использоваться для обгона водителями обоих направлений.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214414" y="357166"/>
            <a:ext cx="692948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15304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Правила. Раздел 11. Пункт 11.1. Прежде, чем начать обгон, водитель обязан убедиться в том, что полоса движения, на которую он собирается выехать, свободна на достаточном для обгона расстоянии и в процессе обгона он не создаст опасности для движения и помех другим участникам дорожного движения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286255"/>
            <a:ext cx="8143932" cy="235745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По сути, это требование Правил означает, что перед тем, как принять решение о возможности (или невозможности) обгона, водитель обязан проделать ёмкую аналитическую работу: </a:t>
            </a:r>
            <a:r>
              <a:rPr lang="ru-RU" sz="1600" b="1" dirty="0" smtClean="0"/>
              <a:t>1.</a:t>
            </a:r>
            <a:r>
              <a:rPr lang="ru-RU" sz="1600" dirty="0" smtClean="0"/>
              <a:t> Необходимо оценить скорость обгоняемого автомобиля. 2.Необходимо оценить скорость встречного автомобиля и расстояние до него.  3.Необходимо оценить состояние дорожного покрытия (сухое, влажное, скользкое). 4.Необходимо вспомнить о реальных динамических возможностях собственного автомобиля (насколько чутко он реагирует на педаль акселератора).</a:t>
            </a:r>
          </a:p>
          <a:p>
            <a:r>
              <a:rPr lang="ru-RU" sz="1600" dirty="0" smtClean="0"/>
              <a:t>Приступить к обгону разрешается только в том случае, если в процессе обгона не возникнет ни малейшей угрозы, ни для встречного, ни для обгоняемого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714480" y="1357298"/>
            <a:ext cx="56436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14290"/>
            <a:ext cx="7572428" cy="1643074"/>
          </a:xfrm>
        </p:spPr>
        <p:txBody>
          <a:bodyPr/>
          <a:lstStyle/>
          <a:p>
            <a:pPr algn="ctr"/>
            <a:r>
              <a:rPr lang="ru-RU" sz="2000" b="1" dirty="0" smtClean="0"/>
              <a:t>Водителю запрещается выполнять обгон в случаях, если:</a:t>
            </a:r>
            <a:endParaRPr lang="ru-RU" sz="2000" dirty="0" smtClean="0"/>
          </a:p>
          <a:p>
            <a:pPr algn="ctr"/>
            <a:r>
              <a:rPr lang="ru-RU" sz="2000" b="1" dirty="0" smtClean="0"/>
              <a:t>- транспортное средство, движущееся впереди, производит обгон или объезд препятствия</a:t>
            </a:r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071538" y="1643050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214290"/>
            <a:ext cx="7215238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транспортное средство, движущееся впереди по той же полосе, подало сигнал поворота налево. 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000100" y="1714488"/>
            <a:ext cx="71438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286676" cy="142876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Водителю запрещается выполнять обгон в случаях, если:  - движущееся за ним транспортное средство начало обгон.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000636"/>
            <a:ext cx="6858048" cy="1171564"/>
          </a:xfrm>
        </p:spPr>
        <p:txBody>
          <a:bodyPr/>
          <a:lstStyle/>
          <a:p>
            <a:pPr lvl="0"/>
            <a:r>
              <a:rPr lang="ru-RU" sz="2000" b="1" dirty="0" smtClean="0"/>
              <a:t>по завершении обгона он не сможет, не создавая опасности для движения и помех обгоняемому транспортному средству, вернуться на ранее занимаемую полосу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3333" r="23333"/>
          <a:stretch>
            <a:fillRect/>
          </a:stretch>
        </p:blipFill>
        <p:spPr bwMode="auto">
          <a:xfrm>
            <a:off x="1500166" y="1857365"/>
            <a:ext cx="6143668" cy="287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785794"/>
            <a:ext cx="7058036" cy="4929222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b="1" dirty="0" smtClean="0"/>
              <a:t>Водителю обгоняемого транспортного средства запрещается препятствовать обгону посредством повышения скорости или иными действиями. </a:t>
            </a:r>
            <a:r>
              <a:rPr lang="ru-RU" sz="2400" dirty="0" smtClean="0"/>
              <a:t> </a:t>
            </a:r>
          </a:p>
          <a:p>
            <a:pPr lvl="0"/>
            <a:r>
              <a:rPr lang="ru-RU" sz="2400" dirty="0" smtClean="0"/>
              <a:t>Обратите внимание – Правила не обязывают водителя обгоняемого автомобиля уступать дорогу обгоняющему (например, когда обгоняющий возвращается на свою полосу). Наоборот, это обгоняющий должен позаботиться, чтобы не «подрезать» обгоняемого.</a:t>
            </a:r>
          </a:p>
          <a:p>
            <a:pPr lvl="0"/>
            <a:r>
              <a:rPr lang="ru-RU" sz="2400" dirty="0" smtClean="0"/>
              <a:t>Другое дело, что обгоняемый не должен повышать скорость, когда его обгоняют. Или, скажем, включать левые «</a:t>
            </a:r>
            <a:r>
              <a:rPr lang="ru-RU" sz="2400" dirty="0" err="1" smtClean="0"/>
              <a:t>поворотники</a:t>
            </a:r>
            <a:r>
              <a:rPr lang="ru-RU" sz="2400" dirty="0" smtClean="0"/>
              <a:t>», или смещаться влево, пугая обгоняющего. Это, кстати, и в его интересах – если произойдёт ДТП, то всем мало не покажется - и обгоняющему, и обгоняемому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1069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Задание для обучающихся с применением дистанционных образовательных технологий и электронного обучения Дата: 29 апреля 2020г. Группа: А-18 Учебная дисциплина: Правила безопасности дорожного движения Тема занятия: Обгон, скорость движения Тип занятия: лекция Смотреть видео: https://www.youtube.com/watch?v=HU57FiY0iHQ Задание для обучающихся: Сделать конспект, подготовить презентацию по теме «Скорость движения» Форма отчета.  1. Сделать фото конспекта лекции. 2. Составить презентацию Срок выполнения задания: до 30.04.2020г. Ответы отправлять на адрес aqva96@mail.ru, или в WhatsApp на номер 89530494346. В названии файла указать (ФИО, группу, дисциплину)</vt:lpstr>
      <vt:lpstr>это двухполосная  дорога с комбинированной осевой линией разметки.</vt:lpstr>
      <vt:lpstr>это двухполосная дорога с прерывистой осевой линией разметки. </vt:lpstr>
      <vt:lpstr>Презентация PowerPoint</vt:lpstr>
      <vt:lpstr>Правила. Раздел 11. Пункт 11.1. Прежде, чем начать обгон, водитель обязан убедиться в том, что полоса движения, на которую он собирается выехать, свободна на достаточном для обгона расстоянии и в процессе обгона он не создаст опасности для движения и помех другим участникам дорожного движения</vt:lpstr>
      <vt:lpstr>Презентация PowerPoint</vt:lpstr>
      <vt:lpstr>Презентация PowerPoint</vt:lpstr>
      <vt:lpstr>Водителю запрещается выполнять обгон в случаях, если:  - движущееся за ним транспортное средство начало обгон.  </vt:lpstr>
      <vt:lpstr>Презентация PowerPoint</vt:lpstr>
      <vt:lpstr>самое главное – где обгон запрещён!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Обгон запрещён:  - на железнодорожных переездах и ближе чем за 100 метров перед ними.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sergeyP</dc:creator>
  <cp:lastModifiedBy>1</cp:lastModifiedBy>
  <cp:revision>35</cp:revision>
  <dcterms:created xsi:type="dcterms:W3CDTF">2013-01-31T06:32:30Z</dcterms:created>
  <dcterms:modified xsi:type="dcterms:W3CDTF">2020-04-26T06:31:25Z</dcterms:modified>
</cp:coreProperties>
</file>