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u.wikipedia.org/wiki/%D0%97%D0%BE%D0%BB%D0%BE%D1%82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365104"/>
            <a:ext cx="7844408" cy="1902073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</a:rPr>
              <a:t>Медь</a:t>
            </a:r>
            <a:endParaRPr lang="ru-RU" sz="6600" b="1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5003322"/>
            <a:ext cx="4957770" cy="1371600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Медь</a:t>
            </a:r>
            <a:r>
              <a:rPr lang="ru-RU" i="1" dirty="0" smtClean="0"/>
              <a:t> — элемент побочной подгруппы первой группы, четвёртого периода периодической системы химических элементов Д. И. Менделеева, с атомным номером 29. Обозначается символом </a:t>
            </a:r>
            <a:r>
              <a:rPr lang="ru-RU" b="1" i="1" dirty="0" err="1" smtClean="0"/>
              <a:t>Cu</a:t>
            </a:r>
            <a:r>
              <a:rPr lang="ru-RU" i="1" dirty="0" smtClean="0"/>
              <a:t> (лат. </a:t>
            </a:r>
            <a:r>
              <a:rPr lang="ru-RU" i="1" dirty="0" err="1" smtClean="0"/>
              <a:t>Cuprum</a:t>
            </a:r>
            <a:r>
              <a:rPr lang="ru-RU" i="1" dirty="0" smtClean="0"/>
              <a:t>). Простое вещество </a:t>
            </a:r>
            <a:r>
              <a:rPr lang="ru-RU" b="1" i="1" dirty="0" smtClean="0"/>
              <a:t>медь</a:t>
            </a:r>
            <a:r>
              <a:rPr lang="ru-RU" i="1" dirty="0" smtClean="0"/>
              <a:t>  —это пластичный переходный металл золотисто-розового цвета (розового цвета при отсутствии оксидной плёнки). C давних пор широко применяется человеком.</a:t>
            </a:r>
            <a:endParaRPr lang="ru-RU" i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Физические свойства меди: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915816" y="980728"/>
            <a:ext cx="5184576" cy="5688632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золотисто-розовый пластичный металл, на воздухе быстро покрывается оксидной плёнкой, которая придаёт ей характерный интенсивный желтовато-красный оттенок. Тонкие плёнки меди на просвет имеют зеленовато-голубой цвет.</a:t>
            </a:r>
          </a:p>
          <a:p>
            <a:r>
              <a:rPr lang="ru-RU" i="1" dirty="0" smtClean="0"/>
              <a:t>Медь образует кубическую гранецентрированную решётку</a:t>
            </a:r>
          </a:p>
          <a:p>
            <a:r>
              <a:rPr lang="ru-RU" i="1" dirty="0" smtClean="0"/>
              <a:t>Медь обладает высокой тепло- и электропроводностью (занимает второе место по электропроводности после серебра, удельная проводимость при 20 °). Имеет два стабильных изотопа — </a:t>
            </a:r>
            <a:r>
              <a:rPr lang="ru-RU" i="1" baseline="30000" dirty="0" smtClean="0"/>
              <a:t>63</a:t>
            </a:r>
            <a:r>
              <a:rPr lang="ru-RU" i="1" dirty="0" smtClean="0"/>
              <a:t>Cu и </a:t>
            </a:r>
            <a:r>
              <a:rPr lang="ru-RU" i="1" baseline="30000" dirty="0" smtClean="0"/>
              <a:t>65</a:t>
            </a:r>
            <a:r>
              <a:rPr lang="ru-RU" i="1" dirty="0" smtClean="0"/>
              <a:t>Cu, и несколько радиоактивных изотопов. Самый долгоживущий из них, </a:t>
            </a:r>
            <a:r>
              <a:rPr lang="ru-RU" i="1" baseline="30000" dirty="0" smtClean="0"/>
              <a:t>64</a:t>
            </a:r>
            <a:r>
              <a:rPr lang="ru-RU" i="1" dirty="0" smtClean="0"/>
              <a:t>Cu, имеет период полураспада 12,7 ч и два варианта распада с различными продуктами.</a:t>
            </a:r>
          </a:p>
          <a:p>
            <a:r>
              <a:rPr lang="ru-RU" i="1" dirty="0" smtClean="0"/>
              <a:t>Существует ряд сплавов меди: латуни — с цинком, бронзы — с оловом и другими элементами.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Кристина\Desktop\215px-Cu-Schei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2160240" cy="214014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Содержание в природе: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43808" y="980728"/>
            <a:ext cx="5297016" cy="5493224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Медь встречается в природе как в соединениях, так и в самородном виде. Промышленное значение имеют халькопирит CuFeS</a:t>
            </a:r>
            <a:r>
              <a:rPr lang="ru-RU" i="1" baseline="-25000" dirty="0" smtClean="0"/>
              <a:t>2</a:t>
            </a:r>
            <a:r>
              <a:rPr lang="ru-RU" i="1" dirty="0" smtClean="0"/>
              <a:t>, халькозин Cu</a:t>
            </a:r>
            <a:r>
              <a:rPr lang="ru-RU" i="1" baseline="-25000" dirty="0" smtClean="0"/>
              <a:t>2</a:t>
            </a:r>
            <a:r>
              <a:rPr lang="ru-RU" i="1" dirty="0" smtClean="0"/>
              <a:t>S и борнит Cu</a:t>
            </a:r>
            <a:r>
              <a:rPr lang="ru-RU" i="1" baseline="-25000" dirty="0" smtClean="0"/>
              <a:t>5</a:t>
            </a:r>
            <a:r>
              <a:rPr lang="ru-RU" i="1" dirty="0" smtClean="0"/>
              <a:t>FeS</a:t>
            </a:r>
            <a:r>
              <a:rPr lang="ru-RU" i="1" baseline="-25000" dirty="0" smtClean="0"/>
              <a:t>4</a:t>
            </a:r>
            <a:r>
              <a:rPr lang="ru-RU" i="1" dirty="0" smtClean="0"/>
              <a:t>. Вместе с ними встречаются и другие минералы меди: </a:t>
            </a:r>
            <a:r>
              <a:rPr lang="ru-RU" i="1" dirty="0" err="1" smtClean="0"/>
              <a:t>ковеллин</a:t>
            </a:r>
            <a:r>
              <a:rPr lang="ru-RU" i="1" dirty="0" smtClean="0"/>
              <a:t> </a:t>
            </a:r>
            <a:r>
              <a:rPr lang="ru-RU" i="1" dirty="0" err="1" smtClean="0"/>
              <a:t>CuS</a:t>
            </a:r>
            <a:r>
              <a:rPr lang="ru-RU" i="1" dirty="0" smtClean="0"/>
              <a:t>, куприт Cu</a:t>
            </a:r>
            <a:r>
              <a:rPr lang="ru-RU" i="1" baseline="-25000" dirty="0" smtClean="0"/>
              <a:t>2</a:t>
            </a:r>
            <a:r>
              <a:rPr lang="ru-RU" i="1" dirty="0" smtClean="0"/>
              <a:t>O. Иногда медь встречается в самородном виде, масса отдельных скоплений может достигать 400 тонн. Сульфиды меди образуются в основном в среднетемпературных гидротермальных жилах. Также нередко встречаются месторождения меди в осадочных породах — медистые песчаники и сланцы. Наиболее известные из месторождений такого типа — </a:t>
            </a:r>
            <a:r>
              <a:rPr lang="ru-RU" i="1" dirty="0" err="1" smtClean="0"/>
              <a:t>Удоканской</a:t>
            </a:r>
            <a:r>
              <a:rPr lang="ru-RU" i="1" dirty="0" smtClean="0"/>
              <a:t> в Читинской области, в </a:t>
            </a:r>
            <a:r>
              <a:rPr lang="ru-RU" i="1" dirty="0" err="1" smtClean="0"/>
              <a:t>Казахстане,в</a:t>
            </a:r>
            <a:r>
              <a:rPr lang="ru-RU" i="1" dirty="0" smtClean="0"/>
              <a:t> Германии. Другие самые богатые месторождения меди находятся в Чили и США.</a:t>
            </a:r>
          </a:p>
          <a:p>
            <a:r>
              <a:rPr lang="ru-RU" i="1" dirty="0" smtClean="0"/>
              <a:t>Большая часть медной руды добывается открытым способом.</a:t>
            </a:r>
          </a:p>
          <a:p>
            <a:endParaRPr lang="ru-RU" dirty="0"/>
          </a:p>
        </p:txBody>
      </p:sp>
      <p:pic>
        <p:nvPicPr>
          <p:cNvPr id="2051" name="Picture 3" descr="C:\Users\Кристина\Desktop\150px-Cuivre_Michig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2307052" cy="158417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dirty="0" smtClean="0"/>
              <a:t>Способы получения меди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57256" cy="563724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Для получения меди применяют </a:t>
            </a:r>
            <a:r>
              <a:rPr lang="ru-RU" i="1" dirty="0" err="1" smtClean="0"/>
              <a:t>пиро</a:t>
            </a:r>
            <a:r>
              <a:rPr lang="ru-RU" i="1" dirty="0" smtClean="0"/>
              <a:t>-, </a:t>
            </a:r>
            <a:r>
              <a:rPr lang="ru-RU" i="1" dirty="0" err="1" smtClean="0"/>
              <a:t>гидро</a:t>
            </a:r>
            <a:r>
              <a:rPr lang="ru-RU" i="1" dirty="0" smtClean="0"/>
              <a:t>- и электрометаллургические процессы.</a:t>
            </a:r>
          </a:p>
          <a:p>
            <a:r>
              <a:rPr lang="ru-RU" b="1" i="1" dirty="0" smtClean="0"/>
              <a:t>Пирометаллургический процесс</a:t>
            </a:r>
            <a:r>
              <a:rPr lang="ru-RU" i="1" dirty="0" smtClean="0"/>
              <a:t> получения меди из сульфидных руд типа CuFeS</a:t>
            </a:r>
            <a:r>
              <a:rPr lang="ru-RU" i="1" baseline="-25000" dirty="0" smtClean="0"/>
              <a:t>2</a:t>
            </a:r>
            <a:r>
              <a:rPr lang="ru-RU" i="1" dirty="0" smtClean="0"/>
              <a:t> выражается суммарным уравнением:</a:t>
            </a:r>
          </a:p>
          <a:p>
            <a:pPr>
              <a:buNone/>
            </a:pPr>
            <a:r>
              <a:rPr lang="ru-RU" i="1" dirty="0" smtClean="0"/>
              <a:t>  2CuFeS</a:t>
            </a:r>
            <a:r>
              <a:rPr lang="ru-RU" i="1" baseline="-25000" dirty="0" smtClean="0"/>
              <a:t>2</a:t>
            </a:r>
            <a:r>
              <a:rPr lang="ru-RU" i="1" dirty="0" smtClean="0"/>
              <a:t> + 5O</a:t>
            </a:r>
            <a:r>
              <a:rPr lang="ru-RU" i="1" baseline="-25000" dirty="0" smtClean="0"/>
              <a:t>2</a:t>
            </a:r>
            <a:r>
              <a:rPr lang="ru-RU" i="1" dirty="0" smtClean="0"/>
              <a:t> + 2SiO</a:t>
            </a:r>
            <a:r>
              <a:rPr lang="ru-RU" i="1" baseline="-25000" dirty="0" smtClean="0"/>
              <a:t>2</a:t>
            </a:r>
            <a:r>
              <a:rPr lang="ru-RU" i="1" dirty="0" smtClean="0"/>
              <a:t> = 2Cu + 2FeSiO</a:t>
            </a:r>
            <a:r>
              <a:rPr lang="ru-RU" i="1" baseline="-25000" dirty="0" smtClean="0"/>
              <a:t>3</a:t>
            </a:r>
            <a:r>
              <a:rPr lang="ru-RU" i="1" dirty="0" smtClean="0"/>
              <a:t> + 4SO</a:t>
            </a:r>
            <a:r>
              <a:rPr lang="ru-RU" i="1" baseline="-25000" dirty="0" smtClean="0"/>
              <a:t>2</a:t>
            </a:r>
            <a:r>
              <a:rPr lang="ru-RU" i="1" dirty="0" smtClean="0"/>
              <a:t>.</a:t>
            </a:r>
          </a:p>
          <a:p>
            <a:r>
              <a:rPr lang="ru-RU" b="1" i="1" dirty="0" smtClean="0"/>
              <a:t>Гидрометаллургические методы</a:t>
            </a:r>
            <a:r>
              <a:rPr lang="ru-RU" i="1" dirty="0" smtClean="0"/>
              <a:t> получения меди основаны на селективном растворении медных минералов в разбавленных растворах серной кислоты или аммиака, из полученных растворов медь вытесняют металлическим железом:</a:t>
            </a:r>
          </a:p>
          <a:p>
            <a:pPr>
              <a:buNone/>
            </a:pPr>
            <a:r>
              <a:rPr lang="ru-RU" i="1" dirty="0" smtClean="0"/>
              <a:t>  CuSO</a:t>
            </a:r>
            <a:r>
              <a:rPr lang="ru-RU" i="1" baseline="-25000" dirty="0" smtClean="0"/>
              <a:t>4</a:t>
            </a:r>
            <a:r>
              <a:rPr lang="ru-RU" i="1" dirty="0" smtClean="0"/>
              <a:t> + </a:t>
            </a:r>
            <a:r>
              <a:rPr lang="ru-RU" i="1" dirty="0" err="1" smtClean="0"/>
              <a:t>Fe</a:t>
            </a:r>
            <a:r>
              <a:rPr lang="ru-RU" i="1" dirty="0" smtClean="0"/>
              <a:t> = </a:t>
            </a:r>
            <a:r>
              <a:rPr lang="ru-RU" i="1" dirty="0" err="1" smtClean="0"/>
              <a:t>Cu</a:t>
            </a:r>
            <a:r>
              <a:rPr lang="ru-RU" i="1" dirty="0" smtClean="0"/>
              <a:t> + FeSO</a:t>
            </a:r>
            <a:r>
              <a:rPr lang="ru-RU" i="1" baseline="-25000" dirty="0" smtClean="0"/>
              <a:t>4</a:t>
            </a:r>
            <a:r>
              <a:rPr lang="ru-RU" i="1" dirty="0" smtClean="0"/>
              <a:t>.</a:t>
            </a:r>
          </a:p>
          <a:p>
            <a:r>
              <a:rPr lang="ru-RU" b="1" i="1" dirty="0" smtClean="0"/>
              <a:t>Электролизом </a:t>
            </a:r>
            <a:r>
              <a:rPr lang="ru-RU" i="1" dirty="0" smtClean="0"/>
              <a:t>получают чистую медь:</a:t>
            </a:r>
          </a:p>
          <a:p>
            <a:pPr>
              <a:buNone/>
            </a:pPr>
            <a:r>
              <a:rPr lang="ru-RU" i="1" dirty="0" smtClean="0"/>
              <a:t>   2CuSO</a:t>
            </a:r>
            <a:r>
              <a:rPr lang="ru-RU" i="1" baseline="-25000" dirty="0" smtClean="0"/>
              <a:t>4</a:t>
            </a:r>
            <a:r>
              <a:rPr lang="ru-RU" i="1" dirty="0" smtClean="0"/>
              <a:t> + 2H</a:t>
            </a:r>
            <a:r>
              <a:rPr lang="ru-RU" i="1" baseline="-25000" dirty="0" smtClean="0"/>
              <a:t>2</a:t>
            </a:r>
            <a:r>
              <a:rPr lang="ru-RU" i="1" dirty="0" smtClean="0"/>
              <a:t>O = 2Cu + O</a:t>
            </a:r>
            <a:r>
              <a:rPr lang="ru-RU" i="1" baseline="-25000" dirty="0" smtClean="0"/>
              <a:t>2</a:t>
            </a:r>
            <a:r>
              <a:rPr lang="ru-RU" i="1" dirty="0" smtClean="0"/>
              <a:t> + 2H</a:t>
            </a:r>
            <a:r>
              <a:rPr lang="ru-RU" i="1" baseline="-25000" dirty="0" smtClean="0"/>
              <a:t>2</a:t>
            </a:r>
            <a:r>
              <a:rPr lang="ru-RU" i="1" dirty="0" smtClean="0"/>
              <a:t>SO</a:t>
            </a:r>
            <a:r>
              <a:rPr lang="ru-RU" i="1" baseline="-25000" dirty="0" smtClean="0"/>
              <a:t>4</a:t>
            </a:r>
            <a:r>
              <a:rPr lang="ru-RU" i="1" dirty="0" smtClean="0"/>
              <a:t>;</a:t>
            </a:r>
          </a:p>
          <a:p>
            <a:pPr>
              <a:buNone/>
            </a:pPr>
            <a:r>
              <a:rPr lang="ru-RU" i="1" dirty="0" smtClean="0"/>
              <a:t>на катоде выделяется медь, на аноде – кислород.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dirty="0" smtClean="0"/>
              <a:t>Химические </a:t>
            </a:r>
            <a:r>
              <a:rPr lang="ru-RU" dirty="0" err="1" smtClean="0"/>
              <a:t>св-ва</a:t>
            </a:r>
            <a:r>
              <a:rPr lang="ru-RU" dirty="0" smtClean="0"/>
              <a:t> меди: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529264" cy="5565232"/>
          </a:xfrm>
        </p:spPr>
        <p:txBody>
          <a:bodyPr/>
          <a:lstStyle/>
          <a:p>
            <a:r>
              <a:rPr lang="ru-RU" i="1" dirty="0" smtClean="0"/>
              <a:t>Медь относится к малоактивным металлам. При обычных условиях она не взаимодействует с водой, растворами щелочей, соляной и разбавленной серной кислотой. </a:t>
            </a:r>
            <a:br>
              <a:rPr lang="ru-RU" i="1" dirty="0" smtClean="0"/>
            </a:br>
            <a:r>
              <a:rPr lang="ru-RU" i="1" dirty="0" smtClean="0"/>
              <a:t>Однако в кислотах-сильных окислителях (например, азотной и концентрированной серной)-медь растворяется: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err="1" smtClean="0"/>
              <a:t>Сu</a:t>
            </a:r>
            <a:r>
              <a:rPr lang="ru-RU" i="1" dirty="0" smtClean="0"/>
              <a:t> + 8HN0</a:t>
            </a:r>
            <a:r>
              <a:rPr lang="ru-RU" i="1" baseline="-25000" dirty="0" smtClean="0"/>
              <a:t>3</a:t>
            </a:r>
            <a:r>
              <a:rPr lang="ru-RU" i="1" dirty="0" smtClean="0"/>
              <a:t> = 3Cu(N0</a:t>
            </a:r>
            <a:r>
              <a:rPr lang="ru-RU" i="1" baseline="-25000" dirty="0" smtClean="0"/>
              <a:t>3</a:t>
            </a:r>
            <a:r>
              <a:rPr lang="ru-RU" i="1" dirty="0" smtClean="0"/>
              <a:t> )</a:t>
            </a:r>
            <a:r>
              <a:rPr lang="ru-RU" i="1" baseline="-25000" dirty="0" smtClean="0"/>
              <a:t>2</a:t>
            </a:r>
            <a:r>
              <a:rPr lang="ru-RU" i="1" dirty="0" smtClean="0"/>
              <a:t> + 2NO + 4Н</a:t>
            </a:r>
            <a:r>
              <a:rPr lang="ru-RU" i="1" baseline="-25000" dirty="0" smtClean="0"/>
              <a:t>2</a:t>
            </a:r>
            <a:r>
              <a:rPr lang="ru-RU" i="1" dirty="0" smtClean="0"/>
              <a:t>0</a:t>
            </a:r>
            <a:br>
              <a:rPr lang="ru-RU" i="1" dirty="0" smtClean="0"/>
            </a:br>
            <a:r>
              <a:rPr lang="ru-RU" i="1" dirty="0" smtClean="0"/>
              <a:t>разбавленная</a:t>
            </a:r>
            <a:br>
              <a:rPr lang="ru-RU" i="1" dirty="0" smtClean="0"/>
            </a:br>
            <a:r>
              <a:rPr lang="ru-RU" i="1" dirty="0" err="1" smtClean="0"/>
              <a:t>Сu</a:t>
            </a:r>
            <a:r>
              <a:rPr lang="ru-RU" i="1" dirty="0" smtClean="0"/>
              <a:t> + 4HN0</a:t>
            </a:r>
            <a:r>
              <a:rPr lang="ru-RU" i="1" baseline="-25000" dirty="0" smtClean="0"/>
              <a:t>3</a:t>
            </a:r>
            <a:r>
              <a:rPr lang="ru-RU" i="1" dirty="0" smtClean="0"/>
              <a:t> = </a:t>
            </a:r>
            <a:r>
              <a:rPr lang="ru-RU" i="1" dirty="0" err="1" smtClean="0"/>
              <a:t>Cu</a:t>
            </a:r>
            <a:r>
              <a:rPr lang="ru-RU" i="1" dirty="0" smtClean="0"/>
              <a:t>(N0</a:t>
            </a:r>
            <a:r>
              <a:rPr lang="ru-RU" i="1" baseline="-25000" dirty="0" smtClean="0"/>
              <a:t>3</a:t>
            </a:r>
            <a:r>
              <a:rPr lang="ru-RU" i="1" dirty="0" smtClean="0"/>
              <a:t>)</a:t>
            </a:r>
            <a:r>
              <a:rPr lang="ru-RU" i="1" baseline="-25000" dirty="0" smtClean="0"/>
              <a:t>2</a:t>
            </a:r>
            <a:r>
              <a:rPr lang="ru-RU" i="1" dirty="0" smtClean="0"/>
              <a:t> + 2N0</a:t>
            </a:r>
            <a:r>
              <a:rPr lang="ru-RU" i="1" baseline="-25000" dirty="0" smtClean="0"/>
              <a:t>2</a:t>
            </a:r>
            <a:r>
              <a:rPr lang="ru-RU" i="1" dirty="0" smtClean="0"/>
              <a:t>+ 2Н</a:t>
            </a:r>
            <a:r>
              <a:rPr lang="ru-RU" i="1" baseline="-25000" dirty="0" smtClean="0"/>
              <a:t>2</a:t>
            </a:r>
            <a:r>
              <a:rPr lang="ru-RU" i="1" dirty="0" smtClean="0"/>
              <a:t>0</a:t>
            </a:r>
            <a:br>
              <a:rPr lang="ru-RU" i="1" dirty="0" smtClean="0"/>
            </a:br>
            <a:r>
              <a:rPr lang="ru-RU" i="1" dirty="0" smtClean="0"/>
              <a:t>концентрированная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7457256" cy="6213304"/>
          </a:xfrm>
        </p:spPr>
        <p:txBody>
          <a:bodyPr/>
          <a:lstStyle/>
          <a:p>
            <a:r>
              <a:rPr lang="ru-RU" i="1" dirty="0" smtClean="0"/>
              <a:t>Медный порошок реагирует с хлором, серой и бромом, при комнатной температуре:</a:t>
            </a:r>
          </a:p>
          <a:p>
            <a:pPr>
              <a:buNone/>
            </a:pPr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i="1" dirty="0" smtClean="0"/>
              <a:t>При 300—400 °C реагирует с серой и селеном: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Кристина\Desktop\be9e700696e7df3c9651476a5c66eef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052736"/>
            <a:ext cx="4472968" cy="432048"/>
          </a:xfrm>
          <a:prstGeom prst="rect">
            <a:avLst/>
          </a:prstGeom>
          <a:noFill/>
        </p:spPr>
      </p:pic>
      <p:pic>
        <p:nvPicPr>
          <p:cNvPr id="1027" name="Picture 3" descr="C:\Users\Кристина\Desktop\селен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501008"/>
            <a:ext cx="5553616" cy="608616"/>
          </a:xfrm>
          <a:prstGeom prst="rect">
            <a:avLst/>
          </a:prstGeom>
          <a:noFill/>
        </p:spPr>
      </p:pic>
      <p:pic>
        <p:nvPicPr>
          <p:cNvPr id="1028" name="Picture 4" descr="C:\Users\Кристина\Desktop\а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628800"/>
            <a:ext cx="4695374" cy="441002"/>
          </a:xfrm>
          <a:prstGeom prst="rect">
            <a:avLst/>
          </a:prstGeom>
          <a:noFill/>
        </p:spPr>
      </p:pic>
      <p:pic>
        <p:nvPicPr>
          <p:cNvPr id="1029" name="Picture 5" descr="C:\Users\Кристина\Desktop\а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2132856"/>
            <a:ext cx="3673359" cy="541585"/>
          </a:xfrm>
          <a:prstGeom prst="rect">
            <a:avLst/>
          </a:prstGeom>
          <a:noFill/>
        </p:spPr>
      </p:pic>
      <p:pic>
        <p:nvPicPr>
          <p:cNvPr id="1030" name="Picture 6" descr="C:\Users\Кристина\Desktop\да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4221088"/>
            <a:ext cx="6228549" cy="62808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562074"/>
          </a:xfrm>
        </p:spPr>
        <p:txBody>
          <a:bodyPr>
            <a:normAutofit/>
          </a:bodyPr>
          <a:lstStyle/>
          <a:p>
            <a:r>
              <a:rPr lang="ru-RU" dirty="0" smtClean="0"/>
              <a:t>Применение меди: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339752" y="908720"/>
            <a:ext cx="5688632" cy="5688632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В электротехнике: </a:t>
            </a:r>
            <a:r>
              <a:rPr lang="ru-RU" i="1" dirty="0" smtClean="0"/>
              <a:t> медь широко применяется в электротехнике для изготовления силовых кабелей, проводов или других проводников, например, при печатном монтаже. Медные провода, в свою очередь, также используются в обмотках энергосберегающих электроприводов и силовых трансформаторов. Для этих целей металл должен быть очень чистый: примеси резко снижают электрическую проводимость.</a:t>
            </a:r>
          </a:p>
          <a:p>
            <a:r>
              <a:rPr lang="ru-RU" b="1" i="1" dirty="0" smtClean="0"/>
              <a:t>Теплообмен: </a:t>
            </a:r>
            <a:r>
              <a:rPr lang="ru-RU" i="1" dirty="0" smtClean="0"/>
              <a:t>Другое полезное качество меди — высокая теплопроводность. Это позволяет применять её в различных </a:t>
            </a:r>
            <a:r>
              <a:rPr lang="ru-RU" i="1" dirty="0" err="1" smtClean="0"/>
              <a:t>теплоотводных</a:t>
            </a:r>
            <a:r>
              <a:rPr lang="ru-RU" i="1" dirty="0" smtClean="0"/>
              <a:t> устройствах, теплообменниках, к числу которых относятся и широко известные радиаторы охлаждения, кондиционирования и отопления.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Кристина\Desktop\115px-Flametest--Cu.s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1940840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75856" y="332656"/>
            <a:ext cx="4648944" cy="6141296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Используется в сплавах: </a:t>
            </a:r>
          </a:p>
          <a:p>
            <a:r>
              <a:rPr lang="ru-RU" b="1" i="1" dirty="0" smtClean="0"/>
              <a:t>Ювелирные сплавы: </a:t>
            </a:r>
            <a:r>
              <a:rPr lang="ru-RU" i="1" dirty="0" smtClean="0"/>
              <a:t>В ювелирном деле часто используются сплавы меди с </a:t>
            </a:r>
            <a:r>
              <a:rPr lang="ru-RU" i="1" dirty="0" smtClean="0">
                <a:hlinkClick r:id="rId2" tooltip="Золото"/>
              </a:rPr>
              <a:t>золотом</a:t>
            </a:r>
            <a:r>
              <a:rPr lang="ru-RU" i="1" dirty="0" smtClean="0"/>
              <a:t> для увеличения прочности изделий к деформациям и истиранию, так как чистое золото — очень мягкий металл и нестойко к этим механическим воздействиям.</a:t>
            </a:r>
          </a:p>
          <a:p>
            <a:r>
              <a:rPr lang="ru-RU" b="1" i="1" dirty="0" smtClean="0"/>
              <a:t>Другие сферы применения: </a:t>
            </a:r>
            <a:r>
              <a:rPr lang="ru-RU" i="1" dirty="0" smtClean="0"/>
              <a:t>Медь — самый широко употребляемый катализатор полимеризации </a:t>
            </a:r>
            <a:r>
              <a:rPr lang="ru-RU" i="1" dirty="0" err="1" smtClean="0"/>
              <a:t>ацетилена.Широко</a:t>
            </a:r>
            <a:r>
              <a:rPr lang="ru-RU" i="1" dirty="0" smtClean="0"/>
              <a:t> применяется медь в архитектуре. </a:t>
            </a:r>
          </a:p>
          <a:p>
            <a:endParaRPr lang="ru-RU" dirty="0"/>
          </a:p>
        </p:txBody>
      </p:sp>
      <p:pic>
        <p:nvPicPr>
          <p:cNvPr id="4098" name="Picture 2" descr="C:\Users\Кристина\Desktop\154361-3205c-30079022-m750x7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764704"/>
            <a:ext cx="2519772" cy="1679848"/>
          </a:xfrm>
          <a:prstGeom prst="rect">
            <a:avLst/>
          </a:prstGeom>
          <a:noFill/>
        </p:spPr>
      </p:pic>
      <p:pic>
        <p:nvPicPr>
          <p:cNvPr id="4099" name="Picture 3" descr="C:\Users\Кристина\Desktop\ffede2e6e9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852936"/>
            <a:ext cx="2014639" cy="29039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108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Медь</vt:lpstr>
      <vt:lpstr>Слайд 2</vt:lpstr>
      <vt:lpstr>Физические свойства меди:</vt:lpstr>
      <vt:lpstr>Содержание в природе:</vt:lpstr>
      <vt:lpstr>Способы получения меди</vt:lpstr>
      <vt:lpstr>Химические св-ва меди:</vt:lpstr>
      <vt:lpstr>Слайд 7</vt:lpstr>
      <vt:lpstr>Применение меди: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Медь</dc:title>
  <dc:creator>Кристина</dc:creator>
  <cp:lastModifiedBy>Людмила</cp:lastModifiedBy>
  <cp:revision>9</cp:revision>
  <dcterms:created xsi:type="dcterms:W3CDTF">2012-03-19T07:55:11Z</dcterms:created>
  <dcterms:modified xsi:type="dcterms:W3CDTF">2021-01-31T17:43:39Z</dcterms:modified>
</cp:coreProperties>
</file>