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9" r:id="rId2"/>
    <p:sldId id="256" r:id="rId3"/>
    <p:sldId id="257" r:id="rId4"/>
    <p:sldId id="258" r:id="rId5"/>
    <p:sldId id="263" r:id="rId6"/>
    <p:sldId id="267" r:id="rId7"/>
    <p:sldId id="261" r:id="rId8"/>
    <p:sldId id="264" r:id="rId9"/>
    <p:sldId id="268" r:id="rId10"/>
    <p:sldId id="260" r:id="rId11"/>
    <p:sldId id="265" r:id="rId12"/>
    <p:sldId id="269" r:id="rId13"/>
    <p:sldId id="262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F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14" autoAdjust="0"/>
  </p:normalViewPr>
  <p:slideViewPr>
    <p:cSldViewPr>
      <p:cViewPr varScale="1">
        <p:scale>
          <a:sx n="98" d="100"/>
          <a:sy n="98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3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3" name="Picture 11" descr="Facban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70321-3FD1-4B27-BA8E-B132C0C40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76A74-26A5-48AB-A27D-396522D1A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77BAE-818B-4A41-84A5-FA3B345DA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AF21-D265-4613-887C-03D2BDF0A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6A7C-3306-4938-BCC9-FA48C46D7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47D9B-3560-4CCE-A5EE-F06B77DC8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86D4-3380-4002-B4D1-86D9D8CB3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485E4-484C-4E62-9F06-FAE539A14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A4B63-DBBA-4304-9C10-E32C36F01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86D03-793F-48E7-8D03-F4053C02D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64B63-0B53-42A0-86D3-8CEB0FAC6C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98C28-023C-43C7-96BB-612B72473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Facbanna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A551312-F2CE-4626-964C-440928870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sndAc>
      <p:stSnd>
        <p:snd r:embed="rId14" name="chimes.wav" builtIn="1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7.gif"/><Relationship Id="rId3" Type="http://schemas.openxmlformats.org/officeDocument/2006/relationships/image" Target="../media/image27.gif"/><Relationship Id="rId7" Type="http://schemas.openxmlformats.org/officeDocument/2006/relationships/image" Target="../media/image31.png"/><Relationship Id="rId12" Type="http://schemas.openxmlformats.org/officeDocument/2006/relationships/image" Target="../media/image36.gif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11" Type="http://schemas.openxmlformats.org/officeDocument/2006/relationships/image" Target="../media/image35.gif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3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44.gif"/><Relationship Id="rId3" Type="http://schemas.openxmlformats.org/officeDocument/2006/relationships/image" Target="../media/image38.gif"/><Relationship Id="rId7" Type="http://schemas.openxmlformats.org/officeDocument/2006/relationships/image" Target="../media/image30.gif"/><Relationship Id="rId12" Type="http://schemas.openxmlformats.org/officeDocument/2006/relationships/image" Target="../media/image43.gif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11" Type="http://schemas.openxmlformats.org/officeDocument/2006/relationships/image" Target="../media/image42.gif"/><Relationship Id="rId5" Type="http://schemas.openxmlformats.org/officeDocument/2006/relationships/image" Target="../media/image40.gif"/><Relationship Id="rId10" Type="http://schemas.openxmlformats.org/officeDocument/2006/relationships/image" Target="../media/image29.png"/><Relationship Id="rId4" Type="http://schemas.openxmlformats.org/officeDocument/2006/relationships/image" Target="../media/image39.gif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13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" Type="http://schemas.openxmlformats.org/officeDocument/2006/relationships/audio" Target="../media/audio8.bin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gif"/><Relationship Id="rId5" Type="http://schemas.openxmlformats.org/officeDocument/2006/relationships/image" Target="../media/image4.wmf"/><Relationship Id="rId15" Type="http://schemas.openxmlformats.org/officeDocument/2006/relationships/image" Target="../media/image14.gif"/><Relationship Id="rId10" Type="http://schemas.openxmlformats.org/officeDocument/2006/relationships/image" Target="../media/image9.png"/><Relationship Id="rId19" Type="http://schemas.openxmlformats.org/officeDocument/2006/relationships/image" Target="../media/image18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3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gif"/><Relationship Id="rId7" Type="http://schemas.openxmlformats.org/officeDocument/2006/relationships/image" Target="../media/image24.wmf"/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0" y="1676400"/>
            <a:ext cx="8815388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Экономические системы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</a:rPr>
              <a:t>pptcloud.ru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46113" y="1412875"/>
            <a:ext cx="8497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6600"/>
                </a:solidFill>
              </a:rPr>
              <a:t>Рыночная экономическая система</a:t>
            </a:r>
          </a:p>
        </p:txBody>
      </p:sp>
      <p:pic>
        <p:nvPicPr>
          <p:cNvPr id="12291" name="Picture 5" descr="metodli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716338"/>
            <a:ext cx="223202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BS00004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49275"/>
            <a:ext cx="971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BS00005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188913"/>
            <a:ext cx="9413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BD1959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2492375"/>
            <a:ext cx="27368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 descr="BS00612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260350"/>
            <a:ext cx="12954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4" descr="J007617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92950" y="5581650"/>
            <a:ext cx="15430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5" descr="BD19556_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16013" y="188913"/>
            <a:ext cx="2016125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9" descr="NBook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2988" y="4797425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0" descr="AG00008_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4663" y="4581525"/>
            <a:ext cx="1479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1" descr="BD19560_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77050" y="2349500"/>
            <a:ext cx="17335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2" descr="5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1550" y="2492375"/>
            <a:ext cx="23764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7772400" cy="1143000"/>
          </a:xfrm>
        </p:spPr>
        <p:txBody>
          <a:bodyPr/>
          <a:lstStyle/>
          <a:p>
            <a:pPr eaLnBrk="1" hangingPunct="1"/>
            <a:r>
              <a:rPr kumimoji="1" lang="ru-RU" sz="4000" b="1" smtClean="0">
                <a:solidFill>
                  <a:srgbClr val="FF6600"/>
                </a:solidFill>
              </a:rPr>
              <a:t>Рыночная </a:t>
            </a:r>
            <a:br>
              <a:rPr kumimoji="1" lang="ru-RU" sz="4000" b="1" smtClean="0">
                <a:solidFill>
                  <a:srgbClr val="FF6600"/>
                </a:solidFill>
              </a:rPr>
            </a:br>
            <a:r>
              <a:rPr kumimoji="1" lang="ru-RU" sz="4000" b="1" smtClean="0">
                <a:solidFill>
                  <a:srgbClr val="FF6600"/>
                </a:solidFill>
              </a:rPr>
              <a:t>экономическая система -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89138"/>
            <a:ext cx="770413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</a:t>
            </a:r>
            <a:r>
              <a:rPr lang="ru-RU" smtClean="0"/>
              <a:t>экономическая система, в которой экономические решения национального уровня являются результатом решений, принимаемых отдельными продавцами и покупателями на рынке</a:t>
            </a:r>
          </a:p>
        </p:txBody>
      </p:sp>
      <p:pic>
        <p:nvPicPr>
          <p:cNvPr id="13316" name="Picture 4" descr="BD19593_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4724400"/>
            <a:ext cx="2771775" cy="1857375"/>
          </a:xfr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763713" y="2276475"/>
            <a:ext cx="611981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6600"/>
                </a:solidFill>
              </a:rPr>
              <a:t>Рыночная экономическая система характерна для стран: Аргентина, Индия, Турция, Индонезия и другие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8604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6600"/>
                </a:solidFill>
              </a:rPr>
              <a:t>Смешанная экономическая система</a:t>
            </a:r>
          </a:p>
        </p:txBody>
      </p:sp>
      <p:pic>
        <p:nvPicPr>
          <p:cNvPr id="15363" name="Picture 5" descr="log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628775"/>
            <a:ext cx="1438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BD19559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213100"/>
            <a:ext cx="2016125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AG00532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88913"/>
            <a:ext cx="18716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angel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5013325"/>
            <a:ext cx="20891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BD1959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0788" y="3141663"/>
            <a:ext cx="266382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AG00044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3213100"/>
            <a:ext cx="230346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4" descr="BS00004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5734050"/>
            <a:ext cx="108108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5" descr="BS00005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12088" y="5300663"/>
            <a:ext cx="11049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6" descr="j0283209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2988" y="260350"/>
            <a:ext cx="187166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7" descr="J0076216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32138" y="4941888"/>
            <a:ext cx="3529012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8" descr="J0095737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3575" y="476250"/>
            <a:ext cx="237648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484313"/>
            <a:ext cx="7772400" cy="1143000"/>
          </a:xfrm>
        </p:spPr>
        <p:txBody>
          <a:bodyPr/>
          <a:lstStyle/>
          <a:p>
            <a:pPr eaLnBrk="1" hangingPunct="1"/>
            <a:r>
              <a:rPr kumimoji="1" lang="ru-RU" sz="4000" b="1" smtClean="0">
                <a:solidFill>
                  <a:srgbClr val="FF6600"/>
                </a:solidFill>
              </a:rPr>
              <a:t>Смешанная </a:t>
            </a:r>
            <a:br>
              <a:rPr kumimoji="1" lang="ru-RU" sz="4000" b="1" smtClean="0">
                <a:solidFill>
                  <a:srgbClr val="FF6600"/>
                </a:solidFill>
              </a:rPr>
            </a:br>
            <a:r>
              <a:rPr kumimoji="1" lang="ru-RU" sz="4000" b="1" smtClean="0">
                <a:solidFill>
                  <a:srgbClr val="FF6600"/>
                </a:solidFill>
              </a:rPr>
              <a:t>экономическая система -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068638"/>
            <a:ext cx="7177087" cy="254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   </a:t>
            </a:r>
            <a:r>
              <a:rPr lang="ru-RU" smtClean="0"/>
              <a:t>экономическая система, которая объединяет элементы общественной собственности на средства производства с частной собственностью</a:t>
            </a:r>
          </a:p>
        </p:txBody>
      </p:sp>
      <p:pic>
        <p:nvPicPr>
          <p:cNvPr id="16388" name="Picture 11" descr="j0283209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64388" y="188913"/>
            <a:ext cx="1755775" cy="1717675"/>
          </a:xfr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331913" y="1844675"/>
            <a:ext cx="72009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6600"/>
                </a:solidFill>
              </a:rPr>
              <a:t>Смешанная экономическая система характерна для большинства стран в современном мире: Япония, Швеция, США, Канада, Финляндия и другие.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786188" y="0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</a:rPr>
              <a:t>pptcloud.ru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87450" y="2852738"/>
            <a:ext cx="7620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Способ, которым страна решает проблемы недостатка ресурсов и достигает своих экономических целей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58888" y="1268413"/>
            <a:ext cx="6769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>
                <a:solidFill>
                  <a:srgbClr val="FF6600"/>
                </a:solidFill>
              </a:rPr>
              <a:t>Экономическая система</a:t>
            </a:r>
            <a:r>
              <a:rPr lang="ru-RU" sz="4800">
                <a:solidFill>
                  <a:srgbClr val="FF6600"/>
                </a:solidFill>
              </a:rPr>
              <a:t> –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5400" y="1219200"/>
            <a:ext cx="7467600" cy="97155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6600"/>
                </a:solidFill>
              </a:rPr>
              <a:t>Экономические системы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 rot="-6660">
            <a:off x="1066800" y="2971800"/>
            <a:ext cx="3124200" cy="6985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6600"/>
                </a:solidFill>
              </a:rPr>
              <a:t>традиционная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 rot="40397">
            <a:off x="6477000" y="3048000"/>
            <a:ext cx="2362200" cy="6985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6600"/>
                </a:solidFill>
              </a:rPr>
              <a:t>командная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05200" y="4724400"/>
            <a:ext cx="2209800" cy="6985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6600"/>
                </a:solidFill>
              </a:rPr>
              <a:t>рыночная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0" y="5486400"/>
            <a:ext cx="2362200" cy="69850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6600"/>
                </a:solidFill>
              </a:rPr>
              <a:t>смешанная</a:t>
            </a: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916238" y="2205038"/>
            <a:ext cx="0" cy="762000"/>
          </a:xfrm>
          <a:prstGeom prst="line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648200" y="2209800"/>
            <a:ext cx="0" cy="2514600"/>
          </a:xfrm>
          <a:prstGeom prst="line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543800" y="2209800"/>
            <a:ext cx="0" cy="838200"/>
          </a:xfrm>
          <a:prstGeom prst="line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172200" y="2209800"/>
            <a:ext cx="0" cy="3276600"/>
          </a:xfrm>
          <a:prstGeom prst="line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188913"/>
            <a:ext cx="9432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6600"/>
                </a:solidFill>
              </a:rPr>
              <a:t>Традиционная экономическая система</a:t>
            </a:r>
          </a:p>
        </p:txBody>
      </p:sp>
      <p:pic>
        <p:nvPicPr>
          <p:cNvPr id="6147" name="Picture 16" descr="AG00211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9100" y="4365625"/>
            <a:ext cx="11049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BD19592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981075"/>
            <a:ext cx="21605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j02126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3141663"/>
            <a:ext cx="8620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j03049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2924175"/>
            <a:ext cx="1150937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AG00045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492375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AG00209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4005263"/>
            <a:ext cx="10795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7" descr="AG00213_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71775" y="981075"/>
            <a:ext cx="2303463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4" name="Group 36"/>
          <p:cNvGrpSpPr>
            <a:grpSpLocks/>
          </p:cNvGrpSpPr>
          <p:nvPr/>
        </p:nvGrpSpPr>
        <p:grpSpPr bwMode="auto">
          <a:xfrm>
            <a:off x="4427538" y="908050"/>
            <a:ext cx="4530725" cy="3189288"/>
            <a:chOff x="2789" y="572"/>
            <a:chExt cx="2854" cy="2009"/>
          </a:xfrm>
        </p:grpSpPr>
        <p:pic>
          <p:nvPicPr>
            <p:cNvPr id="6164" name="Picture 3" descr="BD10889_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243" y="572"/>
              <a:ext cx="2400" cy="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15" descr="AG00210_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49" y="1570"/>
              <a:ext cx="954" cy="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6" name="Picture 18" descr="AG00212_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288" y="1026"/>
              <a:ext cx="564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7" name="Picture 21" descr="AG00610_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789" y="1661"/>
              <a:ext cx="2041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5" name="Group 33"/>
          <p:cNvGrpSpPr>
            <a:grpSpLocks/>
          </p:cNvGrpSpPr>
          <p:nvPr/>
        </p:nvGrpSpPr>
        <p:grpSpPr bwMode="auto">
          <a:xfrm>
            <a:off x="827088" y="4292600"/>
            <a:ext cx="4464050" cy="2565400"/>
            <a:chOff x="1429" y="2840"/>
            <a:chExt cx="2766" cy="1480"/>
          </a:xfrm>
        </p:grpSpPr>
        <p:pic>
          <p:nvPicPr>
            <p:cNvPr id="6162" name="Picture 4" descr="BD10884_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429" y="2840"/>
              <a:ext cx="2626" cy="1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22" descr="J0076232"/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60" y="3822"/>
              <a:ext cx="635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6" name="Group 37"/>
          <p:cNvGrpSpPr>
            <a:grpSpLocks/>
          </p:cNvGrpSpPr>
          <p:nvPr/>
        </p:nvGrpSpPr>
        <p:grpSpPr bwMode="auto">
          <a:xfrm>
            <a:off x="5219700" y="4581525"/>
            <a:ext cx="3924300" cy="2276475"/>
            <a:chOff x="3288" y="2886"/>
            <a:chExt cx="2472" cy="1434"/>
          </a:xfrm>
        </p:grpSpPr>
        <p:pic>
          <p:nvPicPr>
            <p:cNvPr id="6157" name="Picture 8" descr="j014962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422" y="3370"/>
              <a:ext cx="1338" cy="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1" descr="AG00044_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288" y="2886"/>
              <a:ext cx="1225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159" name="Group 34"/>
            <p:cNvGrpSpPr>
              <a:grpSpLocks/>
            </p:cNvGrpSpPr>
            <p:nvPr/>
          </p:nvGrpSpPr>
          <p:grpSpPr bwMode="auto">
            <a:xfrm>
              <a:off x="3288" y="3612"/>
              <a:ext cx="1180" cy="708"/>
              <a:chOff x="3379" y="3612"/>
              <a:chExt cx="1180" cy="708"/>
            </a:xfrm>
          </p:grpSpPr>
          <p:pic>
            <p:nvPicPr>
              <p:cNvPr id="6160" name="Picture 13" descr="AG00205_"/>
              <p:cNvPicPr>
                <a:picLocks noChangeAspect="1" noChangeArrowheads="1" noCrop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 flipH="1">
                <a:off x="3379" y="3612"/>
                <a:ext cx="665" cy="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1" name="Picture 23" descr="J0095715"/>
              <p:cNvPicPr>
                <a:picLocks noChangeAspect="1" noChangeArrowheads="1" noCrop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 flipH="1">
                <a:off x="3969" y="3737"/>
                <a:ext cx="590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ru-RU" sz="4000" b="1" smtClean="0">
                <a:solidFill>
                  <a:srgbClr val="FF6600"/>
                </a:solidFill>
              </a:rPr>
              <a:t>Традиционная экономическая система -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8263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экономическая система, распределение ограниченных ресурсов в которой происходит в соответствии с обычаями;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темпы изменений и развития в ней крайне невысоки;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люди занимаются тем же, чем прежде занимались их родители;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большая часть товаров потребляется там же, где производится</a:t>
            </a:r>
          </a:p>
        </p:txBody>
      </p:sp>
      <p:pic>
        <p:nvPicPr>
          <p:cNvPr id="7172" name="Picture 10" descr="alask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48488" y="5157788"/>
            <a:ext cx="2005012" cy="1524000"/>
          </a:xfrm>
          <a:noFill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838200"/>
            <a:ext cx="7543800" cy="4775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6600"/>
                </a:solidFill>
              </a:rPr>
              <a:t>Элементы 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традиционной экономики встречаются в наиболее удаленных районах мира: в изолированных племенах или группах (народы Крайнего Севера, народы Африки)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860800"/>
            <a:ext cx="7772400" cy="18716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</a:p>
        </p:txBody>
      </p:sp>
      <p:pic>
        <p:nvPicPr>
          <p:cNvPr id="8196" name="Picture 5" descr="BD1959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60350"/>
            <a:ext cx="2311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900113" y="765175"/>
            <a:ext cx="777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574675" y="2997200"/>
            <a:ext cx="8569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6600"/>
                </a:solidFill>
              </a:rPr>
              <a:t>Командная экономическая система</a:t>
            </a:r>
          </a:p>
        </p:txBody>
      </p:sp>
      <p:pic>
        <p:nvPicPr>
          <p:cNvPr id="9220" name="Picture 6" descr="movserp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333375"/>
            <a:ext cx="13509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J007616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644900"/>
            <a:ext cx="1968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5" descr="J007613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549275"/>
            <a:ext cx="1871662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7" descr="j02853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549275"/>
            <a:ext cx="1474787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8" descr="j03012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4076700"/>
            <a:ext cx="2303463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9" descr="j021508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64163" y="333375"/>
            <a:ext cx="16605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 descr="j02333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4005263"/>
            <a:ext cx="22621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781300"/>
            <a:ext cx="7272338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экономическая система, в которой ресурсы являются государственной собственностью;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наиболее важные решения, затрагивающие распределение ресурсов, принимаются правительственными органами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64801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6600"/>
                </a:solidFill>
              </a:rPr>
              <a:t>Командная </a:t>
            </a:r>
          </a:p>
          <a:p>
            <a:r>
              <a:rPr lang="ru-RU" sz="4400" b="1">
                <a:solidFill>
                  <a:srgbClr val="FF6600"/>
                </a:solidFill>
              </a:rPr>
              <a:t>экономическая система -</a:t>
            </a:r>
            <a:br>
              <a:rPr lang="ru-RU" sz="4400" b="1">
                <a:solidFill>
                  <a:srgbClr val="FF6600"/>
                </a:solidFill>
              </a:rPr>
            </a:br>
            <a:endParaRPr lang="ru-RU" sz="4400" b="1">
              <a:solidFill>
                <a:srgbClr val="FF6600"/>
              </a:solidFill>
            </a:endParaRPr>
          </a:p>
        </p:txBody>
      </p:sp>
      <p:pic>
        <p:nvPicPr>
          <p:cNvPr id="10244" name="Picture 8" descr="movserp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88913"/>
            <a:ext cx="14859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331913" y="1773238"/>
            <a:ext cx="69135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6600"/>
                </a:solidFill>
              </a:rPr>
              <a:t>Типичные страны с командной экономической системой: Куба, Северная Корея, Вьетнам, Китай, Албания, СССР, страны Восточной Европы</a:t>
            </a: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абрика">
  <a:themeElements>
    <a:clrScheme name="Фабрика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Фабр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Фабрика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брика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брика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Фабрика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брика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брика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Фабрика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Designs\Фабрика.pot</Template>
  <TotalTime>532</TotalTime>
  <Words>212</Words>
  <Application>Microsoft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Narrow</vt:lpstr>
      <vt:lpstr>Arial</vt:lpstr>
      <vt:lpstr>Wingdings</vt:lpstr>
      <vt:lpstr>Calibri</vt:lpstr>
      <vt:lpstr>Times New Roman</vt:lpstr>
      <vt:lpstr>Фабрика</vt:lpstr>
      <vt:lpstr>Slide 1</vt:lpstr>
      <vt:lpstr>Slide 2</vt:lpstr>
      <vt:lpstr>Slide 3</vt:lpstr>
      <vt:lpstr>Slide 4</vt:lpstr>
      <vt:lpstr>Традиционная экономическая система -</vt:lpstr>
      <vt:lpstr>Элементы  традиционной экономики встречаются в наиболее удаленных районах мира: в изолированных племенах или группах (народы Крайнего Севера, народы Африки)</vt:lpstr>
      <vt:lpstr>Slide 7</vt:lpstr>
      <vt:lpstr>Slide 8</vt:lpstr>
      <vt:lpstr>Slide 9</vt:lpstr>
      <vt:lpstr>Slide 10</vt:lpstr>
      <vt:lpstr>Рыночная  экономическая система -</vt:lpstr>
      <vt:lpstr>Slide 12</vt:lpstr>
      <vt:lpstr>Slide 13</vt:lpstr>
      <vt:lpstr>Смешанная  экономическая система -</vt:lpstr>
      <vt:lpstr>Slide 15</vt:lpstr>
    </vt:vector>
  </TitlesOfParts>
  <Company>SVG (c)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SVG</dc:creator>
  <cp:lastModifiedBy>Windows User</cp:lastModifiedBy>
  <cp:revision>25</cp:revision>
  <dcterms:created xsi:type="dcterms:W3CDTF">2004-02-15T15:41:11Z</dcterms:created>
  <dcterms:modified xsi:type="dcterms:W3CDTF">2016-05-22T00:09:01Z</dcterms:modified>
</cp:coreProperties>
</file>