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74" r:id="rId4"/>
    <p:sldId id="275" r:id="rId5"/>
    <p:sldId id="277" r:id="rId6"/>
    <p:sldId id="278" r:id="rId7"/>
    <p:sldId id="279" r:id="rId8"/>
    <p:sldId id="282" r:id="rId9"/>
    <p:sldId id="280" r:id="rId10"/>
    <p:sldId id="28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71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8B6B1-2909-432F-AE02-383EC261289E}" type="datetimeFigureOut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BC440FC-AD69-4E87-8044-B8463E747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43F3-F7D0-4F0E-A40B-805E3CF23248}" type="datetimeFigureOut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038-B36F-4960-8E28-0F7577F84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956EB-3C7F-4930-8338-84F560D37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2FDD6-2E10-44BC-8844-F619ADC43CAA}" type="datetimeFigureOut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D273A-5F83-4BED-86EC-D0AA3C9C4607}" type="datetimeFigureOut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A220F-E691-4C75-9A25-D4E2EE11B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1F395-24DA-47C6-A52E-98593527CACF}" type="datetimeFigureOut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05FC9D9-3857-45F8-AC88-6C44514D3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9C663-A2EC-48F4-85E3-C56D4F9272CB}" type="datetimeFigureOut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60FD0-2F44-4F72-A734-9F654C591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BD0A5-F283-4AA4-B83D-35B0270A2464}" type="datetimeFigureOut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B3752E2-3AF7-49F4-9DBC-D79F4BE54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491E6-87BE-4B98-ADFC-44077F73FF3D}" type="datetimeFigureOut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81949-189B-47FA-AE4F-BE783625E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D9E42-9B37-4A7D-8FE0-63E6E34A5A13}" type="datetimeFigureOut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E8A493A-05F2-47CC-9B5C-9C67FC136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7EF32BF-50AE-4A12-8512-64C2AA83C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46A71-A1B4-4334-AD7B-A1A569654144}" type="datetimeFigureOut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9FDD7-DE7A-499C-9029-9D0DFBFA7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1602B-59EB-4144-9C53-711783DBA542}" type="datetimeFigureOut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7BA163A-5535-406F-9BFF-05A537C2B47C}" type="datetimeFigureOut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82936B-37E3-400A-86A6-F9F0592B3A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213100"/>
            <a:ext cx="7772400" cy="1728788"/>
          </a:xfrm>
        </p:spPr>
        <p:txBody>
          <a:bodyPr/>
          <a:lstStyle/>
          <a:p>
            <a:pPr eaLnBrk="1" hangingPunct="1"/>
            <a:r>
              <a:rPr lang="ru-RU" sz="6000" b="1" dirty="0" smtClean="0">
                <a:solidFill>
                  <a:schemeClr val="tx1"/>
                </a:solidFill>
              </a:rPr>
              <a:t>Сказки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7767" y="594970"/>
            <a:ext cx="4986234" cy="136547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Михаил Евграфович </a:t>
            </a:r>
            <a:endParaRPr lang="ru-RU" sz="3600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Салтыков-Щедрин </a:t>
            </a:r>
            <a:endParaRPr lang="ru-RU" sz="36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>
          <a:xfrm>
            <a:off x="467544" y="0"/>
            <a:ext cx="8534400" cy="1700807"/>
          </a:xfrm>
        </p:spPr>
        <p:txBody>
          <a:bodyPr/>
          <a:lstStyle/>
          <a:p>
            <a:pPr marL="273050" indent="-273050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ru-RU" sz="24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24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ru-RU" sz="24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24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600" b="1" dirty="0">
                <a:solidFill>
                  <a:srgbClr val="000000"/>
                </a:solidFill>
              </a:rPr>
              <a:t/>
            </a:r>
            <a:br>
              <a:rPr lang="ru-RU" sz="3600" b="1" dirty="0">
                <a:solidFill>
                  <a:srgbClr val="000000"/>
                </a:solidFill>
              </a:rPr>
            </a:br>
            <a:r>
              <a:rPr lang="ru-RU" sz="3600" b="1" dirty="0">
                <a:solidFill>
                  <a:srgbClr val="000000"/>
                </a:solidFill>
              </a:rPr>
              <a:t>Письменный анализ  сказки: </a:t>
            </a:r>
            <a:br>
              <a:rPr lang="ru-RU" sz="3600" b="1" dirty="0">
                <a:solidFill>
                  <a:srgbClr val="000000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>План анализа </a:t>
            </a:r>
            <a:br>
              <a:rPr lang="ru-RU" sz="3200" b="1" dirty="0">
                <a:solidFill>
                  <a:schemeClr val="tx1"/>
                </a:solidFill>
              </a:rPr>
            </a:b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1124744"/>
            <a:ext cx="7778824" cy="5616624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000" b="1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1. Основная тема сказки (о чем?). </a:t>
            </a:r>
            <a:endParaRPr lang="ru-RU" sz="20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2. Главная мысль сказки (зачем?).</a:t>
            </a:r>
            <a:endParaRPr lang="ru-RU" sz="20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3. Особенности сюжета. Как в системе действующих лиц рас­крывается основная мысль сказки? Особенности образов сказки:</a:t>
            </a:r>
            <a:endParaRPr lang="ru-RU" sz="20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        а) образы-символы;</a:t>
            </a:r>
            <a:endParaRPr lang="ru-RU" sz="20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       б) своеобразие животных;          </a:t>
            </a:r>
            <a:endParaRPr lang="ru-RU" sz="20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        в) близость к народным сказкам. </a:t>
            </a:r>
            <a:endParaRPr lang="ru-RU" sz="20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4. Сатирические приемы, использованные автором. </a:t>
            </a:r>
            <a:endParaRPr lang="ru-RU" sz="20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5. Особенности  композиции:  вставные  эпизоды,  пейзаж,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портрет, интерьер.</a:t>
            </a:r>
            <a:endParaRPr lang="ru-RU" sz="20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6. Соединение фольклорного, фантастического и реального.</a:t>
            </a:r>
            <a:endParaRPr lang="ru-RU" sz="2000" b="1" dirty="0" smtClean="0"/>
          </a:p>
          <a:p>
            <a:pPr>
              <a:lnSpc>
                <a:spcPct val="90000"/>
              </a:lnSpc>
            </a:pPr>
            <a:endParaRPr lang="ru-RU" sz="2000" b="1" dirty="0" smtClean="0"/>
          </a:p>
        </p:txBody>
      </p:sp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История создания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427538" y="908050"/>
            <a:ext cx="4446587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Первые три сказки («Повесть о том как один мужик двух генералов прокормил», «Пропала совесть» и «Дикий помещик») М.Е.Салтыков-Щедрин написал еще в 18</a:t>
            </a:r>
            <a:r>
              <a:rPr lang="en-US" sz="2400" b="1"/>
              <a:t>69</a:t>
            </a:r>
            <a:r>
              <a:rPr lang="ru-RU" sz="2400" b="1"/>
              <a:t> году.</a:t>
            </a:r>
          </a:p>
          <a:p>
            <a:r>
              <a:rPr lang="ru-RU" sz="2400" b="1"/>
              <a:t>     К 1886 году их число увеличилось до тридцати двух. Некоторые замыслы (не менее шести сказок) остались нереализованными.</a:t>
            </a:r>
          </a:p>
        </p:txBody>
      </p:sp>
      <p:pic>
        <p:nvPicPr>
          <p:cNvPr id="30721" name="Picture 1" descr="&quot;«Сказки для детей изрядного возраста». Обложка нелегального издания 1884 года.&quot;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412875"/>
            <a:ext cx="4032250" cy="5040313"/>
          </a:xfr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Жанровое своеобразие</a:t>
            </a:r>
          </a:p>
        </p:txBody>
      </p:sp>
      <p:sp>
        <p:nvSpPr>
          <p:cNvPr id="41989" name="Rectangle 5"/>
          <p:cNvSpPr>
            <a:spLocks noGrp="1"/>
          </p:cNvSpPr>
          <p:nvPr>
            <p:ph type="body" sz="half" idx="4294967295"/>
          </p:nvPr>
        </p:nvSpPr>
        <p:spPr>
          <a:xfrm>
            <a:off x="3276600" y="1052513"/>
            <a:ext cx="5559425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300" b="1" smtClean="0">
                <a:latin typeface="Times New Roman" pitchFamily="18" charset="0"/>
                <a:cs typeface="Times New Roman" pitchFamily="18" charset="0"/>
              </a:rPr>
              <a:t>В жанровом отношении сказки М.Е.Салтыкова-Щедрина сходны с </a:t>
            </a:r>
            <a:r>
              <a:rPr lang="ru-RU" sz="2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русской народной сказкой.</a:t>
            </a:r>
            <a:r>
              <a:rPr lang="ru-RU" sz="23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smtClean="0"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2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аллегоричны,</a:t>
            </a:r>
            <a:r>
              <a:rPr lang="ru-RU" sz="2300" b="1" smtClean="0">
                <a:latin typeface="Times New Roman" pitchFamily="18" charset="0"/>
                <a:cs typeface="Times New Roman" pitchFamily="18" charset="0"/>
              </a:rPr>
              <a:t> в них действуют герои-животные, использованы традиционные сказочные приемы: зачины, пословицы и поговорки, постоянные эпитеты, троекратные повторы. Вместе с тем Салтыков-Щедрин значительно расширяет круг сказочных персонажей, а также «индивидуализирует их.</a:t>
            </a:r>
          </a:p>
          <a:p>
            <a:pPr eaLnBrk="1" hangingPunct="1">
              <a:lnSpc>
                <a:spcPct val="90000"/>
              </a:lnSpc>
            </a:pPr>
            <a:r>
              <a:rPr lang="ru-RU" sz="2300" b="1" smtClean="0">
                <a:latin typeface="Times New Roman" pitchFamily="18" charset="0"/>
                <a:cs typeface="Times New Roman" pitchFamily="18" charset="0"/>
              </a:rPr>
              <a:t>Кроме того, важную роль в сказке М.Е.Салтыкова-Щедрина играет мораль – в этом она близка к жанру </a:t>
            </a:r>
            <a:r>
              <a:rPr lang="ru-RU" sz="2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басни.</a:t>
            </a:r>
            <a:endParaRPr lang="ru-RU" sz="2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300" b="1" smtClean="0"/>
          </a:p>
        </p:txBody>
      </p:sp>
      <p:pic>
        <p:nvPicPr>
          <p:cNvPr id="41990" name="Рисунок 3" descr="Повесть о том, как один мужик двух генералов прокормил. Художник Н. Муратов. 1949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412875"/>
            <a:ext cx="2520950" cy="3887788"/>
          </a:xfrm>
          <a:noFill/>
        </p:spPr>
      </p:pic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250825" y="5516563"/>
            <a:ext cx="28082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Повесть о том, как один мужик двух генералов прокормил</a:t>
            </a:r>
          </a:p>
        </p:txBody>
      </p:sp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1" name="Rectangle 9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темы</a:t>
            </a:r>
          </a:p>
        </p:txBody>
      </p:sp>
      <p:sp>
        <p:nvSpPr>
          <p:cNvPr id="44042" name="Rectangle 10"/>
          <p:cNvSpPr>
            <a:spLocks noGrp="1"/>
          </p:cNvSpPr>
          <p:nvPr>
            <p:ph type="body" sz="half" idx="4294967295"/>
          </p:nvPr>
        </p:nvSpPr>
        <p:spPr>
          <a:xfrm>
            <a:off x="179388" y="1196975"/>
            <a:ext cx="6048375" cy="5327650"/>
          </a:xfrm>
        </p:spPr>
        <p:txBody>
          <a:bodyPr/>
          <a:lstStyle/>
          <a:p>
            <a:pPr eaLnBrk="1" hangingPunct="1"/>
            <a:r>
              <a:rPr lang="ru-RU" sz="2300" b="1" smtClean="0">
                <a:latin typeface="Times New Roman" pitchFamily="18" charset="0"/>
                <a:cs typeface="Times New Roman" pitchFamily="18" charset="0"/>
              </a:rPr>
              <a:t>Сказки М.Е.Салтыкова-Щедрина объединяет не только жанр, но и общие темы.</a:t>
            </a:r>
          </a:p>
          <a:p>
            <a:pPr eaLnBrk="1" hangingPunct="1">
              <a:buFont typeface="Calibri" pitchFamily="34" charset="0"/>
              <a:buChar char="•"/>
            </a:pPr>
            <a:r>
              <a:rPr lang="ru-RU" sz="2300" b="1" smtClean="0">
                <a:latin typeface="Times New Roman" pitchFamily="18" charset="0"/>
                <a:cs typeface="Times New Roman" pitchFamily="18" charset="0"/>
              </a:rPr>
              <a:t>Тема власти («Дикий помещик», «Медведь на воеводстве», «Орел-меценат» и др.)</a:t>
            </a:r>
          </a:p>
          <a:p>
            <a:pPr eaLnBrk="1" hangingPunct="1">
              <a:buFont typeface="Calibri" pitchFamily="34" charset="0"/>
              <a:buChar char="•"/>
            </a:pPr>
            <a:r>
              <a:rPr lang="ru-RU" sz="2300" b="1" smtClean="0">
                <a:latin typeface="Times New Roman" pitchFamily="18" charset="0"/>
                <a:cs typeface="Times New Roman" pitchFamily="18" charset="0"/>
              </a:rPr>
              <a:t>Тема интеллигенции («Премудрый пискарь», «Самоотверженный заяц» и др.)</a:t>
            </a:r>
          </a:p>
          <a:p>
            <a:pPr eaLnBrk="1" hangingPunct="1">
              <a:buFont typeface="Calibri" pitchFamily="34" charset="0"/>
              <a:buChar char="•"/>
            </a:pPr>
            <a:r>
              <a:rPr lang="ru-RU" sz="2300" b="1" smtClean="0">
                <a:latin typeface="Times New Roman" pitchFamily="18" charset="0"/>
                <a:cs typeface="Times New Roman" pitchFamily="18" charset="0"/>
              </a:rPr>
              <a:t>Тема народа («Повесть о том как один мужик двух генералов прокормил», «Дурак» и др.)</a:t>
            </a:r>
          </a:p>
          <a:p>
            <a:pPr eaLnBrk="1" hangingPunct="1">
              <a:buFont typeface="Calibri" pitchFamily="34" charset="0"/>
              <a:buChar char="•"/>
            </a:pPr>
            <a:r>
              <a:rPr lang="ru-RU" sz="2300" b="1" smtClean="0">
                <a:latin typeface="Times New Roman" pitchFamily="18" charset="0"/>
                <a:cs typeface="Times New Roman" pitchFamily="18" charset="0"/>
              </a:rPr>
              <a:t>Тема общечеловеческих пороков («Христова ночь»)</a:t>
            </a:r>
            <a:endParaRPr lang="ru-RU" sz="2300" b="1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300" b="1" smtClean="0"/>
          </a:p>
        </p:txBody>
      </p:sp>
      <p:pic>
        <p:nvPicPr>
          <p:cNvPr id="44044" name="Рисунок 5" descr="Орел-меценат. Художник Н. Муратов. 1956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372225" y="1628775"/>
            <a:ext cx="2447925" cy="3960813"/>
          </a:xfrm>
          <a:noFill/>
        </p:spPr>
      </p:pic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6804025" y="5805488"/>
            <a:ext cx="1725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Орел-меценат</a:t>
            </a:r>
          </a:p>
        </p:txBody>
      </p:sp>
    </p:spTree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Проблематика</a:t>
            </a:r>
          </a:p>
        </p:txBody>
      </p:sp>
      <p:sp>
        <p:nvSpPr>
          <p:cNvPr id="49158" name="Rectangle 6"/>
          <p:cNvSpPr>
            <a:spLocks noGrp="1"/>
          </p:cNvSpPr>
          <p:nvPr>
            <p:ph type="body" sz="half" idx="4294967295"/>
          </p:nvPr>
        </p:nvSpPr>
        <p:spPr>
          <a:xfrm>
            <a:off x="3203575" y="1052513"/>
            <a:ext cx="5632450" cy="5400675"/>
          </a:xfrm>
        </p:spPr>
        <p:txBody>
          <a:bodyPr/>
          <a:lstStyle/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Сказки М.Е.Салтыкова-Щедрина отражают то «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особенное патологическое состояние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», в котором находилось русское общество в 80-е годы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века. Однако в них затрагиваются не только социальные проблемы (взаимоотношение народа и правящих кругов, феномен русского либерализма, реформа просвещения), но и общечеловеческие (добро и зло, свобода и долг, правда и ложь, трусость и героизм).</a:t>
            </a:r>
          </a:p>
          <a:p>
            <a:endParaRPr lang="ru-RU" sz="2400" b="1" smtClean="0"/>
          </a:p>
        </p:txBody>
      </p:sp>
      <p:pic>
        <p:nvPicPr>
          <p:cNvPr id="49159" name="Рисунок 3" descr="Премудрый пискарь. Художник А. Каневский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412875"/>
            <a:ext cx="2519363" cy="4103688"/>
          </a:xfrm>
          <a:noFill/>
        </p:spPr>
      </p:pic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468313" y="5734050"/>
            <a:ext cx="2328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Премудрый пискарь</a:t>
            </a:r>
          </a:p>
        </p:txBody>
      </p:sp>
    </p:spTree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Художественные особенности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052513"/>
            <a:ext cx="8534400" cy="5070475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Важнейшими художественными особенностями сказок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М.Е.Салтыкова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-Щедрина являются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ирония,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гипербола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гротеск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Большую роль в сказках играет также прием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антитезы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философские рассуждения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(например, сказка «Медведь на воеводстве» начинается с предисловия: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«Злодейства крупные и серьезные нередко именуются блестящими в качестве таковых заносятся на скрижали Истории. Злодейства же малые и шуточные именуются срамными и не только Историю в заблуждение не водят, но и от современников не получают похвалы»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/>
          </a:p>
        </p:txBody>
      </p:sp>
    </p:spTree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88913"/>
            <a:ext cx="8534400" cy="59340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Ирония </a:t>
            </a:r>
            <a:r>
              <a:rPr lang="ru-RU" sz="2400" dirty="0" smtClean="0"/>
              <a:t>–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тонкая, скрытая насмешка </a:t>
            </a:r>
            <a:r>
              <a:rPr lang="ru-RU" sz="2400" dirty="0" smtClean="0"/>
              <a:t>(например, в сказке «Премудрый </a:t>
            </a:r>
            <a:r>
              <a:rPr lang="ru-RU" sz="2400" dirty="0" err="1" smtClean="0"/>
              <a:t>пискарь</a:t>
            </a:r>
            <a:r>
              <a:rPr lang="ru-RU" sz="2400" dirty="0" smtClean="0"/>
              <a:t>»: «</a:t>
            </a:r>
            <a:r>
              <a:rPr lang="ru-RU" sz="2400" i="1" dirty="0" smtClean="0"/>
              <a:t>какая сласть щуке глотать хворого, умирающего </a:t>
            </a:r>
            <a:r>
              <a:rPr lang="ru-RU" sz="2400" i="1" dirty="0" err="1" smtClean="0"/>
              <a:t>пискаря</a:t>
            </a:r>
            <a:r>
              <a:rPr lang="ru-RU" sz="2400" i="1" dirty="0" smtClean="0"/>
              <a:t>, да к тому же еще премудрого</a:t>
            </a:r>
            <a:r>
              <a:rPr lang="ru-RU" sz="2400" dirty="0" smtClean="0"/>
              <a:t>?»)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Гипербола</a:t>
            </a:r>
            <a:r>
              <a:rPr lang="ru-RU" sz="2400" dirty="0" smtClean="0"/>
              <a:t> – </a:t>
            </a:r>
            <a:r>
              <a:rPr lang="ru-RU" sz="2400" dirty="0" smtClean="0">
                <a:solidFill>
                  <a:srgbClr val="C00000"/>
                </a:solidFill>
              </a:rPr>
              <a:t>преувеличение</a:t>
            </a:r>
            <a:r>
              <a:rPr lang="ru-RU" sz="2400" dirty="0" smtClean="0"/>
              <a:t> (например, в сказке «Дикий помещик»: «</a:t>
            </a:r>
            <a:r>
              <a:rPr lang="ru-RU" sz="2400" i="1" dirty="0" smtClean="0"/>
              <a:t>Думает каких он коров разведет, что ни кожи ни мяса, а все одно молоко, все молоко!»</a:t>
            </a:r>
            <a:r>
              <a:rPr lang="ru-RU" sz="2400" dirty="0" smtClean="0"/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Гротеск</a:t>
            </a:r>
            <a:r>
              <a:rPr lang="ru-RU" sz="2400" dirty="0" smtClean="0"/>
              <a:t>  - </a:t>
            </a:r>
            <a:r>
              <a:rPr lang="ru-RU" sz="2400" dirty="0" smtClean="0">
                <a:solidFill>
                  <a:srgbClr val="C00000"/>
                </a:solidFill>
              </a:rPr>
              <a:t>комическое, основанное на резких контрастах и преувеличениях </a:t>
            </a:r>
            <a:r>
              <a:rPr lang="ru-RU" sz="2400" dirty="0" smtClean="0"/>
              <a:t>(например, в сказке «Повесть о том как один мужик двух генералов прокормил»: </a:t>
            </a:r>
            <a:r>
              <a:rPr lang="ru-RU" sz="2400" i="1" dirty="0" smtClean="0"/>
              <a:t>«Мужичина до того изловчился, что стал даже в пригоршне суп варить</a:t>
            </a:r>
            <a:r>
              <a:rPr lang="ru-RU" sz="2400" dirty="0" smtClean="0"/>
              <a:t>»)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Антитеза</a:t>
            </a:r>
            <a:r>
              <a:rPr lang="ru-RU" sz="2400" dirty="0" smtClean="0"/>
              <a:t> – </a:t>
            </a:r>
            <a:r>
              <a:rPr lang="ru-RU" sz="2400" dirty="0" smtClean="0">
                <a:solidFill>
                  <a:srgbClr val="C00000"/>
                </a:solidFill>
              </a:rPr>
              <a:t>противопоставление, противоположность  </a:t>
            </a:r>
            <a:r>
              <a:rPr lang="ru-RU" sz="2400" dirty="0" smtClean="0"/>
              <a:t>(многие из них построены на взаимоотношениях героев-антагонистов: </a:t>
            </a:r>
            <a:r>
              <a:rPr lang="ru-RU" sz="2400" i="1" dirty="0" smtClean="0"/>
              <a:t>мужик – генерал, заяц – волк, карась – щука</a:t>
            </a:r>
            <a:r>
              <a:rPr lang="ru-RU" sz="2400" dirty="0" smtClean="0"/>
              <a:t>)</a:t>
            </a:r>
            <a:r>
              <a:rPr lang="ru-RU" sz="2400" i="1" dirty="0" smtClean="0"/>
              <a:t> </a:t>
            </a:r>
            <a:endParaRPr lang="ru-RU" sz="2400" dirty="0" smtClean="0"/>
          </a:p>
          <a:p>
            <a:endParaRPr lang="ru-RU" sz="2400" dirty="0" smtClean="0"/>
          </a:p>
        </p:txBody>
      </p:sp>
    </p:spTree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600" b="1" dirty="0" smtClean="0"/>
              <a:t>Юмор</a:t>
            </a:r>
            <a:r>
              <a:rPr lang="ru-RU" sz="2600" dirty="0" smtClean="0"/>
              <a:t> – мягкий смех, усмешка. 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ru-RU" sz="2600" b="1" dirty="0" smtClean="0"/>
              <a:t>Сатира</a:t>
            </a:r>
            <a:r>
              <a:rPr lang="ru-RU" sz="2600" dirty="0" smtClean="0"/>
              <a:t> – беспощадное осмеяние человеческих пороков.</a:t>
            </a:r>
            <a:endParaRPr lang="en-US" sz="26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600" dirty="0" smtClean="0"/>
          </a:p>
          <a:p>
            <a:pPr eaLnBrk="1" hangingPunct="1">
              <a:lnSpc>
                <a:spcPct val="90000"/>
              </a:lnSpc>
            </a:pPr>
            <a:r>
              <a:rPr lang="ru-RU" sz="2600" b="1" dirty="0" smtClean="0"/>
              <a:t>Сарказм</a:t>
            </a:r>
            <a:r>
              <a:rPr lang="ru-RU" sz="2600" dirty="0" smtClean="0"/>
              <a:t> – язвительная жестокая насмешка.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6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600" dirty="0" smtClean="0"/>
          </a:p>
          <a:p>
            <a:pPr eaLnBrk="1" hangingPunct="1">
              <a:lnSpc>
                <a:spcPct val="90000"/>
              </a:lnSpc>
            </a:pPr>
            <a:r>
              <a:rPr lang="ru-RU" sz="2600" b="1" dirty="0" smtClean="0"/>
              <a:t>Эзопов язык </a:t>
            </a:r>
            <a:r>
              <a:rPr lang="ru-RU" sz="2600" dirty="0" smtClean="0"/>
              <a:t>- (назван по имени древнегреческого баснописца Эзопа) речь, изобилующая иносказаниями, недомолвками, намёками и пр. для сокрытия прямого смысла.</a:t>
            </a:r>
          </a:p>
          <a:p>
            <a:pPr eaLnBrk="1" hangingPunct="1">
              <a:lnSpc>
                <a:spcPct val="90000"/>
              </a:lnSpc>
            </a:pPr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22115012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solidFill>
                  <a:schemeClr val="accent1"/>
                </a:solidFill>
              </a:rPr>
              <a:t>Заключение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052513"/>
            <a:ext cx="8785225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000" b="1" smtClean="0"/>
              <a:t>Главная особенность сказок М.Е.Салтыкова-Щедрина заключается в том, что фольклорный жанр в них используется для создания «эзоповского» повествования о жизни русского общества в 1880-е годы. Отсюда их основная тематика (власть, интеллигенция, народ) и проблематика (взаимоотношения народа и правящих кругов, феномен русского либерализма, реформа просвещения). Заимствуя из русских народных сказок образы (прежде всего животных) и приемы (зачины, пословицы и поговорки, постоянные эпитеты, троекратные повторы), М.Е.Салтыков-Щедрин развивает заложенное в них сатирическое содержание. При этом ирония, гипербола, гротеск, а также другие художественные приемы служат писателю для обличения не только социальных, но и общечеловеческих пороков. Именно поэтому сказки М.Е.Салтыков-Щедрин уже много десятилетий пользуются популярностью у российского читателя.</a:t>
            </a:r>
          </a:p>
          <a:p>
            <a:pPr>
              <a:lnSpc>
                <a:spcPct val="90000"/>
              </a:lnSpc>
            </a:pPr>
            <a:endParaRPr lang="ru-RU" sz="2000" b="1" smtClean="0"/>
          </a:p>
        </p:txBody>
      </p:sp>
    </p:spTree>
  </p:cSld>
  <p:clrMapOvr>
    <a:masterClrMapping/>
  </p:clrMapOvr>
  <p:transition spd="slow">
    <p:wipe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749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Wingdings</vt:lpstr>
      <vt:lpstr>Wingdings 2</vt:lpstr>
      <vt:lpstr>Официальная</vt:lpstr>
      <vt:lpstr>Сказки</vt:lpstr>
      <vt:lpstr>История создания</vt:lpstr>
      <vt:lpstr>Жанровое своеобразие</vt:lpstr>
      <vt:lpstr>Основные темы</vt:lpstr>
      <vt:lpstr>Проблематика</vt:lpstr>
      <vt:lpstr>Художественные особенности</vt:lpstr>
      <vt:lpstr>Презентация PowerPoint</vt:lpstr>
      <vt:lpstr>Презентация PowerPoint</vt:lpstr>
      <vt:lpstr>Заключение</vt:lpstr>
      <vt:lpstr>       Письменный анализ  сказки:  План анализа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Очерк жизни и творчества.</dc:title>
  <dc:creator>Admin</dc:creator>
  <cp:lastModifiedBy>Пользаватель</cp:lastModifiedBy>
  <cp:revision>42</cp:revision>
  <dcterms:created xsi:type="dcterms:W3CDTF">2010-10-08T07:02:36Z</dcterms:created>
  <dcterms:modified xsi:type="dcterms:W3CDTF">2020-04-25T13:52:30Z</dcterms:modified>
</cp:coreProperties>
</file>