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290" r:id="rId15"/>
    <p:sldId id="278" r:id="rId16"/>
    <p:sldId id="300" r:id="rId17"/>
    <p:sldId id="274" r:id="rId18"/>
    <p:sldId id="276" r:id="rId19"/>
    <p:sldId id="277" r:id="rId20"/>
    <p:sldId id="275" r:id="rId21"/>
    <p:sldId id="257" r:id="rId22"/>
    <p:sldId id="301" r:id="rId23"/>
    <p:sldId id="260" r:id="rId24"/>
    <p:sldId id="261" r:id="rId25"/>
    <p:sldId id="298" r:id="rId26"/>
    <p:sldId id="265" r:id="rId27"/>
    <p:sldId id="264" r:id="rId28"/>
    <p:sldId id="280" r:id="rId29"/>
    <p:sldId id="284" r:id="rId30"/>
    <p:sldId id="286" r:id="rId31"/>
    <p:sldId id="268" r:id="rId32"/>
    <p:sldId id="281" r:id="rId33"/>
    <p:sldId id="292" r:id="rId34"/>
    <p:sldId id="293" r:id="rId35"/>
    <p:sldId id="31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FF"/>
    <a:srgbClr val="003300"/>
    <a:srgbClr val="660066"/>
    <a:srgbClr val="008000"/>
    <a:srgbClr val="A6C2CE"/>
    <a:srgbClr val="660033"/>
    <a:srgbClr val="66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47" autoAdjust="0"/>
  </p:normalViewPr>
  <p:slideViewPr>
    <p:cSldViewPr>
      <p:cViewPr varScale="1">
        <p:scale>
          <a:sx n="67" d="100"/>
          <a:sy n="67" d="100"/>
        </p:scale>
        <p:origin x="-8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1.xml"/><Relationship Id="rId1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5D23A-BF4A-4AC7-A206-7054F9E08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1B522-5C05-4383-8220-A375E087C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4B572-2984-4542-A8F1-A1CB8AF6A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52F15-C9A6-469C-BAD8-F64FF3FEA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8EF23-7F6D-4350-8032-D72EBD3A6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C1B4E-6C38-421C-BE8C-1E7245AB4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F98B9-1854-4C64-AD74-24A3EB56C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33FF-BAD3-4754-949B-93785C93A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983B4-C723-493E-8141-A1C5C5402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B2154-E70C-4F48-B949-A871E2DA6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09912-A829-4C8B-9454-76A83BF3D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AB6CE-5BB0-4D32-B8A7-F7ABA6708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FFFFFF"/>
            </a:gs>
            <a:gs pos="100000">
              <a:srgbClr val="66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D84106-3612-4E1B-911E-60179B72D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e-lenka.newmail.ru/Gifs/FLOWERS/rose3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bio.fizteh.ru/student/diff_articles/nano_bionika/p1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e-lenka.newmail.ru/Gifs/ANIMALS/145.gif" TargetMode="Externa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&#1040;&#1083;&#1100;&#1073;&#1080;&#1085;&#1072;\&#1056;&#1072;&#1073;&#1086;&#1095;&#1080;&#1081;%20&#1089;&#1090;&#1086;&#1083;\&#1055;&#1088;&#1077;&#1079;&#1077;&#1085;&#1090;&#1072;&#1094;&#1080;&#1103;\&#1095;&#1077;&#1083;&#1086;&#1074;&#1077;&#1082;%20&#1073;&#1091;&#1076;&#1091;&#1097;&#1077;&#1075;&#1086;\&#1073;&#1080;&#1086;&#1085;&#1080;&#1082;&#1072;\FISH12.AVI" TargetMode="Externa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gifchik.boom.ru/pic/gif/animals/n3.gif" TargetMode="Externa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83;&#1100;&#1073;&#1080;&#1085;&#1072;\&#1056;&#1072;&#1073;&#1086;&#1095;&#1080;&#1081;%20&#1089;&#1090;&#1086;&#1083;\&#1055;&#1088;&#1077;&#1079;&#1077;&#1085;&#1090;&#1072;&#1094;&#1080;&#1103;\&#1095;&#1077;&#1083;&#1086;&#1074;&#1077;&#1082;%20&#1073;&#1091;&#1076;&#1091;&#1097;&#1077;&#1075;&#1086;\&#1073;&#1080;&#1086;&#1085;&#1080;&#1082;&#1072;\0003.WAV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partner-proga.narod.ru/gif/a11.gif" TargetMode="External"/><Relationship Id="rId4" Type="http://schemas.openxmlformats.org/officeDocument/2006/relationships/image" Target="../media/image4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http://bio.fizteh.ru/student/diff_articles/nano_bionika/p6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://cards.gaia.ru/images/Transparent/0bT55X68qh2K7T1671a13c36YeC4122213w91k389ueMB49c31sJo69R7lDj27l3R107K.png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40;&#1083;&#1100;&#1073;&#1080;&#1085;&#1072;\&#1056;&#1072;&#1073;&#1086;&#1095;&#1080;&#1081;%20&#1089;&#1090;&#1086;&#1083;\&#1055;&#1088;&#1077;&#1079;&#1077;&#1085;&#1090;&#1072;&#1094;&#1080;&#1103;\&#1095;&#1077;&#1083;&#1086;&#1074;&#1077;&#1082;%20&#1073;&#1091;&#1076;&#1091;&#1097;&#1077;&#1075;&#1086;\&#1073;&#1080;&#1086;&#1085;&#1080;&#1082;&#1072;\001.mpeg" TargetMode="External"/><Relationship Id="rId5" Type="http://schemas.openxmlformats.org/officeDocument/2006/relationships/image" Target="../media/image54.png"/><Relationship Id="rId4" Type="http://schemas.openxmlformats.org/officeDocument/2006/relationships/image" Target="http://www.gifchik.boom.ru/pic/gif/baterflay/07.gi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partner-proga.narod.ru/gif/a5.gif" TargetMode="External"/><Relationship Id="rId4" Type="http://schemas.openxmlformats.org/officeDocument/2006/relationships/image" Target="../media/image5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http://www.e-lenka.newmail.ru/Gifs/ANIMALS/09.gif" TargetMode="External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eg"/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17" Type="http://schemas.openxmlformats.org/officeDocument/2006/relationships/image" Target="../media/image77.jpeg"/><Relationship Id="rId2" Type="http://schemas.openxmlformats.org/officeDocument/2006/relationships/image" Target="../media/image62.jpeg"/><Relationship Id="rId16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1.png"/><Relationship Id="rId5" Type="http://schemas.openxmlformats.org/officeDocument/2006/relationships/image" Target="../media/image65.jpeg"/><Relationship Id="rId15" Type="http://schemas.openxmlformats.org/officeDocument/2006/relationships/image" Target="../media/image75.pn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/>
          <p:cNvSpPr>
            <a:spLocks noChangeArrowheads="1" noChangeShapeType="1" noTextEdit="1"/>
          </p:cNvSpPr>
          <p:nvPr/>
        </p:nvSpPr>
        <p:spPr bwMode="auto">
          <a:xfrm>
            <a:off x="3779838" y="1916113"/>
            <a:ext cx="857250" cy="7921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2255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56323" name="WordArt 3"/>
          <p:cNvSpPr>
            <a:spLocks noChangeArrowheads="1" noChangeShapeType="1" noTextEdit="1"/>
          </p:cNvSpPr>
          <p:nvPr/>
        </p:nvSpPr>
        <p:spPr bwMode="auto">
          <a:xfrm rot="2966323">
            <a:off x="5005388" y="3282950"/>
            <a:ext cx="323850" cy="1479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56324" name="WordArt 4"/>
          <p:cNvSpPr>
            <a:spLocks noChangeArrowheads="1" noChangeShapeType="1" noTextEdit="1"/>
          </p:cNvSpPr>
          <p:nvPr/>
        </p:nvSpPr>
        <p:spPr bwMode="auto">
          <a:xfrm rot="356152">
            <a:off x="4427538" y="4005263"/>
            <a:ext cx="3457575" cy="1479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БИОНИКА</a:t>
            </a:r>
          </a:p>
        </p:txBody>
      </p:sp>
      <p:sp>
        <p:nvSpPr>
          <p:cNvPr id="56325" name="WordArt 5"/>
          <p:cNvSpPr>
            <a:spLocks noChangeArrowheads="1" noChangeShapeType="1" noTextEdit="1"/>
          </p:cNvSpPr>
          <p:nvPr/>
        </p:nvSpPr>
        <p:spPr bwMode="auto">
          <a:xfrm rot="-659810">
            <a:off x="1120775" y="1035050"/>
            <a:ext cx="3414713" cy="1479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БИОлогия</a:t>
            </a:r>
          </a:p>
        </p:txBody>
      </p:sp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 rot="-840389">
            <a:off x="1998663" y="2857500"/>
            <a:ext cx="3811587" cy="1479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4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техНИКА</a:t>
            </a:r>
            <a:endParaRPr lang="ru-RU" sz="4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ransition advTm="143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7772400" cy="823930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Основные направления работ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071546"/>
            <a:ext cx="7772400" cy="4114800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Исследование </a:t>
            </a:r>
          </a:p>
          <a:p>
            <a:pPr eaLnBrk="1" hangingPunct="1"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морфологических, </a:t>
            </a:r>
          </a:p>
          <a:p>
            <a:pPr eaLnBrk="1" hangingPunct="1"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физиологических,</a:t>
            </a:r>
          </a:p>
          <a:p>
            <a:pPr eaLnBrk="1" hangingPunct="1"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биохимических особенностей </a:t>
            </a:r>
          </a:p>
          <a:p>
            <a:pPr eaLnBrk="1" hangingPunct="1"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живых организмов для </a:t>
            </a:r>
          </a:p>
          <a:p>
            <a:pPr eaLnBrk="1" hangingPunct="1"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выдвижения новых </a:t>
            </a:r>
          </a:p>
          <a:p>
            <a:pPr eaLnBrk="1" hangingPunct="1"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технических и научных идей</a:t>
            </a:r>
            <a:r>
              <a:rPr lang="ru-RU" sz="2000" dirty="0" smtClean="0">
                <a:solidFill>
                  <a:srgbClr val="000000"/>
                </a:solidFill>
                <a:effectLst/>
              </a:rPr>
              <a:t>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100" name="Picture 4" descr="http://www.prorobot.ru/15/hand-robot/44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71546"/>
            <a:ext cx="3810001" cy="2427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14752"/>
            <a:ext cx="28098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286256"/>
            <a:ext cx="2886075" cy="20875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Архитектурно-строительная бионика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5072073" cy="303491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035" y="3214686"/>
            <a:ext cx="3547202" cy="344805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Барик\Рабочий стол\foto2_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357166"/>
            <a:ext cx="2303462" cy="2808288"/>
          </a:xfrm>
          <a:noFill/>
          <a:ln w="28575">
            <a:solidFill>
              <a:schemeClr val="tx2"/>
            </a:solidFill>
          </a:ln>
        </p:spPr>
      </p:pic>
      <p:pic>
        <p:nvPicPr>
          <p:cNvPr id="18435" name="Picture 2" descr="C:\Documents and Settings\Барик\Рабочий стол\foto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2232025" cy="270351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57158" y="3786190"/>
            <a:ext cx="3744912" cy="1946275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itchFamily="34" charset="0"/>
              </a:rPr>
              <a:t>Основание Эйфелевой башни напоминает костную структуру головки бедренной кости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214678" y="428604"/>
            <a:ext cx="3798887" cy="2711450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Густав Эйфель в 1889 году построил чертеж Эйфелевой башни. Это сооружение считается одним из самых ранних очевидных примеров использования бионики в инженерии.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ru-RU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696075" y="4643446"/>
            <a:ext cx="2447925" cy="1938992"/>
          </a:xfrm>
          <a:prstGeom prst="rect">
            <a:avLst/>
          </a:prstGeom>
          <a:solidFill>
            <a:srgbClr val="FFCC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Костная структура головки бедренной кости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5580063" cy="3311525"/>
          </a:xfrm>
          <a:solidFill>
            <a:srgbClr val="DDDDDD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0" lang="ru-RU" sz="2400" b="1" smtClean="0">
                <a:solidFill>
                  <a:srgbClr val="000000"/>
                </a:solidFill>
                <a:effectLst/>
              </a:rPr>
              <a:t>	Одним из удачных примеров </a:t>
            </a:r>
            <a:r>
              <a:rPr kumimoji="0" lang="ru-RU" sz="2400" b="1" i="1" u="sng" smtClean="0">
                <a:solidFill>
                  <a:srgbClr val="000000"/>
                </a:solidFill>
                <a:effectLst/>
              </a:rPr>
              <a:t>бионики</a:t>
            </a:r>
            <a:r>
              <a:rPr kumimoji="0" lang="ru-RU" sz="2400" b="1" smtClean="0">
                <a:solidFill>
                  <a:srgbClr val="000000"/>
                </a:solidFill>
                <a:effectLst/>
              </a:rPr>
              <a:t> является широко распространенная «липучка», прототипом которой стали плоды растения репейник, цеплявшиеся за шерсть собаки швейцарского инженера Жоржа де Местраля.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8675" name="Picture 3" descr="C:\Users\Светлана\Downloads\48800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484313"/>
            <a:ext cx="2952750" cy="38957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8676" name="Picture 4" descr="C:\Users\Светлана\Downloads\georgedemest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573463"/>
            <a:ext cx="2882900" cy="2808287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228600"/>
            <a:ext cx="28352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547813" y="1268413"/>
            <a:ext cx="4537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Природа может научить человека многому.               Все организмы на земле совершенны и уникальны.</a:t>
            </a:r>
            <a:r>
              <a:rPr lang="ru-RU" b="1"/>
              <a:t> </a:t>
            </a:r>
          </a:p>
        </p:txBody>
      </p:sp>
      <p:pic>
        <p:nvPicPr>
          <p:cNvPr id="39942" name="Picture 6" descr="http://www.e-lenka.newmail.ru/Gifs/FLOWERS/rose3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50825" y="1844675"/>
            <a:ext cx="137160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692275" y="4005263"/>
            <a:ext cx="48244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A50021"/>
                </a:solidFill>
              </a:rPr>
              <a:t>Задача бионики -                                                       заимствовать у природы технические идеи.</a:t>
            </a:r>
          </a:p>
        </p:txBody>
      </p:sp>
      <p:sp>
        <p:nvSpPr>
          <p:cNvPr id="6150" name="WordArt 12"/>
          <p:cNvSpPr>
            <a:spLocks noChangeArrowheads="1" noChangeShapeType="1" noTextEdit="1"/>
          </p:cNvSpPr>
          <p:nvPr/>
        </p:nvSpPr>
        <p:spPr bwMode="auto">
          <a:xfrm>
            <a:off x="2627313" y="333375"/>
            <a:ext cx="280828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Бионика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8210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A50021"/>
                </a:solidFill>
                <a:cs typeface="Times New Roman" pitchFamily="18" charset="0"/>
              </a:rPr>
              <a:t>Живые организмы в ходе эволюции научились жить с использованием минимального количества энергии. Это основано на уникальном метаболизме животных</a:t>
            </a:r>
            <a:r>
              <a:rPr lang="ru-RU" sz="2800" b="1">
                <a:solidFill>
                  <a:srgbClr val="A50021"/>
                </a:solidFill>
              </a:rPr>
              <a:t>.</a:t>
            </a:r>
            <a:r>
              <a:rPr lang="ru-RU" sz="280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95288" y="2276475"/>
            <a:ext cx="6624637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cs typeface="Times New Roman" pitchFamily="18" charset="0"/>
              </a:rPr>
              <a:t>В теле </a:t>
            </a:r>
            <a:r>
              <a:rPr lang="ru-RU" sz="2800" b="1" u="sng">
                <a:solidFill>
                  <a:srgbClr val="0000CC"/>
                </a:solidFill>
                <a:cs typeface="Times New Roman" pitchFamily="18" charset="0"/>
              </a:rPr>
              <a:t>глубоководных губок</a:t>
            </a:r>
            <a:r>
              <a:rPr lang="ru-RU" b="1">
                <a:cs typeface="Times New Roman" pitchFamily="18" charset="0"/>
              </a:rPr>
              <a:t>    обнаружили оптоволокно .</a:t>
            </a:r>
            <a:r>
              <a:rPr lang="ru-RU" b="1"/>
              <a:t>М</a:t>
            </a:r>
            <a:r>
              <a:rPr lang="ru-RU" b="1">
                <a:cs typeface="Times New Roman" pitchFamily="18" charset="0"/>
              </a:rPr>
              <a:t>атериал из скелета этих  губок может пропускать цифровой сигнал. </a:t>
            </a:r>
          </a:p>
        </p:txBody>
      </p:sp>
      <p:pic>
        <p:nvPicPr>
          <p:cNvPr id="26629" name="Picture 5" descr="http://bio.fizteh.ru/student/diff_articles/nano_bionika/p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019925" y="1052513"/>
            <a:ext cx="182245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http://www.e-lenka.newmail.ru/Gifs/ANIMALS/145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3573463"/>
            <a:ext cx="27860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2843213" y="3995738"/>
            <a:ext cx="5761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>
                <a:solidFill>
                  <a:srgbClr val="0000CC"/>
                </a:solidFill>
              </a:rPr>
              <a:t>Зубы змеи</a:t>
            </a:r>
            <a:r>
              <a:rPr lang="ru-RU" sz="2800" b="1"/>
              <a:t> послужили прототипом игл для подкожных инъекций.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940425" y="188913"/>
            <a:ext cx="32035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Изучив </a:t>
            </a:r>
            <a:r>
              <a:rPr lang="ru-RU" b="1" u="sng">
                <a:solidFill>
                  <a:schemeClr val="bg1"/>
                </a:solidFill>
              </a:rPr>
              <a:t>медузу,</a:t>
            </a:r>
            <a:r>
              <a:rPr lang="ru-RU" b="1">
                <a:solidFill>
                  <a:schemeClr val="bg1"/>
                </a:solidFill>
              </a:rPr>
              <a:t> удалось создать копию "</a:t>
            </a:r>
            <a:r>
              <a:rPr lang="ru-RU" b="1" u="sng">
                <a:solidFill>
                  <a:schemeClr val="bg1"/>
                </a:solidFill>
              </a:rPr>
              <a:t>барометра"</a:t>
            </a:r>
            <a:r>
              <a:rPr lang="ru-RU" b="1">
                <a:solidFill>
                  <a:schemeClr val="bg1"/>
                </a:solidFill>
              </a:rPr>
              <a:t> и сконструировать систему, обладающую  высокой чувствительностью. 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50825" y="4149725"/>
            <a:ext cx="288131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Прибор предсказывает шторм за 20 часов до  начала.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9388" y="4292600"/>
            <a:ext cx="89646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Паучья нить - самое прочное натуральное волокно.</a:t>
            </a:r>
            <a:b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Паутина обладает такими свойствами, как упругость (способна растягиваться до 40% от исходной длины)                                                                и прочность - она в несколько раз прочнее стали.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26"/>
          <p:cNvSpPr txBox="1">
            <a:spLocks noChangeArrowheads="1"/>
          </p:cNvSpPr>
          <p:nvPr/>
        </p:nvSpPr>
        <p:spPr bwMode="auto">
          <a:xfrm>
            <a:off x="4114800" y="333375"/>
            <a:ext cx="44958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cs typeface="Times New Roman" pitchFamily="18" charset="0"/>
              </a:rPr>
              <a:t>Бумага тоже была изобретена не человеком, а... стенными </a:t>
            </a:r>
            <a:r>
              <a:rPr lang="ru-RU" sz="2800" b="1" u="sng">
                <a:solidFill>
                  <a:srgbClr val="0000FF"/>
                </a:solidFill>
                <a:cs typeface="Times New Roman" pitchFamily="18" charset="0"/>
              </a:rPr>
              <a:t>осами и шершнями.</a:t>
            </a:r>
            <a:r>
              <a:rPr lang="ru-RU" b="1">
                <a:cs typeface="Times New Roman" pitchFamily="18" charset="0"/>
              </a:rPr>
              <a:t>                   Они разжевывали старую древесину, производя при этом серую бумагу для постройки своих гнезд.</a:t>
            </a:r>
            <a:r>
              <a:rPr lang="ru-RU" sz="2000" b="1">
                <a:cs typeface="Times New Roman" pitchFamily="18" charset="0"/>
              </a:rPr>
              <a:t> </a:t>
            </a:r>
          </a:p>
        </p:txBody>
      </p:sp>
      <p:pic>
        <p:nvPicPr>
          <p:cNvPr id="23555" name="Picture 1027" descr="pou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4496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1028"/>
          <p:cNvSpPr txBox="1">
            <a:spLocks noChangeArrowheads="1"/>
          </p:cNvSpPr>
          <p:nvPr/>
        </p:nvSpPr>
        <p:spPr bwMode="auto">
          <a:xfrm>
            <a:off x="539750" y="4365625"/>
            <a:ext cx="80660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cs typeface="Times New Roman" pitchFamily="18" charset="0"/>
              </a:rPr>
              <a:t> За осами, очевидно, подсмотрел китаец Цай Лунь, который нашел способ делать бумагу из волокнистой внутренней коры тутового дерева.</a:t>
            </a:r>
            <a:r>
              <a:rPr lang="ru-RU" b="1">
                <a:cs typeface="Times New Roman" pitchFamily="18" charset="0"/>
              </a:rPr>
              <a:t> </a:t>
            </a:r>
            <a:r>
              <a:rPr lang="ru-RU" sz="2000" b="1"/>
              <a:t> </a:t>
            </a:r>
          </a:p>
        </p:txBody>
      </p:sp>
      <p:pic>
        <p:nvPicPr>
          <p:cNvPr id="23557" name="Picture 1029" descr="Bee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636838"/>
            <a:ext cx="2754313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50825" y="3500438"/>
            <a:ext cx="69119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A50021"/>
                </a:solidFill>
                <a:cs typeface="Times New Roman" pitchFamily="18" charset="0"/>
              </a:rPr>
              <a:t>После того, как принцип устройства  глаз мухи был изучен, инженеры  создали </a:t>
            </a:r>
            <a:r>
              <a:rPr lang="ru-RU" sz="2800" b="1" u="sng">
                <a:solidFill>
                  <a:srgbClr val="0000FF"/>
                </a:solidFill>
                <a:cs typeface="Times New Roman" pitchFamily="18" charset="0"/>
              </a:rPr>
              <a:t>новый прибор - “глаз мухи”,</a:t>
            </a:r>
            <a:r>
              <a:rPr lang="ru-RU" sz="2800" b="1">
                <a:solidFill>
                  <a:srgbClr val="A50021"/>
                </a:solidFill>
                <a:cs typeface="Times New Roman" pitchFamily="18" charset="0"/>
              </a:rPr>
              <a:t> предназначенный для определения скорости летящих самолетов.</a:t>
            </a:r>
            <a:r>
              <a:rPr lang="ru-RU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700338" y="44450"/>
            <a:ext cx="6119812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>
                <a:solidFill>
                  <a:srgbClr val="0000FF"/>
                </a:solidFill>
                <a:cs typeface="Times New Roman" pitchFamily="18" charset="0"/>
              </a:rPr>
              <a:t>Муха</a:t>
            </a:r>
            <a:r>
              <a:rPr lang="ru-RU" b="1">
                <a:cs typeface="Times New Roman" pitchFamily="18" charset="0"/>
              </a:rPr>
              <a:t> одновременно видит не одно, а много изображений какого-либо предмета. Когда это предмет движется, то он как бы переходит от одного изображения в другое. А это дает возможность с большой точностью определять скорость движения тела</a:t>
            </a:r>
            <a:r>
              <a:rPr lang="ru-RU">
                <a:cs typeface="Times New Roman" pitchFamily="18" charset="0"/>
              </a:rPr>
              <a:t>.</a:t>
            </a:r>
            <a:endParaRPr lang="ru-RU" b="1">
              <a:cs typeface="Times New Roman" pitchFamily="18" charset="0"/>
            </a:endParaRPr>
          </a:p>
        </p:txBody>
      </p:sp>
      <p:pic>
        <p:nvPicPr>
          <p:cNvPr id="12292" name="Picture 6" descr="pou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1605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Ins3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27289">
            <a:off x="3851275" y="2205038"/>
            <a:ext cx="1296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airplans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565400"/>
            <a:ext cx="25923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44" y="571480"/>
            <a:ext cx="8858312" cy="5857915"/>
          </a:xfrm>
          <a:solidFill>
            <a:srgbClr val="FFFFCC"/>
          </a:solidFill>
        </p:spPr>
        <p:txBody>
          <a:bodyPr/>
          <a:lstStyle/>
          <a:p>
            <a:pPr eaLnBrk="1" hangingPunct="1">
              <a:buNone/>
            </a:pPr>
            <a:r>
              <a:rPr lang="ru-RU" sz="3400" b="1" dirty="0" smtClean="0">
                <a:solidFill>
                  <a:srgbClr val="000000"/>
                </a:solidFill>
                <a:effectLst/>
              </a:rPr>
              <a:t>БИОНИКА</a:t>
            </a:r>
            <a:r>
              <a:rPr lang="ru-RU" sz="3400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3400" dirty="0" smtClean="0">
                <a:solidFill>
                  <a:srgbClr val="000000"/>
                </a:solidFill>
                <a:effectLst/>
              </a:rPr>
              <a:t>(</a:t>
            </a:r>
            <a:r>
              <a:rPr lang="ru-RU" sz="3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англоязычн</a:t>
            </a:r>
            <a:r>
              <a:rPr lang="ru-RU" sz="3400" dirty="0" smtClean="0">
                <a:solidFill>
                  <a:srgbClr val="000000"/>
                </a:solidFill>
                <a:effectLst/>
              </a:rPr>
              <a:t>о</a:t>
            </a:r>
            <a:r>
              <a:rPr lang="ru-RU" sz="3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е названия – «</a:t>
            </a:r>
            <a:r>
              <a:rPr lang="ru-RU" sz="3400" dirty="0" err="1" smtClean="0">
                <a:solidFill>
                  <a:srgbClr val="000000"/>
                </a:solidFill>
                <a:effectLst/>
                <a:cs typeface="Times New Roman" pitchFamily="18" charset="0"/>
              </a:rPr>
              <a:t>биомиметика</a:t>
            </a:r>
            <a:r>
              <a:rPr lang="ru-RU" sz="3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»), от латинских слов:  «</a:t>
            </a:r>
            <a:r>
              <a:rPr lang="ru-RU" sz="3400" dirty="0" err="1" smtClean="0">
                <a:solidFill>
                  <a:srgbClr val="000000"/>
                </a:solidFill>
                <a:effectLst/>
                <a:cs typeface="Times New Roman" pitchFamily="18" charset="0"/>
              </a:rPr>
              <a:t>биос</a:t>
            </a:r>
            <a:r>
              <a:rPr lang="ru-RU" sz="3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» - жизнь и «</a:t>
            </a:r>
            <a:r>
              <a:rPr lang="ru-RU" sz="3400" dirty="0" err="1" smtClean="0">
                <a:solidFill>
                  <a:srgbClr val="000000"/>
                </a:solidFill>
                <a:effectLst/>
                <a:cs typeface="Times New Roman" pitchFamily="18" charset="0"/>
              </a:rPr>
              <a:t>мимесис</a:t>
            </a:r>
            <a:r>
              <a:rPr lang="ru-RU" sz="3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» - подражание</a:t>
            </a:r>
            <a:r>
              <a:rPr lang="ru-RU" sz="34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3400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buNone/>
            </a:pPr>
            <a:r>
              <a:rPr lang="ru-RU" sz="3400" b="1" dirty="0" smtClean="0">
                <a:solidFill>
                  <a:srgbClr val="000000"/>
                </a:solidFill>
                <a:effectLst/>
              </a:rPr>
              <a:t>Бионика</a:t>
            </a:r>
            <a:r>
              <a:rPr lang="ru-RU" sz="3400" dirty="0" smtClean="0">
                <a:solidFill>
                  <a:srgbClr val="000000"/>
                </a:solidFill>
                <a:effectLst/>
              </a:rPr>
              <a:t> – наука об использовании в технике знаний о конструкции, принципе и технологическом процессе живого организма. Основу </a:t>
            </a:r>
            <a:r>
              <a:rPr lang="ru-RU" sz="3400" b="1" dirty="0" smtClean="0">
                <a:solidFill>
                  <a:srgbClr val="000000"/>
                </a:solidFill>
                <a:effectLst/>
              </a:rPr>
              <a:t>бионики</a:t>
            </a:r>
            <a:r>
              <a:rPr lang="ru-RU" sz="3400" dirty="0" smtClean="0">
                <a:solidFill>
                  <a:srgbClr val="000000"/>
                </a:solidFill>
                <a:effectLst/>
              </a:rPr>
              <a:t> составляют исследования по моделированию различных биологических организмов.</a:t>
            </a:r>
          </a:p>
        </p:txBody>
      </p:sp>
    </p:spTree>
  </p:cSld>
  <p:clrMapOvr>
    <a:masterClrMapping/>
  </p:clrMapOvr>
  <p:transition advTm="912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26"/>
          <p:cNvSpPr txBox="1">
            <a:spLocks noChangeArrowheads="1"/>
          </p:cNvSpPr>
          <p:nvPr/>
        </p:nvSpPr>
        <p:spPr bwMode="auto">
          <a:xfrm>
            <a:off x="2589213" y="333375"/>
            <a:ext cx="63754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</a:t>
            </a:r>
            <a:r>
              <a:rPr lang="ru-RU" b="1">
                <a:cs typeface="Times New Roman" pitchFamily="18" charset="0"/>
              </a:rPr>
              <a:t>дин из видов </a:t>
            </a:r>
            <a:r>
              <a:rPr lang="ru-RU" sz="2800" b="1" u="sng">
                <a:solidFill>
                  <a:srgbClr val="0000CC"/>
                </a:solidFill>
                <a:cs typeface="Times New Roman" pitchFamily="18" charset="0"/>
              </a:rPr>
              <a:t>водяных жуков</a:t>
            </a:r>
            <a:r>
              <a:rPr lang="ru-RU" sz="2800" b="1"/>
              <a:t>,</a:t>
            </a:r>
            <a:r>
              <a:rPr lang="ru-RU" b="1">
                <a:cs typeface="Times New Roman" pitchFamily="18" charset="0"/>
              </a:rPr>
              <a:t> </a:t>
            </a:r>
            <a:r>
              <a:rPr lang="ru-RU" b="1"/>
              <a:t>п</a:t>
            </a:r>
            <a:r>
              <a:rPr lang="ru-RU" b="1">
                <a:cs typeface="Times New Roman" pitchFamily="18" charset="0"/>
              </a:rPr>
              <a:t>рихватив воздушный пузырь,  опускается с ним под воду. Пузырь служит в качестве легкого. Он принимает от жука углекислый газ, выпускает его в воду, а из нее набирает растворенный в воде кислород</a:t>
            </a:r>
            <a:r>
              <a:rPr lang="ru-RU" b="1"/>
              <a:t> </a:t>
            </a:r>
          </a:p>
        </p:txBody>
      </p:sp>
      <p:sp>
        <p:nvSpPr>
          <p:cNvPr id="22531" name="Text Box 1027"/>
          <p:cNvSpPr txBox="1">
            <a:spLocks noChangeArrowheads="1"/>
          </p:cNvSpPr>
          <p:nvPr/>
        </p:nvSpPr>
        <p:spPr bwMode="auto">
          <a:xfrm>
            <a:off x="2643174" y="2928934"/>
            <a:ext cx="417671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A50021"/>
                </a:solidFill>
                <a:cs typeface="Times New Roman" pitchFamily="18" charset="0"/>
              </a:rPr>
              <a:t>Акваланг</a:t>
            </a:r>
            <a:r>
              <a:rPr lang="ru-RU" b="1" dirty="0">
                <a:solidFill>
                  <a:srgbClr val="A50021"/>
                </a:solidFill>
              </a:rPr>
              <a:t>, с</a:t>
            </a:r>
            <a:r>
              <a:rPr lang="ru-RU" b="1" dirty="0">
                <a:solidFill>
                  <a:srgbClr val="A50021"/>
                </a:solidFill>
                <a:cs typeface="Times New Roman" pitchFamily="18" charset="0"/>
              </a:rPr>
              <a:t>читается, что его изобрели Жан-Жак </a:t>
            </a:r>
            <a:r>
              <a:rPr lang="ru-RU" b="1" dirty="0" err="1">
                <a:solidFill>
                  <a:srgbClr val="A50021"/>
                </a:solidFill>
                <a:cs typeface="Times New Roman" pitchFamily="18" charset="0"/>
              </a:rPr>
              <a:t>Кусто</a:t>
            </a:r>
            <a:r>
              <a:rPr lang="ru-RU" b="1" dirty="0">
                <a:solidFill>
                  <a:srgbClr val="A50021"/>
                </a:solidFill>
                <a:cs typeface="Times New Roman" pitchFamily="18" charset="0"/>
              </a:rPr>
              <a:t> и Эмиль </a:t>
            </a:r>
            <a:r>
              <a:rPr lang="ru-RU" b="1" dirty="0" err="1">
                <a:solidFill>
                  <a:srgbClr val="A50021"/>
                </a:solidFill>
                <a:cs typeface="Times New Roman" pitchFamily="18" charset="0"/>
              </a:rPr>
              <a:t>Ганьян</a:t>
            </a:r>
            <a:r>
              <a:rPr lang="ru-RU" b="1" dirty="0">
                <a:solidFill>
                  <a:srgbClr val="A50021"/>
                </a:solidFill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A50021"/>
                </a:solidFill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A50021"/>
                </a:solidFill>
                <a:cs typeface="Times New Roman" pitchFamily="18" charset="0"/>
              </a:rPr>
              <a:t>1943 г</a:t>
            </a:r>
            <a:r>
              <a:rPr lang="ru-RU" b="1" dirty="0" smtClean="0">
                <a:solidFill>
                  <a:srgbClr val="A50021"/>
                </a:solidFill>
              </a:rPr>
              <a:t>.                                         </a:t>
            </a:r>
            <a:r>
              <a:rPr lang="ru-RU" b="1" dirty="0">
                <a:solidFill>
                  <a:srgbClr val="A50021"/>
                </a:solidFill>
              </a:rPr>
              <a:t>Они </a:t>
            </a:r>
            <a:r>
              <a:rPr lang="ru-RU" b="1" dirty="0">
                <a:solidFill>
                  <a:srgbClr val="A50021"/>
                </a:solidFill>
                <a:cs typeface="Times New Roman" pitchFamily="18" charset="0"/>
              </a:rPr>
              <a:t>позаимствовали               </a:t>
            </a:r>
            <a:r>
              <a:rPr lang="ru-RU" sz="2800" b="1" u="sng" dirty="0">
                <a:solidFill>
                  <a:srgbClr val="0000FF"/>
                </a:solidFill>
                <a:cs typeface="Times New Roman" pitchFamily="18" charset="0"/>
              </a:rPr>
              <a:t>идею акваланга</a:t>
            </a:r>
            <a:r>
              <a:rPr lang="ru-RU" b="1" dirty="0">
                <a:solidFill>
                  <a:srgbClr val="A50021"/>
                </a:solidFill>
                <a:cs typeface="Times New Roman" pitchFamily="18" charset="0"/>
              </a:rPr>
              <a:t>                      у замечательного насекомого</a:t>
            </a:r>
            <a:r>
              <a:rPr lang="ru-RU" b="1" dirty="0">
                <a:solidFill>
                  <a:srgbClr val="A50021"/>
                </a:solidFill>
              </a:rPr>
              <a:t>.</a:t>
            </a:r>
            <a:r>
              <a:rPr lang="ru-RU" sz="2000" b="1" dirty="0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22532" name="Picture 1028" descr="pou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25" y="2708275"/>
            <a:ext cx="22574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 Box 1035"/>
          <p:cNvSpPr txBox="1">
            <a:spLocks noChangeArrowheads="1"/>
          </p:cNvSpPr>
          <p:nvPr/>
        </p:nvSpPr>
        <p:spPr bwMode="auto">
          <a:xfrm>
            <a:off x="0" y="3643314"/>
            <a:ext cx="33131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</a:rPr>
              <a:t>Паук-серебрянка                 под водой                                из пузырьков                       воздуха строит  домик.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179388" y="260350"/>
          <a:ext cx="2273300" cy="3313113"/>
        </p:xfrm>
        <a:graphic>
          <a:graphicData uri="http://schemas.openxmlformats.org/presentationml/2006/ole">
            <p:oleObj spid="_x0000_s1026" name="Image" r:id="rId4" imgW="2274005" imgH="18960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age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3238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563938" y="620713"/>
            <a:ext cx="53292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cs typeface="Times New Roman" pitchFamily="18" charset="0"/>
              </a:rPr>
              <a:t>Одн</a:t>
            </a:r>
            <a:r>
              <a:rPr lang="ru-RU" b="1"/>
              <a:t>о</a:t>
            </a:r>
            <a:r>
              <a:rPr lang="ru-RU" b="1">
                <a:cs typeface="Times New Roman" pitchFamily="18" charset="0"/>
              </a:rPr>
              <a:t> из направлений гидробионики </a:t>
            </a:r>
            <a:r>
              <a:rPr lang="ru-RU" b="1"/>
              <a:t>-</a:t>
            </a:r>
            <a:r>
              <a:rPr lang="ru-RU" b="1">
                <a:cs typeface="Times New Roman" pitchFamily="18" charset="0"/>
              </a:rPr>
              <a:t>разработка рациональных форм и методов снижения сопротивления тел в водно</a:t>
            </a:r>
            <a:r>
              <a:rPr lang="ru-RU" b="1"/>
              <a:t>й среде</a:t>
            </a:r>
            <a:r>
              <a:rPr lang="ru-RU" b="1">
                <a:cs typeface="Times New Roman" pitchFamily="18" charset="0"/>
              </a:rPr>
              <a:t>.</a:t>
            </a:r>
            <a:r>
              <a:rPr lang="ru-RU" sz="2000"/>
              <a:t> 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50825" y="2205038"/>
            <a:ext cx="4419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  <a:cs typeface="Times New Roman" pitchFamily="18" charset="0"/>
              </a:rPr>
              <a:t>С древнейших времен судостроители обращали внимание на морских обитателей, заимствуя у них </a:t>
            </a:r>
            <a:r>
              <a:rPr lang="ru-RU" b="1">
                <a:solidFill>
                  <a:srgbClr val="A50021"/>
                </a:solidFill>
              </a:rPr>
              <a:t>многое</a:t>
            </a:r>
            <a:r>
              <a:rPr lang="ru-RU" b="1">
                <a:solidFill>
                  <a:srgbClr val="A50021"/>
                </a:solidFill>
                <a:cs typeface="Times New Roman" pitchFamily="18" charset="0"/>
              </a:rPr>
              <a:t> . Строение головы, форма хвоста, плавников – всё у обитателей рек, морей и океанов соответствует способу и скорости передвижения. </a:t>
            </a:r>
          </a:p>
        </p:txBody>
      </p:sp>
      <p:sp>
        <p:nvSpPr>
          <p:cNvPr id="13317" name="Text Box 17"/>
          <p:cNvSpPr txBox="1">
            <a:spLocks noChangeArrowheads="1"/>
          </p:cNvSpPr>
          <p:nvPr/>
        </p:nvSpPr>
        <p:spPr bwMode="auto">
          <a:xfrm>
            <a:off x="4140200" y="1158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>
                <a:solidFill>
                  <a:srgbClr val="0000CC"/>
                </a:solidFill>
              </a:rPr>
              <a:t>Рыбы</a:t>
            </a:r>
          </a:p>
        </p:txBody>
      </p:sp>
      <p:pic>
        <p:nvPicPr>
          <p:cNvPr id="3090" name="FISH12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2349500"/>
            <a:ext cx="4249737" cy="3959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90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508625" y="260350"/>
            <a:ext cx="3455988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bg1"/>
                </a:solidFill>
              </a:rPr>
              <a:t>«Подводные лодки» в природе известны давно – это обычные рыбы, способные изменять свою плавучесть, впуская  газ в плавательный пузырь или выпуская его.</a:t>
            </a:r>
            <a:endParaRPr lang="ru-RU" sz="28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5301" name="Picture 5" descr="fish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133600"/>
            <a:ext cx="14287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549275"/>
            <a:ext cx="8583613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>
                <a:solidFill>
                  <a:srgbClr val="0000FF"/>
                </a:solidFill>
              </a:rPr>
              <a:t>Лягушка</a:t>
            </a:r>
            <a:r>
              <a:rPr lang="ru-RU" sz="2800" i="1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ru-RU" b="1">
                <a:cs typeface="Times New Roman" pitchFamily="18" charset="0"/>
              </a:rPr>
              <a:t>видит насекомых , когда они пролетают перед её глазами по определенной траектории . </a:t>
            </a:r>
            <a:endParaRPr lang="ru-RU" b="1"/>
          </a:p>
          <a:p>
            <a:pPr>
              <a:spcBef>
                <a:spcPct val="50000"/>
              </a:spcBef>
            </a:pPr>
            <a:r>
              <a:rPr lang="ru-RU" b="1"/>
              <a:t>В</a:t>
            </a:r>
            <a:r>
              <a:rPr lang="ru-RU" b="1">
                <a:cs typeface="Times New Roman" pitchFamily="18" charset="0"/>
              </a:rPr>
              <a:t>  мозг лягушки от глаз поступает сигнал “вижу пищу!”.</a:t>
            </a:r>
            <a:r>
              <a:rPr lang="ru-RU" b="1"/>
              <a:t>С</a:t>
            </a:r>
            <a:r>
              <a:rPr lang="ru-RU" b="1">
                <a:cs typeface="Times New Roman" pitchFamily="18" charset="0"/>
              </a:rPr>
              <a:t>игналы от двух групп нервных клеток</a:t>
            </a:r>
            <a:r>
              <a:rPr lang="ru-RU" b="1"/>
              <a:t>:</a:t>
            </a:r>
            <a:r>
              <a:rPr lang="ru-RU" b="1">
                <a:cs typeface="Times New Roman" pitchFamily="18" charset="0"/>
              </a:rPr>
              <a:t> информаци</a:t>
            </a:r>
            <a:r>
              <a:rPr lang="ru-RU" b="1"/>
              <a:t>я</a:t>
            </a:r>
            <a:r>
              <a:rPr lang="ru-RU" b="1">
                <a:cs typeface="Times New Roman" pitchFamily="18" charset="0"/>
              </a:rPr>
              <a:t> о форме насекомого, </a:t>
            </a:r>
            <a:r>
              <a:rPr lang="ru-RU" b="1"/>
              <a:t>и</a:t>
            </a:r>
            <a:r>
              <a:rPr lang="ru-RU" b="1">
                <a:cs typeface="Times New Roman" pitchFamily="18" charset="0"/>
              </a:rPr>
              <a:t> о том, насколько четко выглядит это насекомое. Такая </a:t>
            </a:r>
            <a:r>
              <a:rPr lang="ru-RU" b="1" u="sng">
                <a:cs typeface="Times New Roman" pitchFamily="18" charset="0"/>
              </a:rPr>
              <a:t>раздельная передача</a:t>
            </a:r>
            <a:r>
              <a:rPr lang="ru-RU" b="1">
                <a:cs typeface="Times New Roman" pitchFamily="18" charset="0"/>
              </a:rPr>
              <a:t> увиденного в мозг лягушки помогает ей </a:t>
            </a:r>
            <a:r>
              <a:rPr lang="ru-RU" b="1"/>
              <a:t>быть «снайпером»</a:t>
            </a:r>
            <a:r>
              <a:rPr lang="ru-RU" b="1">
                <a:cs typeface="Times New Roman" pitchFamily="18" charset="0"/>
              </a:rPr>
              <a:t>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54413" y="3357563"/>
            <a:ext cx="5338762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</a:rPr>
              <a:t>Э</a:t>
            </a:r>
            <a:r>
              <a:rPr lang="ru-RU" b="1">
                <a:solidFill>
                  <a:srgbClr val="A50021"/>
                </a:solidFill>
                <a:cs typeface="Times New Roman" pitchFamily="18" charset="0"/>
              </a:rPr>
              <a:t>тот принцип “раздельного видения” применен                                      </a:t>
            </a:r>
            <a:r>
              <a:rPr lang="ru-RU" sz="2800" b="1" u="sng">
                <a:solidFill>
                  <a:srgbClr val="0000FF"/>
                </a:solidFill>
                <a:cs typeface="Times New Roman" pitchFamily="18" charset="0"/>
              </a:rPr>
              <a:t>в электронных машинах,</a:t>
            </a:r>
            <a:r>
              <a:rPr lang="ru-RU" b="1">
                <a:solidFill>
                  <a:srgbClr val="A50021"/>
                </a:solidFill>
                <a:cs typeface="Times New Roman" pitchFamily="18" charset="0"/>
              </a:rPr>
              <a:t> предназначенных для чтения рукописных текстов. Один узел электронного мозга машины следит за формой знаков, а другой - за </a:t>
            </a:r>
            <a:r>
              <a:rPr lang="ru-RU" b="1">
                <a:solidFill>
                  <a:srgbClr val="A50021"/>
                </a:solidFill>
              </a:rPr>
              <a:t>контрастностью.</a:t>
            </a:r>
            <a:r>
              <a:rPr lang="ru-RU" b="1">
                <a:solidFill>
                  <a:srgbClr val="A50021"/>
                </a:solidFill>
                <a:cs typeface="Times New Roman" pitchFamily="18" charset="0"/>
              </a:rPr>
              <a:t>   </a:t>
            </a:r>
            <a:r>
              <a:rPr lang="ru-RU" b="1">
                <a:cs typeface="Times New Roman" pitchFamily="18" charset="0"/>
              </a:rPr>
              <a:t>        </a:t>
            </a:r>
          </a:p>
        </p:txBody>
      </p:sp>
      <p:pic>
        <p:nvPicPr>
          <p:cNvPr id="7172" name="Picture 4" descr="http://www.gifchik.boom.ru/pic/gif/animals/n3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9600" y="3284538"/>
            <a:ext cx="31702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276600" y="115888"/>
            <a:ext cx="215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«Снайпер»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a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714375"/>
            <a:ext cx="1123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971800" y="444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</a:rPr>
              <a:t>Птицы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47813" y="476250"/>
            <a:ext cx="57610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rgbClr val="0000FF"/>
                </a:solidFill>
              </a:rPr>
              <a:t>Яйцо страуса</a:t>
            </a:r>
            <a:r>
              <a:rPr lang="ru-RU" b="1" u="sng">
                <a:solidFill>
                  <a:srgbClr val="0000FF"/>
                </a:solidFill>
                <a:cs typeface="Times New Roman" pitchFamily="18" charset="0"/>
              </a:rPr>
              <a:t>, вернее, его скорлупа</a:t>
            </a:r>
            <a:r>
              <a:rPr lang="ru-RU" b="1">
                <a:cs typeface="Times New Roman" pitchFamily="18" charset="0"/>
              </a:rPr>
              <a:t> -  это </a:t>
            </a:r>
            <a:r>
              <a:rPr lang="ru-RU" b="1"/>
              <a:t>блестящее изобретение</a:t>
            </a:r>
            <a:r>
              <a:rPr lang="ru-RU" b="1">
                <a:cs typeface="Times New Roman" pitchFamily="18" charset="0"/>
              </a:rPr>
              <a:t> природы: и внешне, потому что она светится как старинный фарфор, и внутренне, потому что она представляет собой идеальную упаковку - причём не только для страусят. </a:t>
            </a:r>
          </a:p>
        </p:txBody>
      </p:sp>
      <p:pic>
        <p:nvPicPr>
          <p:cNvPr id="8198" name="Picture 6" descr="pou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0450" y="381000"/>
            <a:ext cx="1428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787900" y="3573463"/>
            <a:ext cx="43211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33"/>
                </a:solidFill>
                <a:cs typeface="Times New Roman" pitchFamily="18" charset="0"/>
              </a:rPr>
              <a:t> Скорлупа их яиц может соперничать с любой искусственной тарой для поддержания продуктов в свежем состоянии. Бушмены в Намибии </a:t>
            </a:r>
            <a:r>
              <a:rPr lang="ru-RU" b="1">
                <a:solidFill>
                  <a:srgbClr val="660033"/>
                </a:solidFill>
              </a:rPr>
              <a:t>давно используют её для хранения воды и продуктов.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79388" y="4581525"/>
            <a:ext cx="48244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</a:t>
            </a:r>
            <a:r>
              <a:rPr lang="ru-RU" b="1">
                <a:cs typeface="Times New Roman" pitchFamily="18" charset="0"/>
              </a:rPr>
              <a:t>корлупа  обладает особой микроструктурой. Она допускает газообмен  с внешней средой, </a:t>
            </a:r>
            <a:r>
              <a:rPr lang="ru-RU" b="1"/>
              <a:t>и</a:t>
            </a:r>
            <a:r>
              <a:rPr lang="ru-RU" b="1">
                <a:cs typeface="Times New Roman" pitchFamily="18" charset="0"/>
              </a:rPr>
              <a:t> не пропускает внутрь микроорганизмы.</a:t>
            </a:r>
            <a:r>
              <a:rPr lang="ru-RU" sz="1800" b="1">
                <a:cs typeface="Times New Roman" pitchFamily="18" charset="0"/>
              </a:rPr>
              <a:t> </a:t>
            </a:r>
            <a:r>
              <a:rPr lang="ru-RU" b="1">
                <a:cs typeface="Times New Roman" pitchFamily="18" charset="0"/>
              </a:rPr>
              <a:t> </a:t>
            </a:r>
          </a:p>
        </p:txBody>
      </p:sp>
      <p:pic>
        <p:nvPicPr>
          <p:cNvPr id="8201" name="Picture 9" descr="pou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141663"/>
            <a:ext cx="4343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000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3124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numSld="2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763713" y="188913"/>
            <a:ext cx="5183187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>
                <a:solidFill>
                  <a:srgbClr val="0000FF"/>
                </a:solidFill>
              </a:rPr>
              <a:t>Птица славка </a:t>
            </a:r>
            <a:r>
              <a:rPr lang="ru-RU" b="1"/>
              <a:t>легко  ориентируется по звездному небу. Принцип функционирования ее органов соответствует надежной системе ориентации ракет, искусственных спутников Земли и космических кораблей. </a:t>
            </a:r>
            <a:endParaRPr lang="ru-RU"/>
          </a:p>
        </p:txBody>
      </p:sp>
      <p:pic>
        <p:nvPicPr>
          <p:cNvPr id="52229" name="Picture 5" descr="pou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0350"/>
            <a:ext cx="15843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466725" y="3160713"/>
            <a:ext cx="8497888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3300"/>
                </a:solidFill>
              </a:rPr>
              <a:t>В электронную "память" спутников заложен образ путеводной звезды. Высокочувствительные сенсоры и оптические искатели являются частью системы коррекции, которая вносит исправления в траекторию полета космических аппаратов, ориентируясь по Солнцу (солнечные сенсоры), Земле (земные сенсоры). </a:t>
            </a:r>
            <a:endParaRPr lang="ru-RU" sz="2800"/>
          </a:p>
        </p:txBody>
      </p:sp>
      <p:pic>
        <p:nvPicPr>
          <p:cNvPr id="52231" name="Picture 7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115888"/>
            <a:ext cx="21240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elf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857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k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057525"/>
            <a:ext cx="2952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75013" y="304800"/>
            <a:ext cx="5761037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Times New Roman" pitchFamily="18" charset="0"/>
              </a:rPr>
              <a:t>Одним из "учителей" кораблестроителей стал </a:t>
            </a:r>
            <a:r>
              <a:rPr lang="ru-RU" sz="2800" b="1" u="sng">
                <a:solidFill>
                  <a:srgbClr val="0000FF"/>
                </a:solidFill>
                <a:cs typeface="Times New Roman" pitchFamily="18" charset="0"/>
              </a:rPr>
              <a:t>дельфин,</a:t>
            </a:r>
            <a:r>
              <a:rPr lang="ru-RU" b="1">
                <a:cs typeface="Times New Roman" pitchFamily="18" charset="0"/>
              </a:rPr>
              <a:t>  способны</a:t>
            </a:r>
            <a:r>
              <a:rPr lang="ru-RU" b="1"/>
              <a:t>й</a:t>
            </a:r>
            <a:r>
              <a:rPr lang="ru-RU" b="1">
                <a:cs typeface="Times New Roman" pitchFamily="18" charset="0"/>
              </a:rPr>
              <a:t> развивать скорость до 25 уз. </a:t>
            </a:r>
            <a:endParaRPr lang="ru-RU">
              <a:cs typeface="Times New Roman" pitchFamily="18" charset="0"/>
            </a:endParaRPr>
          </a:p>
          <a:p>
            <a:r>
              <a:rPr lang="ru-RU" b="1">
                <a:cs typeface="Times New Roman" pitchFamily="18" charset="0"/>
              </a:rPr>
              <a:t>Природа сконструировала дельфина много совершенней, чем человек подводную лодку или торпеду.</a:t>
            </a:r>
            <a:r>
              <a:rPr lang="ru-RU">
                <a:cs typeface="Times New Roman" pitchFamily="18" charset="0"/>
              </a:rPr>
              <a:t> </a:t>
            </a:r>
            <a:r>
              <a:rPr lang="ru-RU" b="1">
                <a:cs typeface="Times New Roman" pitchFamily="18" charset="0"/>
              </a:rPr>
              <a:t>Схема покрытия типа "кожа дельфина":</a:t>
            </a:r>
            <a:r>
              <a:rPr lang="ru-RU">
                <a:cs typeface="Times New Roman" pitchFamily="18" charset="0"/>
              </a:rPr>
              <a:t>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3850" y="2997200"/>
            <a:ext cx="569912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cs typeface="Times New Roman" pitchFamily="18" charset="0"/>
              </a:rPr>
              <a:t>По аналогичному принципу было разработано покрытие "</a:t>
            </a:r>
            <a:r>
              <a:rPr lang="ru-RU" sz="2800" b="1" u="sng">
                <a:solidFill>
                  <a:srgbClr val="0000FF"/>
                </a:solidFill>
                <a:cs typeface="Times New Roman" pitchFamily="18" charset="0"/>
              </a:rPr>
              <a:t>ламинофоло",</a:t>
            </a:r>
            <a:r>
              <a:rPr lang="ru-RU" sz="2800" b="1">
                <a:cs typeface="Times New Roman" pitchFamily="18" charset="0"/>
              </a:rPr>
              <a:t> применение которого на торпедах, позволило без изменения мощности двигателя увеличить их скорость в 1,5 - 2 раза.</a:t>
            </a:r>
            <a:r>
              <a:rPr lang="ru-RU" sz="2800">
                <a:cs typeface="Times New Roman" pitchFamily="18" charset="0"/>
              </a:rPr>
              <a:t> </a:t>
            </a:r>
          </a:p>
        </p:txBody>
      </p:sp>
      <p:pic>
        <p:nvPicPr>
          <p:cNvPr id="12296" name="Picture 8" descr="http://partner-proga.narod.ru/gif/a11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134100" y="3582988"/>
            <a:ext cx="2614613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0825" y="549275"/>
            <a:ext cx="6192838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cs typeface="Times New Roman" pitchFamily="18" charset="0"/>
              </a:rPr>
              <a:t>За последнее время ученые совершили ряд интересных открытий. Например, они выяснили, что мех </a:t>
            </a:r>
            <a:r>
              <a:rPr lang="ru-RU" sz="2800" b="1" u="sng">
                <a:solidFill>
                  <a:srgbClr val="0000CC"/>
                </a:solidFill>
                <a:cs typeface="Times New Roman" pitchFamily="18" charset="0"/>
              </a:rPr>
              <a:t>белых медведей</a:t>
            </a:r>
            <a:r>
              <a:rPr lang="ru-RU" b="1">
                <a:cs typeface="Times New Roman" pitchFamily="18" charset="0"/>
              </a:rPr>
              <a:t> обладает односторонней проводимостью, он "впитывает" ультрафиолетовый солнечный свет и не выпускает наружу инфракрасное излучение, то есть тепло медвежьего тела. </a:t>
            </a:r>
          </a:p>
        </p:txBody>
      </p:sp>
      <p:pic>
        <p:nvPicPr>
          <p:cNvPr id="11267" name="Picture 3" descr="medv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57200"/>
            <a:ext cx="249555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55875" y="3810000"/>
            <a:ext cx="633888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3300"/>
                </a:solidFill>
                <a:cs typeface="Times New Roman" pitchFamily="18" charset="0"/>
              </a:rPr>
              <a:t>Английские ученые предложили покрыть подобным мехом </a:t>
            </a:r>
            <a:r>
              <a:rPr lang="ru-RU" sz="2800" b="1" u="sng">
                <a:solidFill>
                  <a:srgbClr val="0000FF"/>
                </a:solidFill>
                <a:cs typeface="Times New Roman" pitchFamily="18" charset="0"/>
              </a:rPr>
              <a:t>солнечные панели</a:t>
            </a:r>
            <a:r>
              <a:rPr lang="ru-RU" b="1">
                <a:solidFill>
                  <a:srgbClr val="003300"/>
                </a:solidFill>
                <a:cs typeface="Times New Roman" pitchFamily="18" charset="0"/>
              </a:rPr>
              <a:t> для лучшей утилизации энергии, а также сконструировать </a:t>
            </a:r>
            <a:r>
              <a:rPr lang="ru-RU" sz="2800" b="1" u="sng">
                <a:solidFill>
                  <a:srgbClr val="0000FF"/>
                </a:solidFill>
                <a:cs typeface="Times New Roman" pitchFamily="18" charset="0"/>
              </a:rPr>
              <a:t>оптическое волокно</a:t>
            </a:r>
            <a:r>
              <a:rPr lang="ru-RU" b="1">
                <a:solidFill>
                  <a:srgbClr val="003300"/>
                </a:solidFill>
                <a:cs typeface="Times New Roman" pitchFamily="18" charset="0"/>
              </a:rPr>
              <a:t> для пропускания ультрафиолетовых волн, как это делают ворсинки медвежьего меха.</a:t>
            </a:r>
            <a:r>
              <a:rPr lang="ru-RU" sz="2000" b="1">
                <a:solidFill>
                  <a:srgbClr val="003300"/>
                </a:solidFill>
                <a:cs typeface="Times New Roman" pitchFamily="18" charset="0"/>
              </a:rPr>
              <a:t> </a:t>
            </a:r>
            <a:endParaRPr lang="ru-RU" sz="2000" b="1">
              <a:solidFill>
                <a:srgbClr val="0033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362200" y="115888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A50021"/>
                </a:solidFill>
              </a:rPr>
              <a:t>Млекопитающие</a:t>
            </a:r>
          </a:p>
        </p:txBody>
      </p:sp>
      <p:pic>
        <p:nvPicPr>
          <p:cNvPr id="11270" name="Picture 6" descr="Bears2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573463"/>
            <a:ext cx="20732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651500" y="1614488"/>
            <a:ext cx="331311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cs typeface="Times New Roman" pitchFamily="18" charset="0"/>
              </a:rPr>
              <a:t>Профессор исследовал </a:t>
            </a:r>
            <a:r>
              <a:rPr lang="ru-RU" b="1" u="sng">
                <a:solidFill>
                  <a:srgbClr val="0000FF"/>
                </a:solidFill>
                <a:cs typeface="Times New Roman" pitchFamily="18" charset="0"/>
              </a:rPr>
              <a:t>костную структуру</a:t>
            </a:r>
            <a:r>
              <a:rPr lang="ru-RU" b="1">
                <a:cs typeface="Times New Roman" pitchFamily="18" charset="0"/>
              </a:rPr>
              <a:t>  бедренной кости в том месте, где она изгибается и под углом входит в сустав. И при этом кость почему-то не ломается под тяжестью тела.</a:t>
            </a:r>
            <a:r>
              <a:rPr lang="ru-RU" b="1"/>
              <a:t>Этот принцип и был использован при строительстве башни.</a:t>
            </a:r>
            <a:r>
              <a:rPr lang="ru-RU" sz="2000" b="1"/>
              <a:t> </a:t>
            </a:r>
          </a:p>
        </p:txBody>
      </p:sp>
      <p:pic>
        <p:nvPicPr>
          <p:cNvPr id="28677" name="Picture 5" descr="http://bio.fizteh.ru/student/diff_articles/nano_bionika/p6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23850" y="3789363"/>
            <a:ext cx="24384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79388" y="260350"/>
            <a:ext cx="31686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660066"/>
                </a:solidFill>
                <a:cs typeface="Times New Roman" pitchFamily="18" charset="0"/>
              </a:rPr>
              <a:t>Фон Мейер обнаружил, что  кость состоит из сети миниатюрных косточек, благодаря которым нагрузка удивительным образом перераспределяется по кости. Эта сеть имела строгую геометрическую структуру, которую профессор зарисовал.</a:t>
            </a:r>
            <a:r>
              <a:rPr lang="ru-RU" sz="1600">
                <a:solidFill>
                  <a:srgbClr val="660066"/>
                </a:solidFill>
              </a:rPr>
              <a:t> </a:t>
            </a:r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3492500" y="44450"/>
            <a:ext cx="5400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rgbClr val="0000FF"/>
                </a:solidFill>
              </a:rPr>
              <a:t>Конструкция Эйфелевой башни</a:t>
            </a:r>
            <a:r>
              <a:rPr lang="ru-RU" b="1"/>
              <a:t> основана на научной работе </a:t>
            </a:r>
            <a:r>
              <a:rPr lang="ru-RU" b="1">
                <a:solidFill>
                  <a:srgbClr val="003300"/>
                </a:solidFill>
              </a:rPr>
              <a:t>швейцарского профессора анатомии</a:t>
            </a:r>
            <a:r>
              <a:rPr lang="ru-RU" sz="2000" b="1">
                <a:solidFill>
                  <a:srgbClr val="003300"/>
                </a:solidFill>
              </a:rPr>
              <a:t> </a:t>
            </a:r>
            <a:r>
              <a:rPr lang="ru-RU" b="1" u="sng">
                <a:solidFill>
                  <a:srgbClr val="003300"/>
                </a:solidFill>
              </a:rPr>
              <a:t>Хермана фон Мейера.</a:t>
            </a: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3203575" y="1773238"/>
          <a:ext cx="2232025" cy="4679950"/>
        </p:xfrm>
        <a:graphic>
          <a:graphicData uri="http://schemas.openxmlformats.org/presentationml/2006/ole">
            <p:oleObj spid="_x0000_s2050" name="Image" r:id="rId5" imgW="1350269" imgH="24799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419475" y="4838700"/>
            <a:ext cx="532923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cs typeface="Times New Roman" pitchFamily="18" charset="0"/>
              </a:rPr>
              <a:t>«Лотосовый эффект» использовали  </a:t>
            </a:r>
            <a:r>
              <a:rPr lang="ru-RU" b="1" i="1"/>
              <a:t>в </a:t>
            </a:r>
            <a:r>
              <a:rPr lang="ru-RU" b="1" i="1">
                <a:cs typeface="Times New Roman" pitchFamily="18" charset="0"/>
              </a:rPr>
              <a:t>краск</a:t>
            </a:r>
            <a:r>
              <a:rPr lang="ru-RU" b="1" i="1"/>
              <a:t>е,</a:t>
            </a:r>
            <a:r>
              <a:rPr lang="ru-RU" b="1" i="1">
                <a:cs typeface="Times New Roman" pitchFamily="18" charset="0"/>
              </a:rPr>
              <a:t> названной </a:t>
            </a:r>
            <a:r>
              <a:rPr lang="ru-RU" sz="2800" b="1">
                <a:solidFill>
                  <a:srgbClr val="0000FF"/>
                </a:solidFill>
                <a:cs typeface="Times New Roman" pitchFamily="18" charset="0"/>
              </a:rPr>
              <a:t>«Лотосан».</a:t>
            </a:r>
            <a:r>
              <a:rPr lang="ru-RU" b="1" i="1">
                <a:cs typeface="Times New Roman" pitchFamily="18" charset="0"/>
              </a:rPr>
              <a:t> Покрашенные ею стены не надо мыть в течение 5 лет. </a:t>
            </a:r>
            <a:endParaRPr lang="ru-RU" b="1" i="1"/>
          </a:p>
        </p:txBody>
      </p:sp>
      <p:pic>
        <p:nvPicPr>
          <p:cNvPr id="32778" name="Picture 10" descr="Кликните, чтобы закрыть это окно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298767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323850" y="2349500"/>
            <a:ext cx="37433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cs typeface="Times New Roman" pitchFamily="18" charset="0"/>
              </a:rPr>
              <a:t>Ботаник  Вильгельм Бартлот из Боннского университета  с помощью электронного микроскопа в течение             20 лет изучал «архитектуру» поверхностей тысяч растений.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2987675" y="115888"/>
            <a:ext cx="615632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800000"/>
                </a:solidFill>
                <a:cs typeface="Times New Roman" pitchFamily="18" charset="0"/>
              </a:rPr>
              <a:t>Почему </a:t>
            </a:r>
            <a:r>
              <a:rPr lang="ru-RU" sz="2800" b="1" u="sng" dirty="0">
                <a:solidFill>
                  <a:srgbClr val="0000FF"/>
                </a:solidFill>
                <a:cs typeface="Times New Roman" pitchFamily="18" charset="0"/>
              </a:rPr>
              <a:t>белый лотос</a:t>
            </a:r>
            <a:r>
              <a:rPr lang="ru-RU" b="1" dirty="0">
                <a:solidFill>
                  <a:srgbClr val="800000"/>
                </a:solidFill>
                <a:cs typeface="Times New Roman" pitchFamily="18" charset="0"/>
              </a:rPr>
              <a:t>                        остается чистым, «живя»                                      в болотной грязи?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3779838" y="1419225"/>
            <a:ext cx="446246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Секрет его загадочной чистоты разгадал</a:t>
            </a:r>
            <a:r>
              <a:rPr lang="ru-RU" b="1">
                <a:solidFill>
                  <a:srgbClr val="800000"/>
                </a:solidFill>
              </a:rPr>
              <a:t> </a:t>
            </a: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  Бартлот.Он заметил, что лепестки белого лотоса были усеяны крошечными остриями. На таких остриях трудно удержаться частичкам пыли и грязи, и их легко смывают капли дождя</a:t>
            </a:r>
            <a:r>
              <a:rPr lang="ru-RU">
                <a:solidFill>
                  <a:srgbClr val="800000"/>
                </a:solidFill>
                <a:cs typeface="Times New Roman" pitchFamily="18" charset="0"/>
              </a:rPr>
              <a:t>.</a:t>
            </a:r>
            <a:endParaRPr lang="ru-RU">
              <a:solidFill>
                <a:srgbClr val="800000"/>
              </a:solidFill>
            </a:endParaRPr>
          </a:p>
        </p:txBody>
      </p:sp>
      <p:pic>
        <p:nvPicPr>
          <p:cNvPr id="32793" name="Picture 25" descr="anim04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60350"/>
            <a:ext cx="2916237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92150"/>
            <a:ext cx="7772400" cy="576263"/>
          </a:xfrm>
        </p:spPr>
        <p:txBody>
          <a:bodyPr/>
          <a:lstStyle/>
          <a:p>
            <a:pPr eaLnBrk="1" hangingPunct="1"/>
            <a:r>
              <a:rPr lang="ru-RU" sz="4000" smtClean="0"/>
              <a:t>История развития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6192838" cy="3527425"/>
          </a:xfrm>
          <a:solidFill>
            <a:srgbClr val="FFCC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0" lang="ru-RU" sz="2800" b="1" smtClean="0">
                <a:solidFill>
                  <a:srgbClr val="000000"/>
                </a:solidFill>
                <a:effectLst/>
              </a:rPr>
              <a:t>	Идея применения знаний о живой природе для решения инженерных задач  принадлежит Леонардо да Винчи, который пытался построить летательный аппарат с машущими крыльями, как у птиц: </a:t>
            </a:r>
            <a:r>
              <a:rPr kumimoji="0" lang="ru-RU" sz="2800" b="1" i="1" u="sng" smtClean="0">
                <a:solidFill>
                  <a:srgbClr val="A50021"/>
                </a:solidFill>
                <a:effectLst/>
              </a:rPr>
              <a:t>орнитоптер.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>
              <a:solidFill>
                <a:srgbClr val="A50021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2924175"/>
            <a:ext cx="2447925" cy="27368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46" name="Picture 2" descr="http://img-fotki.yandex.ru/get/4308/miyu01.6/0_25e80_fa7a1dcd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724400"/>
            <a:ext cx="3444875" cy="17287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79388" y="2997200"/>
            <a:ext cx="49672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cs typeface="Times New Roman" pitchFamily="18" charset="0"/>
              </a:rPr>
              <a:t>В итоге, они приступили к созданию реактивного истребителя с такими крыльями, которые смогут самостоятельно сгибаться и принимать в полете нужную для маневра форму.</a:t>
            </a:r>
            <a:r>
              <a:rPr lang="ru-RU" b="1"/>
              <a:t> Они будут легкими, что</a:t>
            </a:r>
            <a:r>
              <a:rPr lang="ru-RU" b="1">
                <a:cs typeface="Times New Roman" pitchFamily="18" charset="0"/>
              </a:rPr>
              <a:t> уменьшит расход топлива.</a:t>
            </a:r>
            <a:r>
              <a:rPr lang="ru-RU" sz="2000"/>
              <a:t> </a:t>
            </a:r>
          </a:p>
        </p:txBody>
      </p:sp>
      <p:pic>
        <p:nvPicPr>
          <p:cNvPr id="34821" name="Picture 5" descr="http://www.gifchik.boom.ru/pic/gif/baterflay/07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23850" y="549275"/>
            <a:ext cx="1963738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2771775" y="115888"/>
            <a:ext cx="619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  Чему могут научить бабочки и пчелы?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2987675" y="620713"/>
            <a:ext cx="57610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/>
              <a:t>Самолет с тонкими крыльями.</a:t>
            </a:r>
          </a:p>
          <a:p>
            <a:r>
              <a:rPr lang="ru-RU" b="1"/>
              <a:t>Инженеры военно-воздушных сил США, NASA и компании Boeing,                    в  проекте стоимостью  в 40 миллионов долларов, несколько лет изучали строение крыльев бабочек.</a:t>
            </a:r>
          </a:p>
        </p:txBody>
      </p:sp>
      <p:pic>
        <p:nvPicPr>
          <p:cNvPr id="34832" name="001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2924175"/>
            <a:ext cx="36353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32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000" y="188913"/>
            <a:ext cx="5991225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  <a:cs typeface="Times New Roman" pitchFamily="18" charset="0"/>
              </a:rPr>
              <a:t>По надежности созданных Творцом сложнейших устройств, по их чувствительности и способности приспосабливаться к новым условиям,        </a:t>
            </a:r>
            <a:r>
              <a:rPr lang="ru-RU" sz="2800" b="1" u="sng">
                <a:solidFill>
                  <a:srgbClr val="800000"/>
                </a:solidFill>
                <a:cs typeface="Times New Roman" pitchFamily="18" charset="0"/>
              </a:rPr>
              <a:t>с живыми организмами не могут сравниться даже самые совершенные механизмы</a:t>
            </a:r>
            <a:r>
              <a:rPr lang="ru-RU" sz="2800" b="1" u="sng">
                <a:solidFill>
                  <a:schemeClr val="tx2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22531" name="Picture 5" descr="c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04800"/>
            <a:ext cx="2906712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995738" y="3228975"/>
            <a:ext cx="484346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800000"/>
                </a:solidFill>
              </a:rPr>
              <a:t>Д</a:t>
            </a: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ля эффективного торможения </a:t>
            </a:r>
            <a:r>
              <a:rPr lang="ru-RU" b="1">
                <a:solidFill>
                  <a:srgbClr val="800000"/>
                </a:solidFill>
              </a:rPr>
              <a:t>на дорогах вспомнили о строении </a:t>
            </a:r>
            <a:r>
              <a:rPr lang="ru-RU" sz="2800" b="1" u="sng">
                <a:solidFill>
                  <a:srgbClr val="0000FF"/>
                </a:solidFill>
              </a:rPr>
              <a:t>кошачьих лап,</a:t>
            </a:r>
            <a:r>
              <a:rPr lang="ru-RU" b="1">
                <a:solidFill>
                  <a:srgbClr val="800000"/>
                </a:solidFill>
              </a:rPr>
              <a:t> и и</a:t>
            </a: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нженерам удалось решить эту проблему, внеся изменения в </a:t>
            </a:r>
            <a:r>
              <a:rPr lang="ru-RU" sz="2800" b="1" u="sng">
                <a:solidFill>
                  <a:srgbClr val="0000FF"/>
                </a:solidFill>
                <a:cs typeface="Times New Roman" pitchFamily="18" charset="0"/>
              </a:rPr>
              <a:t>конструкцию шин</a:t>
            </a: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 и форму профиля.</a:t>
            </a:r>
            <a:r>
              <a:rPr lang="ru-RU" sz="2000" b="1">
                <a:cs typeface="Times New Roman" pitchFamily="18" charset="0"/>
              </a:rPr>
              <a:t> </a:t>
            </a:r>
          </a:p>
        </p:txBody>
      </p:sp>
      <p:pic>
        <p:nvPicPr>
          <p:cNvPr id="15367" name="Picture 7" descr="sh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652963"/>
            <a:ext cx="1905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http://partner-proga.narod.ru/gif/a5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962150" y="3103563"/>
            <a:ext cx="161925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367665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3429000"/>
            <a:ext cx="8229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Исследовав феномен, де Местраль определил, что он возможен благодаря маленьким </a:t>
            </a:r>
            <a:r>
              <a:rPr lang="ru-RU" b="1" u="sng">
                <a:solidFill>
                  <a:srgbClr val="0000FF"/>
                </a:solidFill>
                <a:cs typeface="Times New Roman" pitchFamily="18" charset="0"/>
              </a:rPr>
              <a:t>крючкам на плодах</a:t>
            </a: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 дурнишника (так называется этот сорняк). В результате инженер осознал важность сделанного открытия и через восемь лет запатентовал удобную </a:t>
            </a:r>
            <a:r>
              <a:rPr lang="ru-RU" b="1" u="sng">
                <a:solidFill>
                  <a:srgbClr val="0000FF"/>
                </a:solidFill>
                <a:cs typeface="Times New Roman" pitchFamily="18" charset="0"/>
              </a:rPr>
              <a:t>«липучку»</a:t>
            </a: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 Velcro, которая сегодня широко используется при изготовлении не только военной, но и гражданской одежды</a:t>
            </a:r>
            <a:r>
              <a:rPr lang="ru-RU" b="1">
                <a:solidFill>
                  <a:srgbClr val="800000"/>
                </a:solidFill>
              </a:rPr>
              <a:t> .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59912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cs typeface="Times New Roman" pitchFamily="18" charset="0"/>
              </a:rPr>
              <a:t>Другое знаменитое заимствование сделал швейцарский инженер Джордж де Местраль в 1955 году. Он часто гулял             со своей собакой и заметил, что к её шерсти постоянно прилипают колючки. Устав постоянно чистить собаку, инженер решил выяснить причину, по которой сорняки прилипают к шерсти.</a:t>
            </a:r>
          </a:p>
        </p:txBody>
      </p:sp>
      <p:pic>
        <p:nvPicPr>
          <p:cNvPr id="29701" name="Picture 5" descr="http://www.e-lenka.newmail.ru/Gifs/ANIMALS/09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940425" y="1557338"/>
            <a:ext cx="2952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39750" y="260350"/>
            <a:ext cx="8135938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СОЗДАЮТСЯ "ГЕНЕТИЧЕСКИЕ" ЧЕРНИЛА</a:t>
            </a:r>
            <a:r>
              <a:rPr lang="ru-RU" dirty="0"/>
              <a:t> </a:t>
            </a:r>
          </a:p>
          <a:p>
            <a:r>
              <a:rPr lang="ru-RU" b="1" dirty="0"/>
              <a:t>Специалисты японской фирмы "ID </a:t>
            </a:r>
            <a:r>
              <a:rPr lang="ru-RU" b="1" dirty="0" err="1"/>
              <a:t>Technica</a:t>
            </a:r>
            <a:r>
              <a:rPr lang="ru-RU" b="1" dirty="0"/>
              <a:t> </a:t>
            </a:r>
            <a:r>
              <a:rPr lang="ru-RU" b="1" dirty="0" err="1"/>
              <a:t>Inc</a:t>
            </a:r>
            <a:r>
              <a:rPr lang="ru-RU" b="1" dirty="0"/>
              <a:t>." завершают разработку технологии производства индивидуальных чернил на </a:t>
            </a:r>
            <a:r>
              <a:rPr lang="ru-RU" sz="2800" b="1" u="sng" dirty="0">
                <a:solidFill>
                  <a:srgbClr val="0000FF"/>
                </a:solidFill>
              </a:rPr>
              <a:t>базе ДНК</a:t>
            </a:r>
            <a:r>
              <a:rPr lang="ru-RU" b="1" dirty="0"/>
              <a:t> пользователя. </a:t>
            </a:r>
          </a:p>
          <a:p>
            <a:r>
              <a:rPr lang="ru-RU" b="1" dirty="0"/>
              <a:t>По словам руководителя проекта </a:t>
            </a:r>
            <a:r>
              <a:rPr lang="ru-RU" b="1" dirty="0" err="1"/>
              <a:t>Коичи</a:t>
            </a:r>
            <a:r>
              <a:rPr lang="ru-RU" b="1" dirty="0"/>
              <a:t> </a:t>
            </a:r>
            <a:r>
              <a:rPr lang="ru-RU" b="1" dirty="0" err="1"/>
              <a:t>Харагучи</a:t>
            </a:r>
            <a:r>
              <a:rPr lang="ru-RU" b="1" dirty="0"/>
              <a:t>, </a:t>
            </a:r>
            <a:r>
              <a:rPr lang="ru-RU" sz="2800" b="1" u="sng" dirty="0">
                <a:solidFill>
                  <a:srgbClr val="0000FF"/>
                </a:solidFill>
              </a:rPr>
              <a:t>уникальные чернила</a:t>
            </a:r>
            <a:r>
              <a:rPr lang="ru-RU" b="1" dirty="0"/>
              <a:t> скоро будут готовы. </a:t>
            </a:r>
          </a:p>
          <a:p>
            <a:r>
              <a:rPr lang="ru-RU" b="1" dirty="0"/>
              <a:t>Подпись, выполненная такими чернилами, не поддается подделке, поскольку содержит генетический код пользователя. С помощью специального лазерного устройства автографы можно будет мгновенно проверять на подлинность.</a:t>
            </a:r>
            <a:r>
              <a:rPr lang="ru-RU" sz="2000" dirty="0"/>
              <a:t> </a:t>
            </a:r>
          </a:p>
        </p:txBody>
      </p:sp>
      <p:pic>
        <p:nvPicPr>
          <p:cNvPr id="43013" name="Picture 5" descr="h4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716338"/>
            <a:ext cx="3611562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1016485657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15888"/>
            <a:ext cx="36004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6553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Одежда может быть  мягкой, "полужидкой" —  лёгкой и                принимающей форму тела. </a:t>
            </a:r>
          </a:p>
          <a:p>
            <a:endParaRPr lang="ru-RU">
              <a:latin typeface="Arial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23850" y="1628775"/>
            <a:ext cx="52562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Arial" charset="0"/>
              </a:rPr>
              <a:t>В "</a:t>
            </a:r>
            <a:r>
              <a:rPr lang="ru-RU" b="1">
                <a:latin typeface="Arial" charset="0"/>
              </a:rPr>
              <a:t>умную ткань" будут "инсталлированы" датчики для  контроля за состоянием здоровья. При кровотечении одежда будет перетягивать конечность во избежание потери крови и даже дезинфицировать.</a:t>
            </a:r>
            <a:r>
              <a:rPr lang="ru-RU" sz="1800">
                <a:latin typeface="Arial" charset="0"/>
              </a:rPr>
              <a:t> 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31800" y="4508500"/>
            <a:ext cx="81724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Новое обмундирование будет обладать светоотражательными свойствами: подобно шкуре хамелеона, ткань будет изменять цвет, абсолютно маскируя пехотинца.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снегоход Пинг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1398587" cy="92075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2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785926"/>
            <a:ext cx="1243013" cy="844550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30724" name="Picture 15" descr="японский лайнер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143116"/>
            <a:ext cx="1295400" cy="100806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25" name="Picture 14" descr="580d3d51b6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928934"/>
            <a:ext cx="1889125" cy="936625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30726" name="Picture 13" descr="подвод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286124"/>
            <a:ext cx="1655763" cy="863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27" name="Picture 12" descr="п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2857496"/>
            <a:ext cx="792163" cy="1079500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30728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4429132"/>
            <a:ext cx="1676400" cy="9366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29" name="Picture 10" descr="0834-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48" y="4143380"/>
            <a:ext cx="1004888" cy="936625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30730" name="Picture 9" descr="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4786322"/>
            <a:ext cx="1160463" cy="609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31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2132" y="4286256"/>
            <a:ext cx="1689100" cy="863600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30732" name="Picture 7" descr="xs8nsmb3f7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5572140"/>
            <a:ext cx="1446212" cy="9366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33" name="Picture 6" descr="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7554" y="5500702"/>
            <a:ext cx="1590694" cy="917575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30734" name="Picture 5" descr="mid-Moving_Octopus_Vulgaris_2005-01-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86644" y="5643578"/>
            <a:ext cx="1414462" cy="847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0735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72132" y="5500702"/>
            <a:ext cx="1360487" cy="927100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30736" name="Rectangle 18"/>
          <p:cNvSpPr>
            <a:spLocks noChangeArrowheads="1"/>
          </p:cNvSpPr>
          <p:nvPr/>
        </p:nvSpPr>
        <p:spPr bwMode="auto">
          <a:xfrm>
            <a:off x="0" y="-671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829" bIns="539580" anchor="ctr">
            <a:spAutoFit/>
          </a:bodyPr>
          <a:lstStyle/>
          <a:p>
            <a:endParaRPr lang="ru-RU"/>
          </a:p>
        </p:txBody>
      </p:sp>
      <p:sp>
        <p:nvSpPr>
          <p:cNvPr id="30737" name="Rectangle 19"/>
          <p:cNvSpPr>
            <a:spLocks noChangeArrowheads="1"/>
          </p:cNvSpPr>
          <p:nvPr/>
        </p:nvSpPr>
        <p:spPr bwMode="auto">
          <a:xfrm>
            <a:off x="0" y="-5792788"/>
            <a:ext cx="280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                                                           </a:t>
            </a:r>
            <a:endParaRPr lang="ru-RU" sz="2400"/>
          </a:p>
        </p:txBody>
      </p:sp>
      <p:sp>
        <p:nvSpPr>
          <p:cNvPr id="30738" name="Rectangle 20"/>
          <p:cNvSpPr>
            <a:spLocks noChangeArrowheads="1"/>
          </p:cNvSpPr>
          <p:nvPr/>
        </p:nvSpPr>
        <p:spPr bwMode="auto">
          <a:xfrm>
            <a:off x="0" y="-4643438"/>
            <a:ext cx="2406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sz="1400">
                <a:solidFill>
                  <a:srgbClr val="000000"/>
                </a:solidFill>
                <a:cs typeface="Times New Roman" pitchFamily="18" charset="0"/>
              </a:rPr>
            </a:br>
            <a:endParaRPr lang="ru-RU" sz="900"/>
          </a:p>
          <a:p>
            <a:pPr eaLnBrk="0" hangingPunct="0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                                                  </a:t>
            </a:r>
            <a:endParaRPr lang="ru-RU" sz="900"/>
          </a:p>
          <a:p>
            <a:pPr eaLnBrk="0" hangingPunct="0"/>
            <a:endParaRPr lang="ru-RU" sz="2400"/>
          </a:p>
        </p:txBody>
      </p:sp>
      <p:sp>
        <p:nvSpPr>
          <p:cNvPr id="30739" name="Rectangle 21"/>
          <p:cNvSpPr>
            <a:spLocks noChangeArrowheads="1"/>
          </p:cNvSpPr>
          <p:nvPr/>
        </p:nvSpPr>
        <p:spPr bwMode="auto">
          <a:xfrm>
            <a:off x="0" y="-2509838"/>
            <a:ext cx="2584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                                                      </a:t>
            </a:r>
            <a:endParaRPr lang="ru-RU" sz="2400"/>
          </a:p>
        </p:txBody>
      </p:sp>
      <p:sp>
        <p:nvSpPr>
          <p:cNvPr id="30740" name="Rectangle 22"/>
          <p:cNvSpPr>
            <a:spLocks noChangeArrowheads="1"/>
          </p:cNvSpPr>
          <p:nvPr/>
        </p:nvSpPr>
        <p:spPr bwMode="auto">
          <a:xfrm>
            <a:off x="0" y="-1117600"/>
            <a:ext cx="11176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                     </a:t>
            </a:r>
            <a:endParaRPr lang="ru-RU" sz="900"/>
          </a:p>
          <a:p>
            <a:pPr eaLnBrk="0" hangingPunct="0"/>
            <a:endParaRPr lang="ru-RU" sz="2400"/>
          </a:p>
        </p:txBody>
      </p:sp>
      <p:sp>
        <p:nvSpPr>
          <p:cNvPr id="30741" name="Rectangle 23"/>
          <p:cNvSpPr>
            <a:spLocks noChangeArrowheads="1"/>
          </p:cNvSpPr>
          <p:nvPr/>
        </p:nvSpPr>
        <p:spPr bwMode="auto">
          <a:xfrm>
            <a:off x="0" y="846138"/>
            <a:ext cx="271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                                                         </a:t>
            </a:r>
            <a:endParaRPr lang="ru-RU" sz="2400"/>
          </a:p>
        </p:txBody>
      </p:sp>
      <p:sp>
        <p:nvSpPr>
          <p:cNvPr id="30742" name="Rectangle 24"/>
          <p:cNvSpPr>
            <a:spLocks noChangeArrowheads="1"/>
          </p:cNvSpPr>
          <p:nvPr/>
        </p:nvSpPr>
        <p:spPr bwMode="auto">
          <a:xfrm>
            <a:off x="0" y="277018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400"/>
          </a:p>
        </p:txBody>
      </p:sp>
      <p:sp>
        <p:nvSpPr>
          <p:cNvPr id="30743" name="Rectangle 25"/>
          <p:cNvSpPr>
            <a:spLocks noChangeArrowheads="1"/>
          </p:cNvSpPr>
          <p:nvPr/>
        </p:nvSpPr>
        <p:spPr bwMode="auto">
          <a:xfrm>
            <a:off x="0" y="4149725"/>
            <a:ext cx="2762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                                                          </a:t>
            </a:r>
            <a:endParaRPr lang="ru-RU" sz="2400"/>
          </a:p>
        </p:txBody>
      </p:sp>
      <p:sp>
        <p:nvSpPr>
          <p:cNvPr id="30744" name="Rectangle 26"/>
          <p:cNvSpPr>
            <a:spLocks noChangeArrowheads="1"/>
          </p:cNvSpPr>
          <p:nvPr/>
        </p:nvSpPr>
        <p:spPr bwMode="auto">
          <a:xfrm>
            <a:off x="0" y="6130925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400"/>
          </a:p>
        </p:txBody>
      </p:sp>
      <p:sp>
        <p:nvSpPr>
          <p:cNvPr id="30745" name="Rectangle 27"/>
          <p:cNvSpPr>
            <a:spLocks noChangeArrowheads="1"/>
          </p:cNvSpPr>
          <p:nvPr/>
        </p:nvSpPr>
        <p:spPr bwMode="auto">
          <a:xfrm>
            <a:off x="0" y="7045325"/>
            <a:ext cx="267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                                                        </a:t>
            </a:r>
            <a:endParaRPr lang="ru-RU" sz="2400"/>
          </a:p>
        </p:txBody>
      </p:sp>
      <p:sp>
        <p:nvSpPr>
          <p:cNvPr id="30746" name="Rectangle 28"/>
          <p:cNvSpPr>
            <a:spLocks noChangeArrowheads="1"/>
          </p:cNvSpPr>
          <p:nvPr/>
        </p:nvSpPr>
        <p:spPr bwMode="auto">
          <a:xfrm>
            <a:off x="0" y="8431213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400"/>
          </a:p>
        </p:txBody>
      </p:sp>
      <p:sp>
        <p:nvSpPr>
          <p:cNvPr id="30747" name="Rectangle 29"/>
          <p:cNvSpPr>
            <a:spLocks noChangeArrowheads="1"/>
          </p:cNvSpPr>
          <p:nvPr/>
        </p:nvSpPr>
        <p:spPr bwMode="auto">
          <a:xfrm>
            <a:off x="0" y="9672638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                                                     </a:t>
            </a:r>
            <a:endParaRPr lang="ru-RU" sz="2400"/>
          </a:p>
        </p:txBody>
      </p:sp>
      <p:sp>
        <p:nvSpPr>
          <p:cNvPr id="30748" name="Rectangle 30"/>
          <p:cNvSpPr>
            <a:spLocks noChangeArrowheads="1"/>
          </p:cNvSpPr>
          <p:nvPr/>
        </p:nvSpPr>
        <p:spPr bwMode="auto">
          <a:xfrm>
            <a:off x="0" y="10823575"/>
            <a:ext cx="61404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                                                                                                                                      </a:t>
            </a:r>
            <a:endParaRPr lang="ru-RU" sz="900"/>
          </a:p>
          <a:p>
            <a:pPr eaLnBrk="0" hangingPunct="0"/>
            <a:endParaRPr lang="ru-RU" sz="2400"/>
          </a:p>
        </p:txBody>
      </p:sp>
      <p:sp>
        <p:nvSpPr>
          <p:cNvPr id="30749" name="Rectangle 31"/>
          <p:cNvSpPr>
            <a:spLocks noChangeArrowheads="1"/>
          </p:cNvSpPr>
          <p:nvPr/>
        </p:nvSpPr>
        <p:spPr bwMode="auto">
          <a:xfrm>
            <a:off x="0" y="12341225"/>
            <a:ext cx="280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                                                           </a:t>
            </a:r>
            <a:endParaRPr lang="ru-RU" sz="2400"/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14282" y="285728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800000"/>
                </a:solidFill>
                <a:cs typeface="Times New Roman" pitchFamily="18" charset="0"/>
              </a:rPr>
              <a:t>Задание: сопоставьте возможности животного мира с их техническим воплощением в мире людей. Пример:  щупальца осьминога – присоски </a:t>
            </a:r>
            <a:r>
              <a:rPr lang="ru-RU" b="1" smtClean="0">
                <a:solidFill>
                  <a:srgbClr val="800000"/>
                </a:solidFill>
                <a:cs typeface="Times New Roman" pitchFamily="18" charset="0"/>
              </a:rPr>
              <a:t>в промышленности.</a:t>
            </a:r>
            <a:endParaRPr lang="ru-RU" b="1" dirty="0">
              <a:solidFill>
                <a:srgbClr val="800000"/>
              </a:solidFill>
              <a:cs typeface="Times New Roman" pitchFamily="18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86380" y="1500174"/>
            <a:ext cx="1431527" cy="122079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14678" y="3286124"/>
            <a:ext cx="1244583" cy="104364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000107"/>
            <a:ext cx="8286808" cy="5214975"/>
          </a:xfrm>
          <a:solidFill>
            <a:srgbClr val="DDDDDD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	</a:t>
            </a:r>
            <a:r>
              <a:rPr lang="ru-RU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Дата рождения бионики:</a:t>
            </a:r>
          </a:p>
          <a:p>
            <a:pPr eaLnBrk="1" hangingPunct="1">
              <a:buFontTx/>
              <a:buNone/>
              <a:defRPr/>
            </a:pPr>
            <a:r>
              <a:rPr lang="ru-RU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5400" b="1" dirty="0" smtClean="0">
                <a:solidFill>
                  <a:srgbClr val="A50021"/>
                </a:solidFill>
              </a:rPr>
              <a:t>13 сентября 1960 года </a:t>
            </a:r>
            <a:r>
              <a:rPr lang="ru-RU" sz="4400" b="1" dirty="0" smtClean="0">
                <a:solidFill>
                  <a:srgbClr val="000000"/>
                </a:solidFill>
              </a:rPr>
              <a:t>(в </a:t>
            </a:r>
            <a:r>
              <a:rPr lang="ru-RU" sz="4400" b="1" dirty="0" err="1" smtClean="0">
                <a:solidFill>
                  <a:srgbClr val="000000"/>
                </a:solidFill>
              </a:rPr>
              <a:t>Дайтоне</a:t>
            </a:r>
            <a:r>
              <a:rPr lang="ru-RU" sz="4400" b="1" dirty="0" smtClean="0">
                <a:solidFill>
                  <a:srgbClr val="000000"/>
                </a:solidFill>
              </a:rPr>
              <a:t> (США) состоялся первый симпозиум по бионике)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85728"/>
            <a:ext cx="2219316" cy="215929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57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2150"/>
            <a:ext cx="7772400" cy="792163"/>
          </a:xfrm>
        </p:spPr>
        <p:txBody>
          <a:bodyPr/>
          <a:lstStyle/>
          <a:p>
            <a:pPr eaLnBrk="1" hangingPunct="1"/>
            <a:r>
              <a:rPr lang="ru-RU" smtClean="0"/>
              <a:t>Символ бионики</a:t>
            </a:r>
          </a:p>
        </p:txBody>
      </p:sp>
      <p:pic>
        <p:nvPicPr>
          <p:cNvPr id="29700" name="Picture 2" descr="bionic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4213" y="1773238"/>
            <a:ext cx="2592387" cy="2376487"/>
          </a:xfrm>
          <a:solidFill>
            <a:srgbClr val="FFCC99"/>
          </a:solidFill>
          <a:ln w="28575">
            <a:solidFill>
              <a:srgbClr val="000000"/>
            </a:solidFill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563938" y="2060575"/>
            <a:ext cx="4572000" cy="37719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У бионики есть символ: скрещенные скальпель, паяльник и знак интеграла. </a:t>
            </a:r>
          </a:p>
          <a:p>
            <a:r>
              <a:rPr lang="ru-RU" sz="2400" b="1">
                <a:solidFill>
                  <a:srgbClr val="000000"/>
                </a:solidFill>
              </a:rPr>
              <a:t>Этот союз биологии, техники и математики позволяет надеяться, что наука бионика проникнет туда, куда не проникал еще никто, и увидит то, чего не видел еще никто.</a:t>
            </a:r>
            <a:br>
              <a:rPr lang="ru-RU" sz="2400" b="1">
                <a:solidFill>
                  <a:srgbClr val="000000"/>
                </a:solidFill>
              </a:rPr>
            </a:br>
            <a:endParaRPr lang="ru-RU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47738"/>
          </a:xfrm>
        </p:spPr>
        <p:txBody>
          <a:bodyPr/>
          <a:lstStyle/>
          <a:p>
            <a:pPr eaLnBrk="1" hangingPunct="1"/>
            <a:r>
              <a:rPr lang="ru-RU" dirty="0" smtClean="0"/>
              <a:t>Различают: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  <a:defRPr/>
            </a:pPr>
            <a:r>
              <a:rPr lang="ru-RU" sz="2800" i="1" dirty="0" smtClean="0">
                <a:solidFill>
                  <a:srgbClr val="A50021"/>
                </a:solidFill>
                <a:effectLst/>
              </a:rPr>
              <a:t>биологическую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effectLst/>
              </a:rPr>
              <a:t>бионику, изучающую процессы, происходящие в биологических системах;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ru-RU" sz="2800" i="1" dirty="0" smtClean="0">
                <a:solidFill>
                  <a:srgbClr val="A50021"/>
                </a:solidFill>
                <a:effectLst/>
              </a:rPr>
              <a:t>теоретическую</a:t>
            </a:r>
            <a:r>
              <a:rPr lang="ru-RU" sz="2800" dirty="0" smtClean="0">
                <a:solidFill>
                  <a:srgbClr val="000000"/>
                </a:solidFill>
                <a:effectLst/>
              </a:rPr>
              <a:t> бионику, которая строит математические модели этих процессов;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ru-RU" sz="2800" i="1" dirty="0" smtClean="0">
                <a:solidFill>
                  <a:srgbClr val="A50021"/>
                </a:solidFill>
                <a:effectLst/>
              </a:rPr>
              <a:t>техническую</a:t>
            </a:r>
            <a:r>
              <a:rPr lang="ru-RU" sz="2800" dirty="0" smtClean="0">
                <a:solidFill>
                  <a:srgbClr val="000000"/>
                </a:solidFill>
                <a:effectLst/>
              </a:rPr>
              <a:t> бионику, применяющую модели теоретической бионики для решения инженерных задач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endParaRPr lang="ru-RU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279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Documents and Settings\Администратор\Рабочий стол\БИОНИКА\LukeH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96975"/>
            <a:ext cx="3311525" cy="1884363"/>
          </a:xfrm>
          <a:prstGeom prst="rect">
            <a:avLst/>
          </a:prstGeom>
          <a:ln w="8572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2" descr="D:\Documents and Settings\Администратор\Рабочий стол\БИОНИКА\cyberhand0 копия.gif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211638" y="3933825"/>
            <a:ext cx="4679950" cy="200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700338" y="3500438"/>
            <a:ext cx="4248150" cy="3667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	</a:t>
            </a:r>
            <a:r>
              <a:rPr lang="ru-RU" b="1">
                <a:solidFill>
                  <a:srgbClr val="000000"/>
                </a:solidFill>
              </a:rPr>
              <a:t>Биологическая бионика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076824" y="5876925"/>
            <a:ext cx="3281389" cy="46166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Теоретическая часть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571604" y="285728"/>
            <a:ext cx="6643734" cy="46166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b="1" dirty="0">
                <a:solidFill>
                  <a:srgbClr val="000000"/>
                </a:solidFill>
              </a:rPr>
              <a:t>Практическая (техническая) часть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 rot="-1809516">
            <a:off x="4572000" y="1844675"/>
            <a:ext cx="1727200" cy="1512888"/>
          </a:xfrm>
          <a:prstGeom prst="curvedLeftArrow">
            <a:avLst>
              <a:gd name="adj1" fmla="val 20000"/>
              <a:gd name="adj2" fmla="val 40000"/>
              <a:gd name="adj3" fmla="val 38055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 rot="-1477753">
            <a:off x="1587819" y="4653056"/>
            <a:ext cx="1971675" cy="1879600"/>
          </a:xfrm>
          <a:prstGeom prst="curvedRightArrow">
            <a:avLst>
              <a:gd name="adj1" fmla="val 20000"/>
              <a:gd name="adj2" fmla="val 40000"/>
              <a:gd name="adj3" fmla="val 34966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advTm="1767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7845425" cy="928693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Основные направления работ</a:t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785794"/>
            <a:ext cx="7847012" cy="4759325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Исследование 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органов чувств 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и других воспринимающих 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систем живых организмов 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с целью разработки 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новых датчиков и 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систем обнаружения.</a:t>
            </a:r>
          </a:p>
          <a:p>
            <a:pPr eaLnBrk="1" hangingPunct="1">
              <a:buFontTx/>
              <a:buNone/>
            </a:pPr>
            <a:endParaRPr lang="ru-RU" sz="3600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4" descr="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285860"/>
            <a:ext cx="4929223" cy="5143536"/>
          </a:xfrm>
          <a:prstGeom prst="rect">
            <a:avLst/>
          </a:prstGeom>
          <a:solidFill>
            <a:srgbClr val="FFCC99"/>
          </a:solidFill>
          <a:ln w="76200">
            <a:solidFill>
              <a:schemeClr val="tx2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690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7772400" cy="792162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Основные направления работ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928670"/>
            <a:ext cx="7772400" cy="4467225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Изучение принципов 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ориентации, локации и 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навигации у различных 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животных для использования 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этих принципов в технике.</a:t>
            </a:r>
          </a:p>
          <a:p>
            <a:pPr eaLnBrk="1" hangingPunct="1">
              <a:buFontTx/>
              <a:buNone/>
            </a:pPr>
            <a:endParaRPr lang="ru-RU" sz="4000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4" descr="л 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214422"/>
            <a:ext cx="4286280" cy="507209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143380"/>
            <a:ext cx="2720973" cy="2205224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071810"/>
            <a:ext cx="1990486" cy="1876421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34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2|2.4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3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6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|1.9|1.9|1.9|1.4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1511</Words>
  <Application>Microsoft Office PowerPoint</Application>
  <PresentationFormat>Экран (4:3)</PresentationFormat>
  <Paragraphs>121</Paragraphs>
  <Slides>35</Slides>
  <Notes>0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Оформление по умолчанию</vt:lpstr>
      <vt:lpstr>Image</vt:lpstr>
      <vt:lpstr>Слайд 1</vt:lpstr>
      <vt:lpstr>Слайд 2</vt:lpstr>
      <vt:lpstr>История развития</vt:lpstr>
      <vt:lpstr>Слайд 4</vt:lpstr>
      <vt:lpstr>Символ бионики</vt:lpstr>
      <vt:lpstr>Различают:</vt:lpstr>
      <vt:lpstr>Слайд 7</vt:lpstr>
      <vt:lpstr>Основные направления работ </vt:lpstr>
      <vt:lpstr>Основные направления работ</vt:lpstr>
      <vt:lpstr>Основные направления работ</vt:lpstr>
      <vt:lpstr>Архитектурно-строительная бионика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Бионика</dc:title>
  <dc:creator>Desten</dc:creator>
  <cp:lastModifiedBy>Ученик</cp:lastModifiedBy>
  <cp:revision>421</cp:revision>
  <dcterms:created xsi:type="dcterms:W3CDTF">2004-09-24T13:39:57Z</dcterms:created>
  <dcterms:modified xsi:type="dcterms:W3CDTF">2020-05-25T05:56:27Z</dcterms:modified>
</cp:coreProperties>
</file>