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5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76331DE9-DD77-4282-828F-E8DA8B632846}">
  <a:tblStyle styleId="{76331DE9-DD77-4282-828F-E8DA8B63284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Google Shape;217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8" name="Google Shape;278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6" name="Google Shape;306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2" name="Google Shape;352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6" name="Google Shape;386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Google Shape;448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9" name="Google Shape;449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Google Shape;503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4" name="Google Shape;504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Google Shape;568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9" name="Google Shape;569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" name="Google Shape;657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8" name="Google Shape;658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" name="Google Shape;703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4" name="Google Shape;704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" name="Google Shape;722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3" name="Google Shape;723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" name="Google Shape;755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6" name="Google Shape;756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" name="Google Shape;772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3" name="Google Shape;773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" name="Google Shape;799;p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0" name="Google Shape;800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" name="Google Shape;839;p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0" name="Google Shape;840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8" name="Google Shape;868;p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9" name="Google Shape;869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4" name="Google Shape;894;p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5" name="Google Shape;895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8" name="Google Shape;918;p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9" name="Google Shape;919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1" name="Google Shape;951;p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2" name="Google Shape;952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" name="Google Shape;972;p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3" name="Google Shape;973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7" name="Google Shape;987;p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8" name="Google Shape;988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2" name="Google Shape;1012;p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3" name="Google Shape;1013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" name="Google Shape;1046;p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7" name="Google Shape;1047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3" name="Google Shape;1073;p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4" name="Google Shape;1074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" name="Google Shape;1095;p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6" name="Google Shape;1096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0" name="Google Shape;1120;p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1" name="Google Shape;1121;p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2" name="Google Shape;1192;p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3" name="Google Shape;1193;p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" name="Google Shape;1233;p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4" name="Google Shape;1234;p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5" name="Google Shape;1245;p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6" name="Google Shape;1246;p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9" name="Google Shape;1279;p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0" name="Google Shape;1280;p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1" name="Google Shape;1311;p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2" name="Google Shape;1312;p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8" name="Google Shape;1328;p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9" name="Google Shape;1329;p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7" name="Google Shape;1357;p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8" name="Google Shape;1358;p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" name="Google Shape;1375;p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6" name="Google Shape;1376;p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6" name="Google Shape;1396;p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7" name="Google Shape;1397;p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9" name="Google Shape;1429;p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0" name="Google Shape;1430;p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2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, клип и текст" type="clipArtAndTx">
  <p:cSld name="CLIPART_AND_TEX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>
            <a:spLocks noGrp="1"/>
          </p:cNvSpPr>
          <p:nvPr>
            <p:ph type="clipArt" idx="2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body" idx="1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7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8080"/>
            </a:gs>
            <a:gs pos="100000">
              <a:schemeClr val="lt2"/>
            </a:gs>
          </a:gsLst>
          <a:lin ang="540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med"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ctrTitle"/>
          </p:nvPr>
        </p:nvSpPr>
        <p:spPr>
          <a:xfrm>
            <a:off x="539750" y="260350"/>
            <a:ext cx="3786187" cy="13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</a:pPr>
            <a:endParaRPr dirty="0"/>
          </a:p>
        </p:txBody>
      </p:sp>
      <p:sp>
        <p:nvSpPr>
          <p:cNvPr id="92" name="Google Shape;92;p14"/>
          <p:cNvSpPr txBox="1">
            <a:spLocks noGrp="1"/>
          </p:cNvSpPr>
          <p:nvPr>
            <p:ph type="subTitle" idx="1"/>
          </p:nvPr>
        </p:nvSpPr>
        <p:spPr>
          <a:xfrm>
            <a:off x="395287" y="2786062"/>
            <a:ext cx="8280400" cy="2587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ECEEF"/>
              </a:buClr>
              <a:buSzPts val="7200"/>
              <a:buFont typeface="Arial"/>
              <a:buNone/>
            </a:pPr>
            <a:r>
              <a:rPr lang="en-US" sz="7200" b="1" i="0" u="none">
                <a:solidFill>
                  <a:srgbClr val="CECEEF"/>
                </a:solidFill>
                <a:latin typeface="Arial"/>
                <a:ea typeface="Arial"/>
                <a:cs typeface="Arial"/>
                <a:sym typeface="Arial"/>
              </a:rPr>
              <a:t>СССР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1440"/>
              </a:spcBef>
              <a:spcAft>
                <a:spcPts val="0"/>
              </a:spcAft>
              <a:buClr>
                <a:srgbClr val="CECEEF"/>
              </a:buClr>
              <a:buSzPts val="7200"/>
              <a:buFont typeface="Arial"/>
              <a:buNone/>
            </a:pPr>
            <a:r>
              <a:rPr lang="en-US" sz="7200" b="1" i="0" u="none">
                <a:solidFill>
                  <a:srgbClr val="CECEEF"/>
                </a:solidFill>
                <a:latin typeface="Arial"/>
                <a:ea typeface="Arial"/>
                <a:cs typeface="Arial"/>
                <a:sym typeface="Arial"/>
              </a:rPr>
              <a:t>в 1945-1985 гг.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2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/>
          </a:p>
        </p:txBody>
      </p:sp>
      <p:pic>
        <p:nvPicPr>
          <p:cNvPr id="187" name="Google Shape;187;p23" descr="Рисунок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9525"/>
            <a:ext cx="9144000" cy="6877050"/>
          </a:xfrm>
          <a:prstGeom prst="rect">
            <a:avLst/>
          </a:prstGeom>
          <a:noFill/>
          <a:ln>
            <a:noFill/>
          </a:ln>
        </p:spPr>
      </p:pic>
      <p:sp>
        <p:nvSpPr>
          <p:cNvPr id="188" name="Google Shape;188;p23" descr="Точечная сетка"/>
          <p:cNvSpPr txBox="1"/>
          <p:nvPr/>
        </p:nvSpPr>
        <p:spPr>
          <a:xfrm>
            <a:off x="250825" y="549275"/>
            <a:ext cx="8642350" cy="5616575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p23"/>
          <p:cNvSpPr txBox="1"/>
          <p:nvPr/>
        </p:nvSpPr>
        <p:spPr>
          <a:xfrm>
            <a:off x="7092950" y="100012"/>
            <a:ext cx="1871662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</a:pPr>
            <a:r>
              <a:rPr lang="en-US" sz="14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(Продолжение)</a:t>
            </a:r>
            <a:endParaRPr/>
          </a:p>
        </p:txBody>
      </p:sp>
      <p:sp>
        <p:nvSpPr>
          <p:cNvPr id="190" name="Google Shape;190;p23"/>
          <p:cNvSpPr txBox="1"/>
          <p:nvPr/>
        </p:nvSpPr>
        <p:spPr>
          <a:xfrm>
            <a:off x="304800" y="620712"/>
            <a:ext cx="8534400" cy="5424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Verdana"/>
              <a:buNone/>
            </a:pPr>
            <a:r>
              <a:rPr lang="en-US" sz="1900" b="1" i="1" u="none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Правозащитное движение</a:t>
            </a:r>
            <a:r>
              <a:rPr lang="en-US" sz="18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- движение в защиту соблюдения зафиксированных в Конституции прав и свобод граждан, нравственное противостояние существующему режиму.</a:t>
            </a:r>
            <a:endParaRPr sz="1800" b="1" i="1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Verdana"/>
              <a:buNone/>
            </a:pPr>
            <a:r>
              <a:rPr lang="en-US" sz="1900" b="1" i="1" u="none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Период застоя</a:t>
            </a:r>
            <a:r>
              <a:rPr lang="en-US" sz="18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– образное название периода с середины 1960-х до средины 1980-х гг. в развитии СССР. Символизирующее время упущенных возможностей.</a:t>
            </a:r>
            <a:endParaRPr sz="1800" b="1" i="1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Verdana"/>
              <a:buNone/>
            </a:pPr>
            <a:r>
              <a:rPr lang="en-US" sz="1900" b="1" i="1" u="none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Репатриация</a:t>
            </a:r>
            <a:r>
              <a:rPr lang="en-US" sz="18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– возвращение на родину военнопленных, беженцев, эмигрантов, перемещенных лиц.</a:t>
            </a:r>
            <a:endParaRPr sz="1800" b="1" i="1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Verdana"/>
              <a:buNone/>
            </a:pPr>
            <a:r>
              <a:rPr lang="en-US" sz="1900" b="1" i="1" u="none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Референдум</a:t>
            </a:r>
            <a:r>
              <a:rPr lang="en-US" sz="1800" b="1" i="1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8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– всенародное волеизъявление (голосование или опрос) по важному государственному или общественному вопросу.</a:t>
            </a:r>
            <a:endParaRPr sz="1800" b="1" i="1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Verdana"/>
              <a:buNone/>
            </a:pPr>
            <a:r>
              <a:rPr lang="en-US" sz="1900" b="1" i="1" u="none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Реабилитация</a:t>
            </a:r>
            <a:r>
              <a:rPr lang="en-US" sz="18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– восстановление в правах, восстановление доброго имени.</a:t>
            </a:r>
            <a:endParaRPr sz="1800" b="1" i="1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Verdana"/>
              <a:buNone/>
            </a:pPr>
            <a:r>
              <a:rPr lang="en-US" sz="1900" b="1" i="1" u="none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Ротация</a:t>
            </a:r>
            <a:r>
              <a:rPr lang="en-US" sz="1800" b="1" i="1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8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– в данном случае: перемещение руководящих номенклатурных кадров.</a:t>
            </a:r>
            <a:endParaRPr sz="1800" b="1" i="1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Verdana"/>
              <a:buNone/>
            </a:pPr>
            <a:r>
              <a:rPr lang="en-US" sz="1900" b="1" i="1" u="none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СЭВ </a:t>
            </a:r>
            <a:r>
              <a:rPr lang="en-US" sz="18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– Совет Экономической Взаимопомощи</a:t>
            </a:r>
            <a:endParaRPr sz="1800" b="1" i="1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Verdana"/>
              <a:buNone/>
            </a:pPr>
            <a:r>
              <a:rPr lang="en-US" sz="1900" b="1" i="1" u="none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Суверенитет</a:t>
            </a:r>
            <a:r>
              <a:rPr lang="en-US" sz="1800" b="1" i="1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8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– верховная, ни от кого не зависящая власть, полная независимость государства от других государств в его внутренних делах и внешних связях.</a:t>
            </a:r>
            <a:endParaRPr/>
          </a:p>
        </p:txBody>
      </p:sp>
      <p:sp>
        <p:nvSpPr>
          <p:cNvPr id="191" name="Google Shape;191;p23"/>
          <p:cNvSpPr/>
          <p:nvPr/>
        </p:nvSpPr>
        <p:spPr>
          <a:xfrm rot="5400000">
            <a:off x="8459787" y="6237287"/>
            <a:ext cx="468312" cy="4683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105000" y="60000"/>
                </a:moveTo>
                <a:lnTo>
                  <a:pt x="15000" y="15000"/>
                </a:lnTo>
                <a:lnTo>
                  <a:pt x="15000" y="105000"/>
                </a:lnTo>
                <a:close/>
              </a:path>
              <a:path w="120000" h="120000" fill="darken" extrusionOk="0">
                <a:moveTo>
                  <a:pt x="105000" y="60000"/>
                </a:moveTo>
                <a:lnTo>
                  <a:pt x="15000" y="15000"/>
                </a:lnTo>
                <a:lnTo>
                  <a:pt x="15000" y="105000"/>
                </a:lnTo>
                <a:close/>
              </a:path>
              <a:path w="120000" h="120000" fill="none" extrusionOk="0">
                <a:moveTo>
                  <a:pt x="105000" y="60000"/>
                </a:moveTo>
                <a:lnTo>
                  <a:pt x="15000" y="105000"/>
                </a:lnTo>
                <a:lnTo>
                  <a:pt x="15000" y="15000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D60093"/>
              </a:gs>
              <a:gs pos="50000">
                <a:srgbClr val="FFFFFF"/>
              </a:gs>
              <a:gs pos="100000">
                <a:srgbClr val="D60093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4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Google Shape;197;p2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/>
          </a:p>
        </p:txBody>
      </p:sp>
      <p:pic>
        <p:nvPicPr>
          <p:cNvPr id="198" name="Google Shape;198;p24" descr="Рисунок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9525"/>
            <a:ext cx="9144000" cy="6877050"/>
          </a:xfrm>
          <a:prstGeom prst="rect">
            <a:avLst/>
          </a:prstGeom>
          <a:noFill/>
          <a:ln>
            <a:noFill/>
          </a:ln>
        </p:spPr>
      </p:pic>
      <p:sp>
        <p:nvSpPr>
          <p:cNvPr id="199" name="Google Shape;199;p24" descr="Точечная сетка"/>
          <p:cNvSpPr txBox="1"/>
          <p:nvPr/>
        </p:nvSpPr>
        <p:spPr>
          <a:xfrm>
            <a:off x="250825" y="549275"/>
            <a:ext cx="8642350" cy="5616575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p24"/>
          <p:cNvSpPr txBox="1"/>
          <p:nvPr/>
        </p:nvSpPr>
        <p:spPr>
          <a:xfrm>
            <a:off x="7092950" y="100012"/>
            <a:ext cx="1871662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</a:pPr>
            <a:r>
              <a:rPr lang="en-US" sz="14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(Продолжение)</a:t>
            </a:r>
            <a:endParaRPr/>
          </a:p>
        </p:txBody>
      </p:sp>
      <p:sp>
        <p:nvSpPr>
          <p:cNvPr id="201" name="Google Shape;201;p24"/>
          <p:cNvSpPr txBox="1"/>
          <p:nvPr/>
        </p:nvSpPr>
        <p:spPr>
          <a:xfrm>
            <a:off x="1066800" y="1676400"/>
            <a:ext cx="571500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Google Shape;202;p24"/>
          <p:cNvSpPr txBox="1"/>
          <p:nvPr/>
        </p:nvSpPr>
        <p:spPr>
          <a:xfrm>
            <a:off x="323850" y="549275"/>
            <a:ext cx="8458200" cy="5557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Verdana"/>
              <a:buNone/>
            </a:pPr>
            <a:r>
              <a:rPr lang="en-US" sz="1900" b="1" i="1" u="none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Субъективизм </a:t>
            </a:r>
            <a:r>
              <a:rPr lang="en-US" sz="18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– отношение к чему-либо, определяемое личными вкусами, симпатиями, взглядами субъекта; отсутствие объективности.</a:t>
            </a:r>
            <a:endParaRPr sz="1800" b="1" i="1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Verdana"/>
              <a:buNone/>
            </a:pPr>
            <a:r>
              <a:rPr lang="en-US" sz="1900" b="1" i="1" u="none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Стагнация</a:t>
            </a:r>
            <a:r>
              <a:rPr lang="en-US" sz="18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– застой в экономическом развитии в целом, в торговле, производстве и т.д.</a:t>
            </a:r>
            <a:endParaRPr sz="1800" b="1" i="1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Verdana"/>
              <a:buNone/>
            </a:pPr>
            <a:r>
              <a:rPr lang="en-US" sz="1900" b="1" i="1" u="none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«Трудовая дисциплина</a:t>
            </a:r>
            <a:r>
              <a:rPr lang="en-US" sz="1900" b="1" i="0" u="none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»</a:t>
            </a:r>
            <a:r>
              <a:rPr lang="en-US" sz="18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- система мер, устанавливавшая порядок поведения работника на производстве и его отношения к своей работе.</a:t>
            </a:r>
            <a:endParaRPr sz="1800" b="1" i="1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Verdana"/>
              <a:buNone/>
            </a:pPr>
            <a:r>
              <a:rPr lang="en-US" sz="1900" b="1" i="1" u="none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«Теневая экономика»</a:t>
            </a:r>
            <a:r>
              <a:rPr lang="en-US" sz="1800" b="1" i="1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–</a:t>
            </a:r>
            <a:r>
              <a:rPr lang="en-US" sz="18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система производств, действующая вопреки существующему законодательству, чаще всего нелегально.</a:t>
            </a:r>
            <a:endParaRPr sz="1800" b="1" i="1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Verdana"/>
              <a:buNone/>
            </a:pPr>
            <a:r>
              <a:rPr lang="en-US" sz="1900" b="1" i="1" u="none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Хозрасчет</a:t>
            </a:r>
            <a:r>
              <a:rPr lang="en-US" sz="18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- метод ведения хозяйства в СССР в 60-е и середине 80-х гг., предполагает самоокупаемость хозяйственных субъектов.</a:t>
            </a:r>
            <a:endParaRPr sz="1800" b="1" i="1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Verdana"/>
              <a:buNone/>
            </a:pPr>
            <a:r>
              <a:rPr lang="en-US" sz="1900" b="1" i="1" u="none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«Холодная война»</a:t>
            </a:r>
            <a:r>
              <a:rPr lang="en-US" sz="18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– этап в развитии отношений Восток-Запад (1946-1991 гг.), характеризующийся конфронтацией и повышенной враждебностью, недоверием друг к другу.</a:t>
            </a:r>
            <a:endParaRPr/>
          </a:p>
        </p:txBody>
      </p:sp>
      <p:sp>
        <p:nvSpPr>
          <p:cNvPr id="203" name="Google Shape;203;p24"/>
          <p:cNvSpPr/>
          <p:nvPr/>
        </p:nvSpPr>
        <p:spPr>
          <a:xfrm rot="5400000">
            <a:off x="8459787" y="6237287"/>
            <a:ext cx="468312" cy="4683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105000" y="60000"/>
                </a:moveTo>
                <a:lnTo>
                  <a:pt x="15000" y="15000"/>
                </a:lnTo>
                <a:lnTo>
                  <a:pt x="15000" y="105000"/>
                </a:lnTo>
                <a:close/>
              </a:path>
              <a:path w="120000" h="120000" fill="darken" extrusionOk="0">
                <a:moveTo>
                  <a:pt x="105000" y="60000"/>
                </a:moveTo>
                <a:lnTo>
                  <a:pt x="15000" y="15000"/>
                </a:lnTo>
                <a:lnTo>
                  <a:pt x="15000" y="105000"/>
                </a:lnTo>
                <a:close/>
              </a:path>
              <a:path w="120000" h="120000" fill="none" extrusionOk="0">
                <a:moveTo>
                  <a:pt x="105000" y="60000"/>
                </a:moveTo>
                <a:lnTo>
                  <a:pt x="15000" y="105000"/>
                </a:lnTo>
                <a:lnTo>
                  <a:pt x="15000" y="15000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D60093"/>
              </a:gs>
              <a:gs pos="50000">
                <a:srgbClr val="FFFFFF"/>
              </a:gs>
              <a:gs pos="100000">
                <a:srgbClr val="D60093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p25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/>
          </a:p>
        </p:txBody>
      </p:sp>
      <p:pic>
        <p:nvPicPr>
          <p:cNvPr id="210" name="Google Shape;210;p25" descr="Рисунок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9525"/>
            <a:ext cx="9144000" cy="6877050"/>
          </a:xfrm>
          <a:prstGeom prst="rect">
            <a:avLst/>
          </a:prstGeom>
          <a:noFill/>
          <a:ln>
            <a:noFill/>
          </a:ln>
        </p:spPr>
      </p:pic>
      <p:sp>
        <p:nvSpPr>
          <p:cNvPr id="211" name="Google Shape;211;p25"/>
          <p:cNvSpPr/>
          <p:nvPr/>
        </p:nvSpPr>
        <p:spPr>
          <a:xfrm rot="5400000">
            <a:off x="8459787" y="6237287"/>
            <a:ext cx="468312" cy="4683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105000" y="60000"/>
                </a:moveTo>
                <a:lnTo>
                  <a:pt x="15000" y="15000"/>
                </a:lnTo>
                <a:lnTo>
                  <a:pt x="15000" y="105000"/>
                </a:lnTo>
                <a:close/>
              </a:path>
              <a:path w="120000" h="120000" fill="darken" extrusionOk="0">
                <a:moveTo>
                  <a:pt x="105000" y="60000"/>
                </a:moveTo>
                <a:lnTo>
                  <a:pt x="15000" y="15000"/>
                </a:lnTo>
                <a:lnTo>
                  <a:pt x="15000" y="105000"/>
                </a:lnTo>
                <a:close/>
              </a:path>
              <a:path w="120000" h="120000" fill="none" extrusionOk="0">
                <a:moveTo>
                  <a:pt x="105000" y="60000"/>
                </a:moveTo>
                <a:lnTo>
                  <a:pt x="15000" y="105000"/>
                </a:lnTo>
                <a:lnTo>
                  <a:pt x="15000" y="15000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D60093"/>
              </a:gs>
              <a:gs pos="50000">
                <a:srgbClr val="FFFFFF"/>
              </a:gs>
              <a:gs pos="100000">
                <a:srgbClr val="D60093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" name="Google Shape;212;p25" descr="Точечная сетка"/>
          <p:cNvSpPr txBox="1"/>
          <p:nvPr/>
        </p:nvSpPr>
        <p:spPr>
          <a:xfrm>
            <a:off x="250825" y="549275"/>
            <a:ext cx="8642350" cy="338455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" name="Google Shape;213;p25"/>
          <p:cNvSpPr txBox="1"/>
          <p:nvPr/>
        </p:nvSpPr>
        <p:spPr>
          <a:xfrm>
            <a:off x="7092950" y="100012"/>
            <a:ext cx="1871662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</a:pPr>
            <a:r>
              <a:rPr lang="en-US" sz="14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(Продолжение)</a:t>
            </a:r>
            <a:endParaRPr/>
          </a:p>
        </p:txBody>
      </p:sp>
      <p:sp>
        <p:nvSpPr>
          <p:cNvPr id="214" name="Google Shape;214;p25"/>
          <p:cNvSpPr txBox="1"/>
          <p:nvPr/>
        </p:nvSpPr>
        <p:spPr>
          <a:xfrm>
            <a:off x="603250" y="620712"/>
            <a:ext cx="8001000" cy="3140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Verdana"/>
              <a:buNone/>
            </a:pPr>
            <a:r>
              <a:rPr lang="en-US" sz="1900" b="1" i="1" u="none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Целина</a:t>
            </a:r>
            <a:r>
              <a:rPr lang="en-US" sz="18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– земли, покрытые естественной растительностью, которые веками не распахивались. Освоение целинных земель в СССР проводилось в 1954-1960 гг.</a:t>
            </a:r>
            <a:endParaRPr sz="1800" b="1" i="1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Verdana"/>
              <a:buNone/>
            </a:pPr>
            <a:r>
              <a:rPr lang="en-US" sz="1900" b="1" i="1" u="none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«Шестидесятники»</a:t>
            </a:r>
            <a:r>
              <a:rPr lang="en-US" sz="18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- поколение, воспринявшее борьбу с культом личности как начало общественного возрождения, сформировавшееся под влиянием хрущевской либерализации общественной жизни и остававшееся верным своим демократическим идеалам и в годы застоя. </a:t>
            </a:r>
            <a:endParaRPr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" name="Google Shape;220;p2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/>
          </a:p>
        </p:txBody>
      </p:sp>
      <p:pic>
        <p:nvPicPr>
          <p:cNvPr id="221" name="Google Shape;221;p26" descr="Рисунок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9050"/>
            <a:ext cx="9144000" cy="6877050"/>
          </a:xfrm>
          <a:prstGeom prst="rect">
            <a:avLst/>
          </a:prstGeom>
          <a:noFill/>
          <a:ln>
            <a:noFill/>
          </a:ln>
        </p:spPr>
      </p:pic>
      <p:sp>
        <p:nvSpPr>
          <p:cNvPr id="222" name="Google Shape;222;p26"/>
          <p:cNvSpPr txBox="1"/>
          <p:nvPr/>
        </p:nvSpPr>
        <p:spPr>
          <a:xfrm>
            <a:off x="6948487" y="100012"/>
            <a:ext cx="2016125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42700"/>
              </a:buClr>
              <a:buSzPts val="1400"/>
              <a:buFont typeface="Verdana"/>
              <a:buNone/>
            </a:pPr>
            <a:r>
              <a:rPr lang="en-US" sz="1400" b="1" i="0" u="none">
                <a:solidFill>
                  <a:srgbClr val="A42700"/>
                </a:solidFill>
                <a:latin typeface="Verdana"/>
                <a:ea typeface="Verdana"/>
                <a:cs typeface="Verdana"/>
                <a:sym typeface="Verdana"/>
              </a:rPr>
              <a:t>(Транспарант 1)</a:t>
            </a:r>
            <a:endParaRPr/>
          </a:p>
        </p:txBody>
      </p:sp>
      <p:cxnSp>
        <p:nvCxnSpPr>
          <p:cNvPr id="223" name="Google Shape;223;p26"/>
          <p:cNvCxnSpPr/>
          <p:nvPr/>
        </p:nvCxnSpPr>
        <p:spPr>
          <a:xfrm>
            <a:off x="3848100" y="8631237"/>
            <a:ext cx="3086100" cy="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24" name="Google Shape;224;p26"/>
          <p:cNvCxnSpPr/>
          <p:nvPr/>
        </p:nvCxnSpPr>
        <p:spPr>
          <a:xfrm>
            <a:off x="3848100" y="8859837"/>
            <a:ext cx="3086100" cy="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25" name="Google Shape;225;p26"/>
          <p:cNvSpPr txBox="1"/>
          <p:nvPr/>
        </p:nvSpPr>
        <p:spPr>
          <a:xfrm>
            <a:off x="228600" y="469900"/>
            <a:ext cx="861060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1800"/>
              <a:buFont typeface="Verdana"/>
              <a:buNone/>
            </a:pPr>
            <a:r>
              <a:rPr lang="en-US" sz="1800" b="1" i="0" u="non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Крупнейшие изменения в мире после второй мировой войны</a:t>
            </a:r>
            <a:endParaRPr/>
          </a:p>
        </p:txBody>
      </p:sp>
      <p:grpSp>
        <p:nvGrpSpPr>
          <p:cNvPr id="226" name="Google Shape;226;p26"/>
          <p:cNvGrpSpPr/>
          <p:nvPr/>
        </p:nvGrpSpPr>
        <p:grpSpPr>
          <a:xfrm>
            <a:off x="3810000" y="1568450"/>
            <a:ext cx="1524000" cy="3657600"/>
            <a:chOff x="2304" y="1296"/>
            <a:chExt cx="960" cy="2304"/>
          </a:xfrm>
        </p:grpSpPr>
        <p:grpSp>
          <p:nvGrpSpPr>
            <p:cNvPr id="227" name="Google Shape;227;p26"/>
            <p:cNvGrpSpPr/>
            <p:nvPr/>
          </p:nvGrpSpPr>
          <p:grpSpPr>
            <a:xfrm>
              <a:off x="2304" y="1296"/>
              <a:ext cx="960" cy="2304"/>
              <a:chOff x="3456" y="1008"/>
              <a:chExt cx="960" cy="2832"/>
            </a:xfrm>
          </p:grpSpPr>
          <p:sp>
            <p:nvSpPr>
              <p:cNvPr id="228" name="Google Shape;228;p26"/>
              <p:cNvSpPr/>
              <p:nvPr/>
            </p:nvSpPr>
            <p:spPr>
              <a:xfrm>
                <a:off x="3744" y="1008"/>
                <a:ext cx="384" cy="2832"/>
              </a:xfrm>
              <a:prstGeom prst="roundRect">
                <a:avLst>
                  <a:gd name="adj" fmla="val 16667"/>
                </a:avLst>
              </a:prstGeom>
              <a:solidFill>
                <a:srgbClr val="FFFFC9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9" name="Google Shape;229;p26"/>
              <p:cNvSpPr/>
              <p:nvPr/>
            </p:nvSpPr>
            <p:spPr>
              <a:xfrm rot="5400000">
                <a:off x="2904" y="2280"/>
                <a:ext cx="2736" cy="288"/>
              </a:xfrm>
              <a:prstGeom prst="triangle">
                <a:avLst>
                  <a:gd name="adj" fmla="val 50000"/>
                </a:avLst>
              </a:prstGeom>
              <a:solidFill>
                <a:srgbClr val="FFFFC9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0" name="Google Shape;230;p26"/>
              <p:cNvSpPr/>
              <p:nvPr/>
            </p:nvSpPr>
            <p:spPr>
              <a:xfrm rot="-5400000" flipH="1">
                <a:off x="2232" y="2280"/>
                <a:ext cx="2736" cy="288"/>
              </a:xfrm>
              <a:prstGeom prst="triangle">
                <a:avLst>
                  <a:gd name="adj" fmla="val 50000"/>
                </a:avLst>
              </a:prstGeom>
              <a:solidFill>
                <a:srgbClr val="FFFFC9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31" name="Google Shape;231;p26"/>
            <p:cNvSpPr txBox="1"/>
            <p:nvPr/>
          </p:nvSpPr>
          <p:spPr>
            <a:xfrm>
              <a:off x="2640" y="1376"/>
              <a:ext cx="288" cy="212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660066"/>
                </a:buClr>
                <a:buSzPts val="2400"/>
                <a:buFont typeface="Verdana"/>
                <a:buNone/>
              </a:pPr>
              <a:r>
                <a:rPr lang="en-US" sz="2400" b="1" i="0" u="none">
                  <a:solidFill>
                    <a:srgbClr val="660066"/>
                  </a:solidFill>
                  <a:latin typeface="Verdana"/>
                  <a:ea typeface="Verdana"/>
                  <a:cs typeface="Verdana"/>
                  <a:sym typeface="Verdana"/>
                </a:rPr>
                <a:t>ИЗМЕНЕНИЯ</a:t>
              </a:r>
              <a:endParaRPr/>
            </a:p>
          </p:txBody>
        </p:sp>
      </p:grpSp>
      <p:grpSp>
        <p:nvGrpSpPr>
          <p:cNvPr id="232" name="Google Shape;232;p26"/>
          <p:cNvGrpSpPr/>
          <p:nvPr/>
        </p:nvGrpSpPr>
        <p:grpSpPr>
          <a:xfrm>
            <a:off x="444500" y="958850"/>
            <a:ext cx="8178800" cy="5638800"/>
            <a:chOff x="280" y="604"/>
            <a:chExt cx="5152" cy="3552"/>
          </a:xfrm>
        </p:grpSpPr>
        <p:grpSp>
          <p:nvGrpSpPr>
            <p:cNvPr id="233" name="Google Shape;233;p26"/>
            <p:cNvGrpSpPr/>
            <p:nvPr/>
          </p:nvGrpSpPr>
          <p:grpSpPr>
            <a:xfrm>
              <a:off x="280" y="604"/>
              <a:ext cx="1920" cy="672"/>
              <a:chOff x="288" y="624"/>
              <a:chExt cx="1920" cy="672"/>
            </a:xfrm>
          </p:grpSpPr>
          <p:grpSp>
            <p:nvGrpSpPr>
              <p:cNvPr id="234" name="Google Shape;234;p26"/>
              <p:cNvGrpSpPr/>
              <p:nvPr/>
            </p:nvGrpSpPr>
            <p:grpSpPr>
              <a:xfrm>
                <a:off x="288" y="624"/>
                <a:ext cx="1920" cy="672"/>
                <a:chOff x="288" y="624"/>
                <a:chExt cx="1920" cy="672"/>
              </a:xfrm>
            </p:grpSpPr>
            <p:sp>
              <p:nvSpPr>
                <p:cNvPr id="235" name="Google Shape;235;p26"/>
                <p:cNvSpPr txBox="1"/>
                <p:nvPr/>
              </p:nvSpPr>
              <p:spPr>
                <a:xfrm>
                  <a:off x="289" y="624"/>
                  <a:ext cx="1919" cy="672"/>
                </a:xfrm>
                <a:prstGeom prst="rect">
                  <a:avLst/>
                </a:prstGeom>
                <a:solidFill>
                  <a:srgbClr val="FFFFFF"/>
                </a:solidFill>
                <a:ln w="9525" cap="flat" cmpd="sng">
                  <a:solidFill>
                    <a:srgbClr val="000000"/>
                  </a:solidFill>
                  <a:prstDash val="solid"/>
                  <a:miter lim="800000"/>
                  <a:headEnd type="none" w="sm" len="sm"/>
                  <a:tailEnd type="none" w="sm" len="sm"/>
                </a:ln>
                <a:effectLst>
                  <a:outerShdw blurRad="63500" dist="71842" dir="2700000">
                    <a:srgbClr val="000000"/>
                  </a:outerShdw>
                </a:effectLst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2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cxnSp>
              <p:nvCxnSpPr>
                <p:cNvPr id="236" name="Google Shape;236;p26"/>
                <p:cNvCxnSpPr/>
                <p:nvPr/>
              </p:nvCxnSpPr>
              <p:spPr>
                <a:xfrm>
                  <a:off x="288" y="864"/>
                  <a:ext cx="192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</p:cxnSp>
          </p:grpSp>
          <p:sp>
            <p:nvSpPr>
              <p:cNvPr id="237" name="Google Shape;237;p26"/>
              <p:cNvSpPr txBox="1"/>
              <p:nvPr/>
            </p:nvSpPr>
            <p:spPr>
              <a:xfrm>
                <a:off x="672" y="633"/>
                <a:ext cx="1152" cy="2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66"/>
                  </a:buClr>
                  <a:buSzPts val="1800"/>
                  <a:buFont typeface="Verdana"/>
                  <a:buNone/>
                </a:pPr>
                <a:r>
                  <a:rPr lang="en-US" sz="1800" b="1" i="0" u="none">
                    <a:solidFill>
                      <a:srgbClr val="000066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позитивные</a:t>
                </a:r>
                <a:endParaRPr/>
              </a:p>
            </p:txBody>
          </p:sp>
          <p:sp>
            <p:nvSpPr>
              <p:cNvPr id="238" name="Google Shape;238;p26"/>
              <p:cNvSpPr txBox="1"/>
              <p:nvPr/>
            </p:nvSpPr>
            <p:spPr>
              <a:xfrm>
                <a:off x="288" y="864"/>
                <a:ext cx="1920" cy="40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200"/>
                  <a:buFont typeface="Verdana"/>
                  <a:buNone/>
                </a:pPr>
                <a:r>
                  <a:rPr lang="en-US" sz="1200" b="1" i="0" u="none">
                    <a:solidFill>
                      <a:schemeClr val="dk1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Победа стран антигитлеровской коалиции над фашизмом и милитаризмом</a:t>
                </a:r>
                <a:endParaRPr/>
              </a:p>
            </p:txBody>
          </p:sp>
        </p:grpSp>
        <p:grpSp>
          <p:nvGrpSpPr>
            <p:cNvPr id="239" name="Google Shape;239;p26"/>
            <p:cNvGrpSpPr/>
            <p:nvPr/>
          </p:nvGrpSpPr>
          <p:grpSpPr>
            <a:xfrm>
              <a:off x="3560" y="604"/>
              <a:ext cx="1872" cy="672"/>
              <a:chOff x="3696" y="576"/>
              <a:chExt cx="1872" cy="672"/>
            </a:xfrm>
          </p:grpSpPr>
          <p:grpSp>
            <p:nvGrpSpPr>
              <p:cNvPr id="240" name="Google Shape;240;p26"/>
              <p:cNvGrpSpPr/>
              <p:nvPr/>
            </p:nvGrpSpPr>
            <p:grpSpPr>
              <a:xfrm>
                <a:off x="3744" y="576"/>
                <a:ext cx="1776" cy="672"/>
                <a:chOff x="3744" y="576"/>
                <a:chExt cx="1776" cy="672"/>
              </a:xfrm>
            </p:grpSpPr>
            <p:sp>
              <p:nvSpPr>
                <p:cNvPr id="241" name="Google Shape;241;p26"/>
                <p:cNvSpPr txBox="1"/>
                <p:nvPr/>
              </p:nvSpPr>
              <p:spPr>
                <a:xfrm>
                  <a:off x="3744" y="576"/>
                  <a:ext cx="1776" cy="672"/>
                </a:xfrm>
                <a:prstGeom prst="rect">
                  <a:avLst/>
                </a:prstGeom>
                <a:solidFill>
                  <a:srgbClr val="FFFFFF"/>
                </a:solidFill>
                <a:ln w="9525" cap="flat" cmpd="sng">
                  <a:solidFill>
                    <a:srgbClr val="000000"/>
                  </a:solidFill>
                  <a:prstDash val="solid"/>
                  <a:miter lim="800000"/>
                  <a:headEnd type="none" w="sm" len="sm"/>
                  <a:tailEnd type="none" w="sm" len="sm"/>
                </a:ln>
                <a:effectLst>
                  <a:outerShdw blurRad="63500" dist="71842" dir="2700000">
                    <a:srgbClr val="000000"/>
                  </a:outerShdw>
                </a:effectLst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2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cxnSp>
              <p:nvCxnSpPr>
                <p:cNvPr id="242" name="Google Shape;242;p26"/>
                <p:cNvCxnSpPr/>
                <p:nvPr/>
              </p:nvCxnSpPr>
              <p:spPr>
                <a:xfrm>
                  <a:off x="3744" y="816"/>
                  <a:ext cx="1776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</p:cxnSp>
          </p:grpSp>
          <p:sp>
            <p:nvSpPr>
              <p:cNvPr id="243" name="Google Shape;243;p26"/>
              <p:cNvSpPr txBox="1"/>
              <p:nvPr/>
            </p:nvSpPr>
            <p:spPr>
              <a:xfrm>
                <a:off x="4176" y="585"/>
                <a:ext cx="1152" cy="2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66"/>
                  </a:buClr>
                  <a:buSzPts val="1800"/>
                  <a:buFont typeface="Verdana"/>
                  <a:buNone/>
                </a:pPr>
                <a:r>
                  <a:rPr lang="en-US" sz="1800" b="1" i="0" u="none">
                    <a:solidFill>
                      <a:srgbClr val="000066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негативные</a:t>
                </a:r>
                <a:endParaRPr/>
              </a:p>
            </p:txBody>
          </p:sp>
          <p:sp>
            <p:nvSpPr>
              <p:cNvPr id="244" name="Google Shape;244;p26"/>
              <p:cNvSpPr txBox="1"/>
              <p:nvPr/>
            </p:nvSpPr>
            <p:spPr>
              <a:xfrm>
                <a:off x="3696" y="816"/>
                <a:ext cx="1872" cy="40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200"/>
                  <a:buFont typeface="Verdana"/>
                  <a:buNone/>
                </a:pPr>
                <a:r>
                  <a:rPr lang="en-US" sz="1200" b="1" i="0" u="none">
                    <a:solidFill>
                      <a:schemeClr val="dk1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Отказ от принципов сотрудничества в рамках антигитлеровской коалиции</a:t>
                </a:r>
                <a:endParaRPr/>
              </a:p>
            </p:txBody>
          </p:sp>
        </p:grpSp>
        <p:grpSp>
          <p:nvGrpSpPr>
            <p:cNvPr id="245" name="Google Shape;245;p26"/>
            <p:cNvGrpSpPr/>
            <p:nvPr/>
          </p:nvGrpSpPr>
          <p:grpSpPr>
            <a:xfrm>
              <a:off x="376" y="1324"/>
              <a:ext cx="1776" cy="466"/>
              <a:chOff x="96" y="2160"/>
              <a:chExt cx="1776" cy="528"/>
            </a:xfrm>
          </p:grpSpPr>
          <p:sp>
            <p:nvSpPr>
              <p:cNvPr id="246" name="Google Shape;246;p26"/>
              <p:cNvSpPr txBox="1"/>
              <p:nvPr/>
            </p:nvSpPr>
            <p:spPr>
              <a:xfrm>
                <a:off x="96" y="2160"/>
                <a:ext cx="1776" cy="528"/>
              </a:xfrm>
              <a:prstGeom prst="rect">
                <a:avLst/>
              </a:pr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71842" dir="2700000">
                  <a:srgbClr val="000000"/>
                </a:outerShdw>
              </a:effectLst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7" name="Google Shape;247;p26"/>
              <p:cNvSpPr txBox="1"/>
              <p:nvPr/>
            </p:nvSpPr>
            <p:spPr>
              <a:xfrm>
                <a:off x="144" y="2200"/>
                <a:ext cx="1680" cy="45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200"/>
                  <a:buFont typeface="Verdana"/>
                  <a:buNone/>
                </a:pPr>
                <a:r>
                  <a:rPr lang="en-US" sz="1200" b="1" i="0" u="none">
                    <a:solidFill>
                      <a:schemeClr val="dk1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Ликвидация режимов, угрожающих миру во всем мире</a:t>
                </a:r>
                <a:endParaRPr/>
              </a:p>
            </p:txBody>
          </p:sp>
        </p:grpSp>
        <p:grpSp>
          <p:nvGrpSpPr>
            <p:cNvPr id="248" name="Google Shape;248;p26"/>
            <p:cNvGrpSpPr/>
            <p:nvPr/>
          </p:nvGrpSpPr>
          <p:grpSpPr>
            <a:xfrm>
              <a:off x="3608" y="1324"/>
              <a:ext cx="1776" cy="466"/>
              <a:chOff x="3552" y="1680"/>
              <a:chExt cx="1968" cy="528"/>
            </a:xfrm>
          </p:grpSpPr>
          <p:sp>
            <p:nvSpPr>
              <p:cNvPr id="249" name="Google Shape;249;p26"/>
              <p:cNvSpPr txBox="1"/>
              <p:nvPr/>
            </p:nvSpPr>
            <p:spPr>
              <a:xfrm>
                <a:off x="3552" y="1680"/>
                <a:ext cx="1968" cy="528"/>
              </a:xfrm>
              <a:prstGeom prst="rect">
                <a:avLst/>
              </a:pr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71842" dir="2700000">
                  <a:srgbClr val="000000"/>
                </a:outerShdw>
              </a:effectLst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0" name="Google Shape;250;p26"/>
              <p:cNvSpPr txBox="1"/>
              <p:nvPr/>
            </p:nvSpPr>
            <p:spPr>
              <a:xfrm>
                <a:off x="3552" y="1700"/>
                <a:ext cx="1968" cy="45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200"/>
                  <a:buFont typeface="Verdana"/>
                  <a:buNone/>
                </a:pPr>
                <a:r>
                  <a:rPr lang="en-US" sz="1200" b="1" i="0" u="none">
                    <a:solidFill>
                      <a:schemeClr val="dk1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Разделение мирового сообщества по идеологическому принципу</a:t>
                </a:r>
                <a:endParaRPr/>
              </a:p>
            </p:txBody>
          </p:sp>
        </p:grpSp>
        <p:grpSp>
          <p:nvGrpSpPr>
            <p:cNvPr id="251" name="Google Shape;251;p26"/>
            <p:cNvGrpSpPr/>
            <p:nvPr/>
          </p:nvGrpSpPr>
          <p:grpSpPr>
            <a:xfrm>
              <a:off x="376" y="1852"/>
              <a:ext cx="1776" cy="466"/>
              <a:chOff x="192" y="2256"/>
              <a:chExt cx="1968" cy="528"/>
            </a:xfrm>
          </p:grpSpPr>
          <p:sp>
            <p:nvSpPr>
              <p:cNvPr id="252" name="Google Shape;252;p26"/>
              <p:cNvSpPr txBox="1"/>
              <p:nvPr/>
            </p:nvSpPr>
            <p:spPr>
              <a:xfrm>
                <a:off x="192" y="2256"/>
                <a:ext cx="1968" cy="528"/>
              </a:xfrm>
              <a:prstGeom prst="rect">
                <a:avLst/>
              </a:pr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71842" dir="2700000">
                  <a:srgbClr val="000000"/>
                </a:outerShdw>
              </a:effectLst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3" name="Google Shape;253;p26"/>
              <p:cNvSpPr txBox="1"/>
              <p:nvPr/>
            </p:nvSpPr>
            <p:spPr>
              <a:xfrm>
                <a:off x="196" y="2296"/>
                <a:ext cx="1964" cy="45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200"/>
                  <a:buFont typeface="Verdana"/>
                  <a:buNone/>
                </a:pPr>
                <a:r>
                  <a:rPr lang="en-US" sz="1200" b="1" i="0" u="none">
                    <a:solidFill>
                      <a:schemeClr val="dk1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Создание представительной организации объединенных наций</a:t>
                </a:r>
                <a:endParaRPr/>
              </a:p>
            </p:txBody>
          </p:sp>
        </p:grpSp>
        <p:grpSp>
          <p:nvGrpSpPr>
            <p:cNvPr id="254" name="Google Shape;254;p26"/>
            <p:cNvGrpSpPr/>
            <p:nvPr/>
          </p:nvGrpSpPr>
          <p:grpSpPr>
            <a:xfrm>
              <a:off x="3608" y="1852"/>
              <a:ext cx="1776" cy="466"/>
              <a:chOff x="192" y="2256"/>
              <a:chExt cx="1968" cy="528"/>
            </a:xfrm>
          </p:grpSpPr>
          <p:sp>
            <p:nvSpPr>
              <p:cNvPr id="255" name="Google Shape;255;p26"/>
              <p:cNvSpPr txBox="1"/>
              <p:nvPr/>
            </p:nvSpPr>
            <p:spPr>
              <a:xfrm>
                <a:off x="192" y="2256"/>
                <a:ext cx="1968" cy="528"/>
              </a:xfrm>
              <a:prstGeom prst="rect">
                <a:avLst/>
              </a:pr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71842" dir="2700000">
                  <a:srgbClr val="000000"/>
                </a:outerShdw>
              </a:effectLst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6" name="Google Shape;256;p26"/>
              <p:cNvSpPr txBox="1"/>
              <p:nvPr/>
            </p:nvSpPr>
            <p:spPr>
              <a:xfrm>
                <a:off x="196" y="2296"/>
                <a:ext cx="1964" cy="45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200"/>
                  <a:buFont typeface="Verdana"/>
                  <a:buNone/>
                </a:pPr>
                <a:r>
                  <a:rPr lang="en-US" sz="1200" b="1" i="0" u="none">
                    <a:solidFill>
                      <a:schemeClr val="dk1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«Холодная война» в отношениях между Востоком и Западом</a:t>
                </a:r>
                <a:endParaRPr/>
              </a:p>
            </p:txBody>
          </p:sp>
        </p:grpSp>
        <p:grpSp>
          <p:nvGrpSpPr>
            <p:cNvPr id="257" name="Google Shape;257;p26"/>
            <p:cNvGrpSpPr/>
            <p:nvPr/>
          </p:nvGrpSpPr>
          <p:grpSpPr>
            <a:xfrm>
              <a:off x="376" y="2380"/>
              <a:ext cx="1776" cy="720"/>
              <a:chOff x="192" y="2832"/>
              <a:chExt cx="1968" cy="816"/>
            </a:xfrm>
          </p:grpSpPr>
          <p:sp>
            <p:nvSpPr>
              <p:cNvPr id="258" name="Google Shape;258;p26"/>
              <p:cNvSpPr txBox="1"/>
              <p:nvPr/>
            </p:nvSpPr>
            <p:spPr>
              <a:xfrm>
                <a:off x="192" y="2832"/>
                <a:ext cx="1968" cy="816"/>
              </a:xfrm>
              <a:prstGeom prst="rect">
                <a:avLst/>
              </a:pr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71842" dir="2700000">
                  <a:srgbClr val="000000"/>
                </a:outerShdw>
              </a:effectLst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9" name="Google Shape;259;p26"/>
              <p:cNvSpPr txBox="1"/>
              <p:nvPr/>
            </p:nvSpPr>
            <p:spPr>
              <a:xfrm>
                <a:off x="196" y="2872"/>
                <a:ext cx="1964" cy="71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200"/>
                  <a:buFont typeface="Verdana"/>
                  <a:buNone/>
                </a:pPr>
                <a:r>
                  <a:rPr lang="en-US" sz="1200" b="1" i="0" u="none">
                    <a:solidFill>
                      <a:schemeClr val="dk1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Рост демократического движения, создание массовых международных демократических организаций и движений</a:t>
                </a:r>
                <a:endParaRPr/>
              </a:p>
            </p:txBody>
          </p:sp>
        </p:grpSp>
        <p:grpSp>
          <p:nvGrpSpPr>
            <p:cNvPr id="260" name="Google Shape;260;p26"/>
            <p:cNvGrpSpPr/>
            <p:nvPr/>
          </p:nvGrpSpPr>
          <p:grpSpPr>
            <a:xfrm>
              <a:off x="3608" y="2380"/>
              <a:ext cx="1776" cy="720"/>
              <a:chOff x="192" y="2832"/>
              <a:chExt cx="1968" cy="816"/>
            </a:xfrm>
          </p:grpSpPr>
          <p:sp>
            <p:nvSpPr>
              <p:cNvPr id="261" name="Google Shape;261;p26"/>
              <p:cNvSpPr txBox="1"/>
              <p:nvPr/>
            </p:nvSpPr>
            <p:spPr>
              <a:xfrm>
                <a:off x="192" y="2832"/>
                <a:ext cx="1968" cy="816"/>
              </a:xfrm>
              <a:prstGeom prst="rect">
                <a:avLst/>
              </a:pr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71842" dir="2700000">
                  <a:srgbClr val="000000"/>
                </a:outerShdw>
              </a:effectLst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2" name="Google Shape;262;p26"/>
              <p:cNvSpPr txBox="1"/>
              <p:nvPr/>
            </p:nvSpPr>
            <p:spPr>
              <a:xfrm>
                <a:off x="196" y="2872"/>
                <a:ext cx="1964" cy="71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200"/>
                  <a:buFont typeface="Verdana"/>
                  <a:buNone/>
                </a:pPr>
                <a:r>
                  <a:rPr lang="en-US" sz="1200" b="1" i="0" u="none">
                    <a:solidFill>
                      <a:schemeClr val="dk1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Появление ядерного и термоядерного оружия и включение «ядерного фактора» в мировую политику</a:t>
                </a:r>
                <a:endParaRPr/>
              </a:p>
            </p:txBody>
          </p:sp>
        </p:grpSp>
        <p:grpSp>
          <p:nvGrpSpPr>
            <p:cNvPr id="263" name="Google Shape;263;p26"/>
            <p:cNvGrpSpPr/>
            <p:nvPr/>
          </p:nvGrpSpPr>
          <p:grpSpPr>
            <a:xfrm>
              <a:off x="528" y="3148"/>
              <a:ext cx="1968" cy="480"/>
              <a:chOff x="192" y="912"/>
              <a:chExt cx="1968" cy="672"/>
            </a:xfrm>
          </p:grpSpPr>
          <p:sp>
            <p:nvSpPr>
              <p:cNvPr id="264" name="Google Shape;264;p26"/>
              <p:cNvSpPr txBox="1"/>
              <p:nvPr/>
            </p:nvSpPr>
            <p:spPr>
              <a:xfrm>
                <a:off x="192" y="912"/>
                <a:ext cx="1968" cy="672"/>
              </a:xfrm>
              <a:prstGeom prst="rect">
                <a:avLst/>
              </a:pr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71842" dir="2700000">
                  <a:srgbClr val="000000"/>
                </a:outerShdw>
              </a:effectLst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5" name="Google Shape;265;p26"/>
              <p:cNvSpPr txBox="1"/>
              <p:nvPr/>
            </p:nvSpPr>
            <p:spPr>
              <a:xfrm>
                <a:off x="196" y="951"/>
                <a:ext cx="1964" cy="56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200"/>
                  <a:buFont typeface="Verdana"/>
                  <a:buNone/>
                </a:pPr>
                <a:r>
                  <a:rPr lang="en-US" sz="1200" b="1" i="0" u="none">
                    <a:solidFill>
                      <a:schemeClr val="dk1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Подъем национально-освободительного движения, распад колониальной системы</a:t>
                </a:r>
                <a:endParaRPr/>
              </a:p>
            </p:txBody>
          </p:sp>
        </p:grpSp>
        <p:grpSp>
          <p:nvGrpSpPr>
            <p:cNvPr id="266" name="Google Shape;266;p26"/>
            <p:cNvGrpSpPr/>
            <p:nvPr/>
          </p:nvGrpSpPr>
          <p:grpSpPr>
            <a:xfrm>
              <a:off x="3264" y="3148"/>
              <a:ext cx="1968" cy="480"/>
              <a:chOff x="192" y="912"/>
              <a:chExt cx="1968" cy="672"/>
            </a:xfrm>
          </p:grpSpPr>
          <p:sp>
            <p:nvSpPr>
              <p:cNvPr id="267" name="Google Shape;267;p26"/>
              <p:cNvSpPr txBox="1"/>
              <p:nvPr/>
            </p:nvSpPr>
            <p:spPr>
              <a:xfrm>
                <a:off x="192" y="912"/>
                <a:ext cx="1968" cy="672"/>
              </a:xfrm>
              <a:prstGeom prst="rect">
                <a:avLst/>
              </a:pr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71842" dir="2700000">
                  <a:srgbClr val="000000"/>
                </a:outerShdw>
              </a:effectLst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8" name="Google Shape;268;p26"/>
              <p:cNvSpPr txBox="1"/>
              <p:nvPr/>
            </p:nvSpPr>
            <p:spPr>
              <a:xfrm>
                <a:off x="196" y="951"/>
                <a:ext cx="1964" cy="56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200"/>
                  <a:buFont typeface="Verdana"/>
                  <a:buNone/>
                </a:pPr>
                <a:r>
                  <a:rPr lang="en-US" sz="1200" b="1" i="0" u="none">
                    <a:solidFill>
                      <a:schemeClr val="dk1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Стремление к достижению военно-стратегического паритета</a:t>
                </a:r>
                <a:endParaRPr/>
              </a:p>
            </p:txBody>
          </p:sp>
        </p:grpSp>
        <p:grpSp>
          <p:nvGrpSpPr>
            <p:cNvPr id="269" name="Google Shape;269;p26"/>
            <p:cNvGrpSpPr/>
            <p:nvPr/>
          </p:nvGrpSpPr>
          <p:grpSpPr>
            <a:xfrm>
              <a:off x="528" y="3676"/>
              <a:ext cx="1968" cy="480"/>
              <a:chOff x="192" y="912"/>
              <a:chExt cx="1968" cy="672"/>
            </a:xfrm>
          </p:grpSpPr>
          <p:sp>
            <p:nvSpPr>
              <p:cNvPr id="270" name="Google Shape;270;p26"/>
              <p:cNvSpPr txBox="1"/>
              <p:nvPr/>
            </p:nvSpPr>
            <p:spPr>
              <a:xfrm>
                <a:off x="192" y="912"/>
                <a:ext cx="1968" cy="672"/>
              </a:xfrm>
              <a:prstGeom prst="rect">
                <a:avLst/>
              </a:pr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71842" dir="2700000">
                  <a:srgbClr val="000000"/>
                </a:outerShdw>
              </a:effectLst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1" name="Google Shape;271;p26"/>
              <p:cNvSpPr txBox="1"/>
              <p:nvPr/>
            </p:nvSpPr>
            <p:spPr>
              <a:xfrm>
                <a:off x="196" y="951"/>
                <a:ext cx="1964" cy="56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200"/>
                  <a:buFont typeface="Verdana"/>
                  <a:buNone/>
                </a:pPr>
                <a:r>
                  <a:rPr lang="en-US" sz="1200" b="1" i="0" u="none">
                    <a:solidFill>
                      <a:schemeClr val="dk1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Повышение роли народных масс в жизни своих стран, в международных отношениях</a:t>
                </a:r>
                <a:endParaRPr/>
              </a:p>
            </p:txBody>
          </p:sp>
        </p:grpSp>
        <p:grpSp>
          <p:nvGrpSpPr>
            <p:cNvPr id="272" name="Google Shape;272;p26"/>
            <p:cNvGrpSpPr/>
            <p:nvPr/>
          </p:nvGrpSpPr>
          <p:grpSpPr>
            <a:xfrm>
              <a:off x="3264" y="3676"/>
              <a:ext cx="1968" cy="480"/>
              <a:chOff x="192" y="912"/>
              <a:chExt cx="1968" cy="672"/>
            </a:xfrm>
          </p:grpSpPr>
          <p:sp>
            <p:nvSpPr>
              <p:cNvPr id="273" name="Google Shape;273;p26"/>
              <p:cNvSpPr txBox="1"/>
              <p:nvPr/>
            </p:nvSpPr>
            <p:spPr>
              <a:xfrm>
                <a:off x="192" y="912"/>
                <a:ext cx="1968" cy="672"/>
              </a:xfrm>
              <a:prstGeom prst="rect">
                <a:avLst/>
              </a:pr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71842" dir="2700000">
                  <a:srgbClr val="000000"/>
                </a:outerShdw>
              </a:effectLst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4" name="Google Shape;274;p26"/>
              <p:cNvSpPr txBox="1"/>
              <p:nvPr/>
            </p:nvSpPr>
            <p:spPr>
              <a:xfrm>
                <a:off x="196" y="951"/>
                <a:ext cx="1964" cy="56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200"/>
                  <a:buFont typeface="Verdana"/>
                  <a:buNone/>
                </a:pPr>
                <a:r>
                  <a:rPr lang="en-US" sz="1200" b="1" i="0" u="none">
                    <a:solidFill>
                      <a:schemeClr val="dk1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Недооценка роли ООН и других международных институтов в мировой политике</a:t>
                </a:r>
                <a:endParaRPr/>
              </a:p>
            </p:txBody>
          </p:sp>
        </p:grpSp>
      </p:grpSp>
      <p:sp>
        <p:nvSpPr>
          <p:cNvPr id="275" name="Google Shape;275;p26"/>
          <p:cNvSpPr/>
          <p:nvPr/>
        </p:nvSpPr>
        <p:spPr>
          <a:xfrm rot="5400000">
            <a:off x="8459787" y="6237287"/>
            <a:ext cx="468312" cy="4683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105000" y="60000"/>
                </a:moveTo>
                <a:lnTo>
                  <a:pt x="15000" y="15000"/>
                </a:lnTo>
                <a:lnTo>
                  <a:pt x="15000" y="105000"/>
                </a:lnTo>
                <a:close/>
              </a:path>
              <a:path w="120000" h="120000" fill="darken" extrusionOk="0">
                <a:moveTo>
                  <a:pt x="105000" y="60000"/>
                </a:moveTo>
                <a:lnTo>
                  <a:pt x="15000" y="15000"/>
                </a:lnTo>
                <a:lnTo>
                  <a:pt x="15000" y="105000"/>
                </a:lnTo>
                <a:close/>
              </a:path>
              <a:path w="120000" h="120000" fill="none" extrusionOk="0">
                <a:moveTo>
                  <a:pt x="105000" y="60000"/>
                </a:moveTo>
                <a:lnTo>
                  <a:pt x="15000" y="105000"/>
                </a:lnTo>
                <a:lnTo>
                  <a:pt x="15000" y="15000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D60093"/>
              </a:gs>
              <a:gs pos="50000">
                <a:srgbClr val="FFFFFF"/>
              </a:gs>
              <a:gs pos="100000">
                <a:srgbClr val="D60093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27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2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/>
          </a:p>
        </p:txBody>
      </p:sp>
      <p:pic>
        <p:nvPicPr>
          <p:cNvPr id="282" name="Google Shape;282;p27" descr="Рисунок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77050"/>
          </a:xfrm>
          <a:prstGeom prst="rect">
            <a:avLst/>
          </a:prstGeom>
          <a:noFill/>
          <a:ln>
            <a:noFill/>
          </a:ln>
        </p:spPr>
      </p:pic>
      <p:sp>
        <p:nvSpPr>
          <p:cNvPr id="283" name="Google Shape;283;p27"/>
          <p:cNvSpPr txBox="1"/>
          <p:nvPr/>
        </p:nvSpPr>
        <p:spPr>
          <a:xfrm>
            <a:off x="7019925" y="171450"/>
            <a:ext cx="2016125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42700"/>
              </a:buClr>
              <a:buSzPts val="1400"/>
              <a:buFont typeface="Verdana"/>
              <a:buNone/>
            </a:pPr>
            <a:r>
              <a:rPr lang="en-US" sz="1400" b="1" i="0" u="none">
                <a:solidFill>
                  <a:srgbClr val="A42700"/>
                </a:solidFill>
                <a:latin typeface="Verdana"/>
                <a:ea typeface="Verdana"/>
                <a:cs typeface="Verdana"/>
                <a:sym typeface="Verdana"/>
              </a:rPr>
              <a:t>(Транспарант 2)</a:t>
            </a:r>
            <a:endParaRPr/>
          </a:p>
        </p:txBody>
      </p:sp>
      <p:sp>
        <p:nvSpPr>
          <p:cNvPr id="284" name="Google Shape;284;p27"/>
          <p:cNvSpPr txBox="1"/>
          <p:nvPr/>
        </p:nvSpPr>
        <p:spPr>
          <a:xfrm>
            <a:off x="228600" y="471487"/>
            <a:ext cx="861060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1800"/>
              <a:buFont typeface="Verdana"/>
              <a:buNone/>
            </a:pPr>
            <a:r>
              <a:rPr lang="en-US" sz="1800" b="1" i="0" u="non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СССР в середине 40-х – начале 50-х гг.</a:t>
            </a:r>
            <a:endParaRPr/>
          </a:p>
        </p:txBody>
      </p:sp>
      <p:sp>
        <p:nvSpPr>
          <p:cNvPr id="285" name="Google Shape;285;p27"/>
          <p:cNvSpPr txBox="1"/>
          <p:nvPr/>
        </p:nvSpPr>
        <p:spPr>
          <a:xfrm>
            <a:off x="1905000" y="1524000"/>
            <a:ext cx="4800600" cy="735012"/>
          </a:xfrm>
          <a:prstGeom prst="rect">
            <a:avLst/>
          </a:prstGeom>
          <a:solidFill>
            <a:srgbClr val="FFDDDD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107763" dir="2700000">
              <a:srgbClr val="000000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600"/>
              <a:buFont typeface="Verdana"/>
              <a:buNone/>
            </a:pPr>
            <a:r>
              <a:rPr lang="en-US" sz="1600" b="1" i="0" u="non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Экономическое развитие</a:t>
            </a:r>
            <a:endParaRPr/>
          </a:p>
          <a:p>
            <a:pPr marL="0" marR="0" lvl="0" indent="-76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Char char="•"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перевод экономики на мирные рельсы</a:t>
            </a:r>
            <a:endParaRPr/>
          </a:p>
          <a:p>
            <a:pPr marL="0" marR="0" lvl="0" indent="-76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Char char="•"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восстановление разрушенной войной экономики</a:t>
            </a:r>
            <a:endParaRPr/>
          </a:p>
        </p:txBody>
      </p:sp>
      <p:sp>
        <p:nvSpPr>
          <p:cNvPr id="286" name="Google Shape;286;p27"/>
          <p:cNvSpPr txBox="1"/>
          <p:nvPr/>
        </p:nvSpPr>
        <p:spPr>
          <a:xfrm>
            <a:off x="1676400" y="2465387"/>
            <a:ext cx="5257800" cy="735012"/>
          </a:xfrm>
          <a:prstGeom prst="rect">
            <a:avLst/>
          </a:prstGeom>
          <a:solidFill>
            <a:srgbClr val="FFDDDD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107763" dir="2700000">
              <a:srgbClr val="000000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600"/>
              <a:buFont typeface="Verdana"/>
              <a:buNone/>
            </a:pPr>
            <a:r>
              <a:rPr lang="en-US" sz="1600" b="1" i="0" u="non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Общественно-политическая жизнь</a:t>
            </a:r>
            <a:endParaRPr sz="1200" b="1" i="0" u="none">
              <a:solidFill>
                <a:srgbClr val="0000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-76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Char char="•"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укрепление административно-командной системы</a:t>
            </a:r>
            <a:endParaRPr/>
          </a:p>
          <a:p>
            <a:pPr marL="0" marR="0" lvl="0" indent="-76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Char char="•"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продолжение репрессий</a:t>
            </a:r>
            <a:endParaRPr/>
          </a:p>
        </p:txBody>
      </p:sp>
      <p:sp>
        <p:nvSpPr>
          <p:cNvPr id="287" name="Google Shape;287;p27"/>
          <p:cNvSpPr txBox="1"/>
          <p:nvPr/>
        </p:nvSpPr>
        <p:spPr>
          <a:xfrm>
            <a:off x="1295400" y="3429000"/>
            <a:ext cx="6019800" cy="963612"/>
          </a:xfrm>
          <a:prstGeom prst="rect">
            <a:avLst/>
          </a:prstGeom>
          <a:solidFill>
            <a:srgbClr val="FFDDDD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107763" dir="2700000">
              <a:srgbClr val="000000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600"/>
              <a:buFont typeface="Verdana"/>
              <a:buNone/>
            </a:pPr>
            <a:r>
              <a:rPr lang="en-US" sz="1600" b="1" i="0" u="non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Наука и культура</a:t>
            </a:r>
            <a:endParaRPr sz="1200" b="1" i="0" u="none">
              <a:solidFill>
                <a:srgbClr val="0000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-76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Char char="•"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идеологический диктат</a:t>
            </a:r>
            <a:endParaRPr/>
          </a:p>
          <a:p>
            <a:pPr marL="0" marR="0" lvl="0" indent="-76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Char char="•"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борьба с направлениями, взглядами в творческой среде, не отвечавшим партийным требованиям</a:t>
            </a:r>
            <a:endParaRPr/>
          </a:p>
        </p:txBody>
      </p:sp>
      <p:sp>
        <p:nvSpPr>
          <p:cNvPr id="288" name="Google Shape;288;p27"/>
          <p:cNvSpPr txBox="1"/>
          <p:nvPr/>
        </p:nvSpPr>
        <p:spPr>
          <a:xfrm>
            <a:off x="1066800" y="4598987"/>
            <a:ext cx="6553200" cy="811212"/>
          </a:xfrm>
          <a:prstGeom prst="rect">
            <a:avLst/>
          </a:prstGeom>
          <a:solidFill>
            <a:srgbClr val="FFDDDD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107763" dir="2700000">
              <a:srgbClr val="000000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600"/>
              <a:buFont typeface="Verdana"/>
              <a:buNone/>
            </a:pPr>
            <a:r>
              <a:rPr lang="en-US" sz="1600" b="1" i="0" u="non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Внешняя политика</a:t>
            </a:r>
            <a:endParaRPr sz="1200" b="1" i="0" u="none">
              <a:solidFill>
                <a:srgbClr val="0000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-76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Char char="•"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начало «холодной» войны</a:t>
            </a:r>
            <a:endParaRPr/>
          </a:p>
          <a:p>
            <a:pPr marL="0" marR="0" lvl="0" indent="-76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Char char="•"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создание социалистического лагеря из стран Восточной Европы</a:t>
            </a:r>
            <a:endParaRPr/>
          </a:p>
        </p:txBody>
      </p:sp>
      <p:grpSp>
        <p:nvGrpSpPr>
          <p:cNvPr id="289" name="Google Shape;289;p27"/>
          <p:cNvGrpSpPr/>
          <p:nvPr/>
        </p:nvGrpSpPr>
        <p:grpSpPr>
          <a:xfrm>
            <a:off x="762000" y="1905000"/>
            <a:ext cx="1143000" cy="3124200"/>
            <a:chOff x="480" y="1200"/>
            <a:chExt cx="720" cy="1968"/>
          </a:xfrm>
        </p:grpSpPr>
        <p:cxnSp>
          <p:nvCxnSpPr>
            <p:cNvPr id="290" name="Google Shape;290;p27"/>
            <p:cNvCxnSpPr/>
            <p:nvPr/>
          </p:nvCxnSpPr>
          <p:spPr>
            <a:xfrm>
              <a:off x="480" y="2208"/>
              <a:ext cx="96" cy="0"/>
            </a:xfrm>
            <a:prstGeom prst="straightConnector1">
              <a:avLst/>
            </a:prstGeom>
            <a:noFill/>
            <a:ln w="28575" cap="flat" cmpd="sng">
              <a:solidFill>
                <a:srgbClr val="CA0000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  <p:cxnSp>
          <p:nvCxnSpPr>
            <p:cNvPr id="291" name="Google Shape;291;p27"/>
            <p:cNvCxnSpPr/>
            <p:nvPr/>
          </p:nvCxnSpPr>
          <p:spPr>
            <a:xfrm>
              <a:off x="576" y="1200"/>
              <a:ext cx="0" cy="1968"/>
            </a:xfrm>
            <a:prstGeom prst="straightConnector1">
              <a:avLst/>
            </a:prstGeom>
            <a:noFill/>
            <a:ln w="28575" cap="flat" cmpd="sng">
              <a:solidFill>
                <a:srgbClr val="CA0000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292" name="Google Shape;292;p27"/>
            <p:cNvCxnSpPr/>
            <p:nvPr/>
          </p:nvCxnSpPr>
          <p:spPr>
            <a:xfrm>
              <a:off x="576" y="1200"/>
              <a:ext cx="624" cy="0"/>
            </a:xfrm>
            <a:prstGeom prst="straightConnector1">
              <a:avLst/>
            </a:prstGeom>
            <a:noFill/>
            <a:ln w="28575" cap="flat" cmpd="sng">
              <a:solidFill>
                <a:srgbClr val="CA0000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  <p:cxnSp>
          <p:nvCxnSpPr>
            <p:cNvPr id="293" name="Google Shape;293;p27"/>
            <p:cNvCxnSpPr/>
            <p:nvPr/>
          </p:nvCxnSpPr>
          <p:spPr>
            <a:xfrm>
              <a:off x="576" y="1776"/>
              <a:ext cx="480" cy="0"/>
            </a:xfrm>
            <a:prstGeom prst="straightConnector1">
              <a:avLst/>
            </a:prstGeom>
            <a:noFill/>
            <a:ln w="28575" cap="flat" cmpd="sng">
              <a:solidFill>
                <a:srgbClr val="CA0000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  <p:cxnSp>
          <p:nvCxnSpPr>
            <p:cNvPr id="294" name="Google Shape;294;p27"/>
            <p:cNvCxnSpPr/>
            <p:nvPr/>
          </p:nvCxnSpPr>
          <p:spPr>
            <a:xfrm>
              <a:off x="576" y="2496"/>
              <a:ext cx="240" cy="0"/>
            </a:xfrm>
            <a:prstGeom prst="straightConnector1">
              <a:avLst/>
            </a:prstGeom>
            <a:noFill/>
            <a:ln w="28575" cap="flat" cmpd="sng">
              <a:solidFill>
                <a:srgbClr val="CA0000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  <p:cxnSp>
          <p:nvCxnSpPr>
            <p:cNvPr id="295" name="Google Shape;295;p27"/>
            <p:cNvCxnSpPr/>
            <p:nvPr/>
          </p:nvCxnSpPr>
          <p:spPr>
            <a:xfrm>
              <a:off x="576" y="3168"/>
              <a:ext cx="96" cy="0"/>
            </a:xfrm>
            <a:prstGeom prst="straightConnector1">
              <a:avLst/>
            </a:prstGeom>
            <a:noFill/>
            <a:ln w="28575" cap="flat" cmpd="sng">
              <a:solidFill>
                <a:srgbClr val="CA0000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</p:grpSp>
      <p:grpSp>
        <p:nvGrpSpPr>
          <p:cNvPr id="296" name="Google Shape;296;p27"/>
          <p:cNvGrpSpPr/>
          <p:nvPr/>
        </p:nvGrpSpPr>
        <p:grpSpPr>
          <a:xfrm>
            <a:off x="6781800" y="1905000"/>
            <a:ext cx="1066800" cy="3124200"/>
            <a:chOff x="4272" y="1200"/>
            <a:chExt cx="672" cy="1968"/>
          </a:xfrm>
        </p:grpSpPr>
        <p:cxnSp>
          <p:nvCxnSpPr>
            <p:cNvPr id="297" name="Google Shape;297;p27"/>
            <p:cNvCxnSpPr/>
            <p:nvPr/>
          </p:nvCxnSpPr>
          <p:spPr>
            <a:xfrm>
              <a:off x="4272" y="1200"/>
              <a:ext cx="672" cy="912"/>
            </a:xfrm>
            <a:prstGeom prst="straightConnector1">
              <a:avLst/>
            </a:prstGeom>
            <a:noFill/>
            <a:ln w="28575" cap="flat" cmpd="sng">
              <a:solidFill>
                <a:srgbClr val="CA0000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298" name="Google Shape;298;p27"/>
            <p:cNvCxnSpPr/>
            <p:nvPr/>
          </p:nvCxnSpPr>
          <p:spPr>
            <a:xfrm>
              <a:off x="4416" y="1824"/>
              <a:ext cx="528" cy="288"/>
            </a:xfrm>
            <a:prstGeom prst="straightConnector1">
              <a:avLst/>
            </a:prstGeom>
            <a:noFill/>
            <a:ln w="28575" cap="flat" cmpd="sng">
              <a:solidFill>
                <a:srgbClr val="CA0000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299" name="Google Shape;299;p27"/>
            <p:cNvCxnSpPr/>
            <p:nvPr/>
          </p:nvCxnSpPr>
          <p:spPr>
            <a:xfrm rot="10800000" flipH="1">
              <a:off x="4608" y="2112"/>
              <a:ext cx="336" cy="384"/>
            </a:xfrm>
            <a:prstGeom prst="straightConnector1">
              <a:avLst/>
            </a:prstGeom>
            <a:noFill/>
            <a:ln w="28575" cap="flat" cmpd="sng">
              <a:solidFill>
                <a:srgbClr val="CA0000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300" name="Google Shape;300;p27"/>
            <p:cNvCxnSpPr/>
            <p:nvPr/>
          </p:nvCxnSpPr>
          <p:spPr>
            <a:xfrm rot="10800000" flipH="1">
              <a:off x="4800" y="2112"/>
              <a:ext cx="144" cy="1056"/>
            </a:xfrm>
            <a:prstGeom prst="straightConnector1">
              <a:avLst/>
            </a:prstGeom>
            <a:noFill/>
            <a:ln w="28575" cap="flat" cmpd="sng">
              <a:solidFill>
                <a:srgbClr val="CA0000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</p:grpSp>
      <p:sp>
        <p:nvSpPr>
          <p:cNvPr id="301" name="Google Shape;301;p27"/>
          <p:cNvSpPr/>
          <p:nvPr/>
        </p:nvSpPr>
        <p:spPr>
          <a:xfrm rot="5400000">
            <a:off x="8459787" y="6345237"/>
            <a:ext cx="468312" cy="4683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105000" y="60000"/>
                </a:moveTo>
                <a:lnTo>
                  <a:pt x="15000" y="15000"/>
                </a:lnTo>
                <a:lnTo>
                  <a:pt x="15000" y="105000"/>
                </a:lnTo>
                <a:close/>
              </a:path>
              <a:path w="120000" h="120000" fill="darken" extrusionOk="0">
                <a:moveTo>
                  <a:pt x="105000" y="60000"/>
                </a:moveTo>
                <a:lnTo>
                  <a:pt x="15000" y="15000"/>
                </a:lnTo>
                <a:lnTo>
                  <a:pt x="15000" y="105000"/>
                </a:lnTo>
                <a:close/>
              </a:path>
              <a:path w="120000" h="120000" fill="none" extrusionOk="0">
                <a:moveTo>
                  <a:pt x="105000" y="60000"/>
                </a:moveTo>
                <a:lnTo>
                  <a:pt x="15000" y="105000"/>
                </a:lnTo>
                <a:lnTo>
                  <a:pt x="15000" y="15000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D60093"/>
              </a:gs>
              <a:gs pos="50000">
                <a:srgbClr val="FFFFFF"/>
              </a:gs>
              <a:gs pos="100000">
                <a:srgbClr val="D60093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" name="Google Shape;302;p27"/>
          <p:cNvSpPr txBox="1"/>
          <p:nvPr/>
        </p:nvSpPr>
        <p:spPr>
          <a:xfrm rot="-5400000">
            <a:off x="-1880393" y="3098006"/>
            <a:ext cx="4681537" cy="590550"/>
          </a:xfrm>
          <a:prstGeom prst="rect">
            <a:avLst/>
          </a:prstGeom>
          <a:solidFill>
            <a:srgbClr val="FFFFC9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71842" dir="8100000">
              <a:srgbClr val="000000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Verdana"/>
              <a:buNone/>
            </a:pPr>
            <a:r>
              <a:rPr lang="en-US" sz="13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Особенности послевоенного развития СССР 1945-1952 гг.</a:t>
            </a:r>
            <a:endParaRPr/>
          </a:p>
        </p:txBody>
      </p:sp>
      <p:sp>
        <p:nvSpPr>
          <p:cNvPr id="303" name="Google Shape;303;p27"/>
          <p:cNvSpPr txBox="1"/>
          <p:nvPr/>
        </p:nvSpPr>
        <p:spPr>
          <a:xfrm rot="-5400000">
            <a:off x="5760243" y="3104356"/>
            <a:ext cx="5257800" cy="1008062"/>
          </a:xfrm>
          <a:prstGeom prst="rect">
            <a:avLst/>
          </a:prstGeom>
          <a:solidFill>
            <a:srgbClr val="FFFFC9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71842" dir="8100000">
              <a:srgbClr val="000000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A0000"/>
              </a:buClr>
              <a:buSzPts val="1600"/>
              <a:buFont typeface="Verdana"/>
              <a:buNone/>
            </a:pPr>
            <a:r>
              <a:rPr lang="en-US" sz="1600" b="1" i="0" u="none">
                <a:solidFill>
                  <a:srgbClr val="CA0000"/>
                </a:solidFill>
                <a:latin typeface="Verdana"/>
                <a:ea typeface="Verdana"/>
                <a:cs typeface="Verdana"/>
                <a:sym typeface="Verdana"/>
              </a:rPr>
              <a:t>ИТОГ </a:t>
            </a: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3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en-US" sz="13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3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восстановление экономики</a:t>
            </a:r>
            <a:br>
              <a:rPr lang="en-US" sz="13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3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укрепление режима и личной власти И.В. Сталина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Verdana"/>
              <a:buNone/>
            </a:pPr>
            <a:r>
              <a:rPr lang="en-US" sz="13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ужесточение командно-административной системы</a:t>
            </a:r>
            <a:endParaRPr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28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9" name="Google Shape;309;p28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/>
          </a:p>
        </p:txBody>
      </p:sp>
      <p:pic>
        <p:nvPicPr>
          <p:cNvPr id="310" name="Google Shape;310;p28" descr="Рисунок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77050"/>
          </a:xfrm>
          <a:prstGeom prst="rect">
            <a:avLst/>
          </a:prstGeom>
          <a:noFill/>
          <a:ln>
            <a:noFill/>
          </a:ln>
        </p:spPr>
      </p:pic>
      <p:sp>
        <p:nvSpPr>
          <p:cNvPr id="311" name="Google Shape;311;p28"/>
          <p:cNvSpPr txBox="1"/>
          <p:nvPr/>
        </p:nvSpPr>
        <p:spPr>
          <a:xfrm>
            <a:off x="6948487" y="100012"/>
            <a:ext cx="2016125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42700"/>
              </a:buClr>
              <a:buSzPts val="1400"/>
              <a:buFont typeface="Verdana"/>
              <a:buNone/>
            </a:pPr>
            <a:r>
              <a:rPr lang="en-US" sz="1400" b="1" i="0" u="none">
                <a:solidFill>
                  <a:srgbClr val="A42700"/>
                </a:solidFill>
                <a:latin typeface="Verdana"/>
                <a:ea typeface="Verdana"/>
                <a:cs typeface="Verdana"/>
                <a:sym typeface="Verdana"/>
              </a:rPr>
              <a:t>(Транспарант 3)</a:t>
            </a:r>
            <a:endParaRPr/>
          </a:p>
        </p:txBody>
      </p:sp>
      <p:sp>
        <p:nvSpPr>
          <p:cNvPr id="312" name="Google Shape;312;p28"/>
          <p:cNvSpPr txBox="1"/>
          <p:nvPr/>
        </p:nvSpPr>
        <p:spPr>
          <a:xfrm>
            <a:off x="228600" y="349250"/>
            <a:ext cx="8610600" cy="5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1800"/>
              <a:buFont typeface="Verdana"/>
              <a:buNone/>
            </a:pPr>
            <a:r>
              <a:rPr lang="en-US" sz="1800" b="1" i="0" u="non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Социально-экономическая политика в СССР в первые послевоенные годы </a:t>
            </a:r>
            <a:endParaRPr/>
          </a:p>
        </p:txBody>
      </p:sp>
      <p:grpSp>
        <p:nvGrpSpPr>
          <p:cNvPr id="313" name="Google Shape;313;p28"/>
          <p:cNvGrpSpPr/>
          <p:nvPr/>
        </p:nvGrpSpPr>
        <p:grpSpPr>
          <a:xfrm>
            <a:off x="457200" y="914400"/>
            <a:ext cx="8153400" cy="533400"/>
            <a:chOff x="192" y="720"/>
            <a:chExt cx="5136" cy="336"/>
          </a:xfrm>
        </p:grpSpPr>
        <p:sp>
          <p:nvSpPr>
            <p:cNvPr id="314" name="Google Shape;314;p28"/>
            <p:cNvSpPr txBox="1"/>
            <p:nvPr/>
          </p:nvSpPr>
          <p:spPr>
            <a:xfrm>
              <a:off x="480" y="720"/>
              <a:ext cx="4560" cy="336"/>
            </a:xfrm>
            <a:prstGeom prst="rect">
              <a:avLst/>
            </a:prstGeom>
            <a:solidFill>
              <a:srgbClr val="F7FEB0"/>
            </a:solidFill>
            <a:ln w="952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63500" dist="35921" dir="2700000">
                <a:srgbClr val="000000"/>
              </a:outerShdw>
            </a:effectLst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5" name="Google Shape;315;p28"/>
            <p:cNvSpPr txBox="1"/>
            <p:nvPr/>
          </p:nvSpPr>
          <p:spPr>
            <a:xfrm>
              <a:off x="192" y="768"/>
              <a:ext cx="5136" cy="2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660066"/>
                </a:buClr>
                <a:buSzPts val="1800"/>
                <a:buFont typeface="Verdana"/>
                <a:buNone/>
              </a:pPr>
              <a:r>
                <a:rPr lang="en-US" sz="1800" b="1" i="0" u="none">
                  <a:solidFill>
                    <a:srgbClr val="660066"/>
                  </a:solidFill>
                  <a:latin typeface="Verdana"/>
                  <a:ea typeface="Verdana"/>
                  <a:cs typeface="Verdana"/>
                  <a:sym typeface="Verdana"/>
                </a:rPr>
                <a:t>4-ПЯТИЛЕТКА (1946-1950 гг.) Основные процессы</a:t>
              </a:r>
              <a:endParaRPr/>
            </a:p>
          </p:txBody>
        </p:sp>
      </p:grpSp>
      <p:grpSp>
        <p:nvGrpSpPr>
          <p:cNvPr id="316" name="Google Shape;316;p28"/>
          <p:cNvGrpSpPr/>
          <p:nvPr/>
        </p:nvGrpSpPr>
        <p:grpSpPr>
          <a:xfrm>
            <a:off x="152400" y="1676400"/>
            <a:ext cx="8839995" cy="3048000"/>
            <a:chOff x="96" y="1056"/>
            <a:chExt cx="5569" cy="1920"/>
          </a:xfrm>
        </p:grpSpPr>
        <p:grpSp>
          <p:nvGrpSpPr>
            <p:cNvPr id="317" name="Google Shape;317;p28"/>
            <p:cNvGrpSpPr/>
            <p:nvPr/>
          </p:nvGrpSpPr>
          <p:grpSpPr>
            <a:xfrm rot="5400000">
              <a:off x="816" y="336"/>
              <a:ext cx="864" cy="2304"/>
              <a:chOff x="144" y="912"/>
              <a:chExt cx="864" cy="2304"/>
            </a:xfrm>
          </p:grpSpPr>
          <p:grpSp>
            <p:nvGrpSpPr>
              <p:cNvPr id="318" name="Google Shape;318;p28"/>
              <p:cNvGrpSpPr/>
              <p:nvPr/>
            </p:nvGrpSpPr>
            <p:grpSpPr>
              <a:xfrm rot="-5400000">
                <a:off x="-528" y="1632"/>
                <a:ext cx="2208" cy="864"/>
                <a:chOff x="192" y="1536"/>
                <a:chExt cx="2208" cy="1104"/>
              </a:xfrm>
            </p:grpSpPr>
            <p:sp>
              <p:nvSpPr>
                <p:cNvPr id="319" name="Google Shape;319;p28"/>
                <p:cNvSpPr txBox="1"/>
                <p:nvPr/>
              </p:nvSpPr>
              <p:spPr>
                <a:xfrm>
                  <a:off x="192" y="1536"/>
                  <a:ext cx="2208" cy="1104"/>
                </a:xfrm>
                <a:prstGeom prst="rect">
                  <a:avLst/>
                </a:prstGeom>
                <a:solidFill>
                  <a:srgbClr val="FFFFFF"/>
                </a:solidFill>
                <a:ln w="9525" cap="flat" cmpd="sng">
                  <a:solidFill>
                    <a:srgbClr val="000000"/>
                  </a:solidFill>
                  <a:prstDash val="solid"/>
                  <a:miter lim="800000"/>
                  <a:headEnd type="none" w="sm" len="sm"/>
                  <a:tailEnd type="none" w="sm" len="sm"/>
                </a:ln>
                <a:effectLst>
                  <a:outerShdw blurRad="63500" dist="71842" dir="2700000">
                    <a:srgbClr val="000000"/>
                  </a:outerShdw>
                </a:effectLst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2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cxnSp>
              <p:nvCxnSpPr>
                <p:cNvPr id="320" name="Google Shape;320;p28"/>
                <p:cNvCxnSpPr/>
                <p:nvPr/>
              </p:nvCxnSpPr>
              <p:spPr>
                <a:xfrm>
                  <a:off x="192" y="1776"/>
                  <a:ext cx="2208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</p:cxnSp>
          </p:grpSp>
          <p:sp>
            <p:nvSpPr>
              <p:cNvPr id="321" name="Google Shape;321;p28"/>
              <p:cNvSpPr txBox="1"/>
              <p:nvPr/>
            </p:nvSpPr>
            <p:spPr>
              <a:xfrm rot="-5400000">
                <a:off x="-555" y="1948"/>
                <a:ext cx="1632" cy="2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66"/>
                  </a:buClr>
                  <a:buSzPts val="1800"/>
                  <a:buFont typeface="Verdana"/>
                  <a:buNone/>
                </a:pPr>
                <a:r>
                  <a:rPr lang="en-US" sz="1800" b="1" i="0" u="none">
                    <a:solidFill>
                      <a:srgbClr val="000066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Промышленность</a:t>
                </a:r>
                <a:endParaRPr/>
              </a:p>
            </p:txBody>
          </p:sp>
          <p:sp>
            <p:nvSpPr>
              <p:cNvPr id="322" name="Google Shape;322;p28"/>
              <p:cNvSpPr txBox="1"/>
              <p:nvPr/>
            </p:nvSpPr>
            <p:spPr>
              <a:xfrm rot="-5400000">
                <a:off x="-482" y="1763"/>
                <a:ext cx="2304" cy="6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-76200" algn="ctr" rtl="0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200"/>
                  <a:buFont typeface="Verdana"/>
                  <a:buChar char="•"/>
                </a:pPr>
                <a:r>
                  <a:rPr lang="en-US" sz="1200" b="1" i="0" u="none">
                    <a:solidFill>
                      <a:schemeClr val="dk1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 </a:t>
                </a:r>
                <a:r>
                  <a:rPr lang="en-US" sz="1000" b="1" i="0" u="none">
                    <a:solidFill>
                      <a:schemeClr val="dk1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восстановление</a:t>
                </a:r>
                <a:endParaRPr/>
              </a:p>
              <a:p>
                <a:pPr marL="0" marR="0" lvl="0" indent="-63500" algn="ctr" rtl="0">
                  <a:lnSpc>
                    <a:spcPct val="80000"/>
                  </a:lnSpc>
                  <a:spcBef>
                    <a:spcPts val="50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Verdana"/>
                  <a:buChar char="•"/>
                </a:pPr>
                <a:r>
                  <a:rPr lang="en-US" sz="1000" b="1" i="0" u="none">
                    <a:solidFill>
                      <a:schemeClr val="dk1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 конверсия</a:t>
                </a:r>
                <a:endParaRPr/>
              </a:p>
              <a:p>
                <a:pPr marL="0" marR="0" lvl="0" indent="-63500" algn="ctr" rtl="0">
                  <a:lnSpc>
                    <a:spcPct val="80000"/>
                  </a:lnSpc>
                  <a:spcBef>
                    <a:spcPts val="50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Verdana"/>
                  <a:buChar char="•"/>
                </a:pPr>
                <a:r>
                  <a:rPr lang="en-US" sz="1000" b="1" i="0" u="none">
                    <a:solidFill>
                      <a:schemeClr val="dk1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 строительство новых предприятий развитие тяжелой промышленности</a:t>
                </a:r>
                <a:endParaRPr/>
              </a:p>
              <a:p>
                <a:pPr marL="0" marR="0" lvl="0" indent="-63500" algn="ctr" rtl="0">
                  <a:lnSpc>
                    <a:spcPct val="80000"/>
                  </a:lnSpc>
                  <a:spcBef>
                    <a:spcPts val="50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Verdana"/>
                  <a:buChar char="•"/>
                </a:pPr>
                <a:r>
                  <a:rPr lang="en-US" sz="1000" b="1" i="0" u="none">
                    <a:solidFill>
                      <a:schemeClr val="dk1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Заложены основы атомной энергетики</a:t>
                </a:r>
                <a:endParaRPr/>
              </a:p>
            </p:txBody>
          </p:sp>
        </p:grpSp>
        <p:grpSp>
          <p:nvGrpSpPr>
            <p:cNvPr id="323" name="Google Shape;323;p28"/>
            <p:cNvGrpSpPr/>
            <p:nvPr/>
          </p:nvGrpSpPr>
          <p:grpSpPr>
            <a:xfrm rot="5400000">
              <a:off x="4057" y="360"/>
              <a:ext cx="912" cy="2304"/>
              <a:chOff x="1296" y="911"/>
              <a:chExt cx="912" cy="2304"/>
            </a:xfrm>
          </p:grpSpPr>
          <p:grpSp>
            <p:nvGrpSpPr>
              <p:cNvPr id="324" name="Google Shape;324;p28"/>
              <p:cNvGrpSpPr/>
              <p:nvPr/>
            </p:nvGrpSpPr>
            <p:grpSpPr>
              <a:xfrm rot="-5400000">
                <a:off x="648" y="1608"/>
                <a:ext cx="2208" cy="912"/>
                <a:chOff x="192" y="1536"/>
                <a:chExt cx="2208" cy="1104"/>
              </a:xfrm>
            </p:grpSpPr>
            <p:sp>
              <p:nvSpPr>
                <p:cNvPr id="325" name="Google Shape;325;p28"/>
                <p:cNvSpPr txBox="1"/>
                <p:nvPr/>
              </p:nvSpPr>
              <p:spPr>
                <a:xfrm>
                  <a:off x="192" y="1536"/>
                  <a:ext cx="2208" cy="1104"/>
                </a:xfrm>
                <a:prstGeom prst="rect">
                  <a:avLst/>
                </a:prstGeom>
                <a:solidFill>
                  <a:srgbClr val="FFFFFF"/>
                </a:solidFill>
                <a:ln w="9525" cap="flat" cmpd="sng">
                  <a:solidFill>
                    <a:srgbClr val="000000"/>
                  </a:solidFill>
                  <a:prstDash val="solid"/>
                  <a:miter lim="800000"/>
                  <a:headEnd type="none" w="sm" len="sm"/>
                  <a:tailEnd type="none" w="sm" len="sm"/>
                </a:ln>
                <a:effectLst>
                  <a:outerShdw blurRad="63500" dist="71842" dir="2700000">
                    <a:srgbClr val="000000"/>
                  </a:outerShdw>
                </a:effectLst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2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cxnSp>
              <p:nvCxnSpPr>
                <p:cNvPr id="326" name="Google Shape;326;p28"/>
                <p:cNvCxnSpPr/>
                <p:nvPr/>
              </p:nvCxnSpPr>
              <p:spPr>
                <a:xfrm>
                  <a:off x="192" y="1776"/>
                  <a:ext cx="2208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</p:cxnSp>
          </p:grpSp>
          <p:sp>
            <p:nvSpPr>
              <p:cNvPr id="327" name="Google Shape;327;p28"/>
              <p:cNvSpPr txBox="1"/>
              <p:nvPr/>
            </p:nvSpPr>
            <p:spPr>
              <a:xfrm rot="-5400000">
                <a:off x="476" y="1876"/>
                <a:ext cx="1872" cy="2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66"/>
                  </a:buClr>
                  <a:buSzPts val="1800"/>
                  <a:buFont typeface="Verdana"/>
                  <a:buNone/>
                </a:pPr>
                <a:r>
                  <a:rPr lang="en-US" sz="1800" b="1" i="0" u="none">
                    <a:solidFill>
                      <a:srgbClr val="000066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Сельское хозяйство</a:t>
                </a:r>
                <a:endParaRPr/>
              </a:p>
            </p:txBody>
          </p:sp>
          <p:sp>
            <p:nvSpPr>
              <p:cNvPr id="328" name="Google Shape;328;p28"/>
              <p:cNvSpPr txBox="1"/>
              <p:nvPr/>
            </p:nvSpPr>
            <p:spPr>
              <a:xfrm rot="-5400000">
                <a:off x="699" y="1724"/>
                <a:ext cx="2304" cy="67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-76200" algn="ctr" rtl="0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200"/>
                  <a:buFont typeface="Verdana"/>
                  <a:buChar char="•"/>
                </a:pPr>
                <a:r>
                  <a:rPr lang="en-US" sz="1200" b="1" i="0" u="none">
                    <a:solidFill>
                      <a:schemeClr val="dk1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 </a:t>
                </a:r>
                <a:r>
                  <a:rPr lang="en-US" sz="1000" b="1" i="0" u="none">
                    <a:solidFill>
                      <a:schemeClr val="dk1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укрупнение колхозов</a:t>
                </a:r>
                <a:endParaRPr/>
              </a:p>
              <a:p>
                <a:pPr marL="0" marR="0" lvl="0" indent="-63500" algn="ctr" rtl="0">
                  <a:lnSpc>
                    <a:spcPct val="80000"/>
                  </a:lnSpc>
                  <a:spcBef>
                    <a:spcPts val="50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Verdana"/>
                  <a:buChar char="•"/>
                </a:pPr>
                <a:r>
                  <a:rPr lang="en-US" sz="1000" b="1" i="0" u="none">
                    <a:solidFill>
                      <a:schemeClr val="dk1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 коллективизация в районах, присоединенных к СССР перед войной</a:t>
                </a:r>
                <a:endParaRPr/>
              </a:p>
              <a:p>
                <a:pPr marL="0" marR="0" lvl="0" indent="-63500" algn="ctr" rtl="0">
                  <a:lnSpc>
                    <a:spcPct val="80000"/>
                  </a:lnSpc>
                  <a:spcBef>
                    <a:spcPts val="50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Verdana"/>
                  <a:buChar char="•"/>
                </a:pPr>
                <a:r>
                  <a:rPr lang="en-US" sz="1000" b="1" i="0" u="none">
                    <a:solidFill>
                      <a:schemeClr val="dk1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 восстановление сельского населения на плодородных, обезлюдевших землях</a:t>
                </a:r>
                <a:endParaRPr/>
              </a:p>
              <a:p>
                <a:pPr marL="0" marR="0" lvl="0" indent="-63500" algn="ctr" rtl="0">
                  <a:lnSpc>
                    <a:spcPct val="80000"/>
                  </a:lnSpc>
                  <a:spcBef>
                    <a:spcPts val="50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Verdana"/>
                  <a:buChar char="•"/>
                </a:pPr>
                <a:r>
                  <a:rPr lang="en-US" sz="1000" b="1" i="0" u="none">
                    <a:solidFill>
                      <a:schemeClr val="dk1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 рост налогов</a:t>
                </a:r>
                <a:endParaRPr/>
              </a:p>
            </p:txBody>
          </p:sp>
        </p:grpSp>
        <p:grpSp>
          <p:nvGrpSpPr>
            <p:cNvPr id="329" name="Google Shape;329;p28"/>
            <p:cNvGrpSpPr/>
            <p:nvPr/>
          </p:nvGrpSpPr>
          <p:grpSpPr>
            <a:xfrm>
              <a:off x="1776" y="2065"/>
              <a:ext cx="2304" cy="911"/>
              <a:chOff x="2354" y="2677"/>
              <a:chExt cx="2304" cy="1019"/>
            </a:xfrm>
          </p:grpSpPr>
          <p:grpSp>
            <p:nvGrpSpPr>
              <p:cNvPr id="330" name="Google Shape;330;p28"/>
              <p:cNvGrpSpPr/>
              <p:nvPr/>
            </p:nvGrpSpPr>
            <p:grpSpPr>
              <a:xfrm>
                <a:off x="2400" y="2688"/>
                <a:ext cx="2208" cy="1008"/>
                <a:chOff x="192" y="1536"/>
                <a:chExt cx="2208" cy="1104"/>
              </a:xfrm>
            </p:grpSpPr>
            <p:sp>
              <p:nvSpPr>
                <p:cNvPr id="331" name="Google Shape;331;p28"/>
                <p:cNvSpPr txBox="1"/>
                <p:nvPr/>
              </p:nvSpPr>
              <p:spPr>
                <a:xfrm>
                  <a:off x="192" y="1536"/>
                  <a:ext cx="2208" cy="1104"/>
                </a:xfrm>
                <a:prstGeom prst="rect">
                  <a:avLst/>
                </a:prstGeom>
                <a:solidFill>
                  <a:srgbClr val="FFFFFF"/>
                </a:solidFill>
                <a:ln w="9525" cap="flat" cmpd="sng">
                  <a:solidFill>
                    <a:srgbClr val="000000"/>
                  </a:solidFill>
                  <a:prstDash val="solid"/>
                  <a:miter lim="800000"/>
                  <a:headEnd type="none" w="sm" len="sm"/>
                  <a:tailEnd type="none" w="sm" len="sm"/>
                </a:ln>
                <a:effectLst>
                  <a:outerShdw blurRad="63500" dist="71842" dir="2700000">
                    <a:srgbClr val="000000"/>
                  </a:outerShdw>
                </a:effectLst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2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cxnSp>
              <p:nvCxnSpPr>
                <p:cNvPr id="332" name="Google Shape;332;p28"/>
                <p:cNvCxnSpPr/>
                <p:nvPr/>
              </p:nvCxnSpPr>
              <p:spPr>
                <a:xfrm>
                  <a:off x="192" y="1776"/>
                  <a:ext cx="2208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</p:cxnSp>
          </p:grpSp>
          <p:sp>
            <p:nvSpPr>
              <p:cNvPr id="333" name="Google Shape;333;p28"/>
              <p:cNvSpPr txBox="1"/>
              <p:nvPr/>
            </p:nvSpPr>
            <p:spPr>
              <a:xfrm>
                <a:off x="2497" y="2677"/>
                <a:ext cx="2064" cy="25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66"/>
                  </a:buClr>
                  <a:buSzPts val="1800"/>
                  <a:buFont typeface="Verdana"/>
                  <a:buNone/>
                </a:pPr>
                <a:r>
                  <a:rPr lang="en-US" sz="1800" b="1" i="0" u="none">
                    <a:solidFill>
                      <a:srgbClr val="000066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Социальная политика</a:t>
                </a:r>
                <a:endParaRPr/>
              </a:p>
            </p:txBody>
          </p:sp>
          <p:sp>
            <p:nvSpPr>
              <p:cNvPr id="334" name="Google Shape;334;p28"/>
              <p:cNvSpPr txBox="1"/>
              <p:nvPr/>
            </p:nvSpPr>
            <p:spPr>
              <a:xfrm>
                <a:off x="2354" y="2929"/>
                <a:ext cx="2304" cy="72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-76200" algn="ctr" rtl="0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200"/>
                  <a:buFont typeface="Verdana"/>
                  <a:buChar char="•"/>
                </a:pPr>
                <a:r>
                  <a:rPr lang="en-US" sz="1200" b="1" i="0" u="none">
                    <a:solidFill>
                      <a:schemeClr val="dk1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 </a:t>
                </a:r>
                <a:r>
                  <a:rPr lang="en-US" sz="1000" b="1" i="0" u="none">
                    <a:solidFill>
                      <a:schemeClr val="dk1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демобилизация в армии и флоте</a:t>
                </a:r>
                <a:endParaRPr/>
              </a:p>
              <a:p>
                <a:pPr marL="0" marR="0" lvl="0" indent="-63500" algn="ctr" rtl="0">
                  <a:lnSpc>
                    <a:spcPct val="80000"/>
                  </a:lnSpc>
                  <a:spcBef>
                    <a:spcPts val="50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Verdana"/>
                  <a:buChar char="•"/>
                </a:pPr>
                <a:r>
                  <a:rPr lang="en-US" sz="1000" b="1" i="0" u="none">
                    <a:solidFill>
                      <a:schemeClr val="dk1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 репатриация советских граждан</a:t>
                </a:r>
                <a:endParaRPr/>
              </a:p>
              <a:p>
                <a:pPr marL="0" marR="0" lvl="0" indent="-63500" algn="ctr" rtl="0">
                  <a:lnSpc>
                    <a:spcPct val="80000"/>
                  </a:lnSpc>
                  <a:spcBef>
                    <a:spcPts val="50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Verdana"/>
                  <a:buChar char="•"/>
                </a:pPr>
                <a:r>
                  <a:rPr lang="en-US" sz="1000" b="1" i="0" u="none">
                    <a:solidFill>
                      <a:schemeClr val="dk1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 отмена карточной системы (1947 г.)</a:t>
                </a:r>
                <a:endParaRPr/>
              </a:p>
              <a:p>
                <a:pPr marL="0" marR="0" lvl="0" indent="-63500" algn="ctr" rtl="0">
                  <a:lnSpc>
                    <a:spcPct val="80000"/>
                  </a:lnSpc>
                  <a:spcBef>
                    <a:spcPts val="50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Verdana"/>
                  <a:buChar char="•"/>
                </a:pPr>
                <a:r>
                  <a:rPr lang="en-US" sz="1000" b="1" i="0" u="none">
                    <a:solidFill>
                      <a:schemeClr val="dk1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 денежная реформа (1947 г.)</a:t>
                </a:r>
                <a:endParaRPr/>
              </a:p>
              <a:p>
                <a:pPr marL="0" marR="0" lvl="0" indent="-63500" algn="ctr" rtl="0">
                  <a:lnSpc>
                    <a:spcPct val="80000"/>
                  </a:lnSpc>
                  <a:spcBef>
                    <a:spcPts val="50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Verdana"/>
                  <a:buChar char="•"/>
                </a:pPr>
                <a:r>
                  <a:rPr lang="en-US" sz="1000" b="1" i="0" u="none">
                    <a:solidFill>
                      <a:schemeClr val="dk1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 снижение цен с 1947-1950 гг. в 5 раз</a:t>
                </a:r>
                <a:endParaRPr/>
              </a:p>
            </p:txBody>
          </p:sp>
        </p:grpSp>
      </p:grpSp>
      <p:grpSp>
        <p:nvGrpSpPr>
          <p:cNvPr id="335" name="Google Shape;335;p28"/>
          <p:cNvGrpSpPr/>
          <p:nvPr/>
        </p:nvGrpSpPr>
        <p:grpSpPr>
          <a:xfrm>
            <a:off x="1143000" y="4953000"/>
            <a:ext cx="6753225" cy="1752600"/>
            <a:chOff x="1680" y="1824"/>
            <a:chExt cx="4254" cy="1248"/>
          </a:xfrm>
        </p:grpSpPr>
        <p:grpSp>
          <p:nvGrpSpPr>
            <p:cNvPr id="336" name="Google Shape;336;p28"/>
            <p:cNvGrpSpPr/>
            <p:nvPr/>
          </p:nvGrpSpPr>
          <p:grpSpPr>
            <a:xfrm>
              <a:off x="1776" y="1824"/>
              <a:ext cx="4080" cy="1248"/>
              <a:chOff x="1776" y="1824"/>
              <a:chExt cx="4080" cy="1248"/>
            </a:xfrm>
          </p:grpSpPr>
          <p:sp>
            <p:nvSpPr>
              <p:cNvPr id="337" name="Google Shape;337;p28"/>
              <p:cNvSpPr txBox="1"/>
              <p:nvPr/>
            </p:nvSpPr>
            <p:spPr>
              <a:xfrm>
                <a:off x="1776" y="1824"/>
                <a:ext cx="4080" cy="1248"/>
              </a:xfrm>
              <a:prstGeom prst="rect">
                <a:avLst/>
              </a:pr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71842" dir="2700000">
                  <a:srgbClr val="000000"/>
                </a:outerShdw>
              </a:effectLst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338" name="Google Shape;338;p28"/>
              <p:cNvCxnSpPr/>
              <p:nvPr/>
            </p:nvCxnSpPr>
            <p:spPr>
              <a:xfrm>
                <a:off x="1776" y="2208"/>
                <a:ext cx="408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</p:grpSp>
        <p:sp>
          <p:nvSpPr>
            <p:cNvPr id="339" name="Google Shape;339;p28"/>
            <p:cNvSpPr txBox="1"/>
            <p:nvPr/>
          </p:nvSpPr>
          <p:spPr>
            <a:xfrm>
              <a:off x="1680" y="1827"/>
              <a:ext cx="4254" cy="4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ts val="1600"/>
                <a:buFont typeface="Verdana"/>
                <a:buNone/>
              </a:pPr>
              <a:r>
                <a:rPr lang="en-US" sz="1600" b="1" i="0" u="none">
                  <a:solidFill>
                    <a:srgbClr val="FF0000"/>
                  </a:solidFill>
                  <a:latin typeface="Verdana"/>
                  <a:ea typeface="Verdana"/>
                  <a:cs typeface="Verdana"/>
                  <a:sym typeface="Verdana"/>
                </a:rPr>
                <a:t>Итог</a:t>
              </a:r>
              <a:endParaRPr/>
            </a:p>
            <a:p>
              <a:pPr marL="0" marR="0" lvl="0" indent="0" algn="ctr" rtl="0">
                <a:lnSpc>
                  <a:spcPct val="80000"/>
                </a:lnSpc>
                <a:spcBef>
                  <a:spcPts val="800"/>
                </a:spcBef>
                <a:spcAft>
                  <a:spcPts val="0"/>
                </a:spcAft>
                <a:buClr>
                  <a:srgbClr val="FF0000"/>
                </a:buClr>
                <a:buSzPts val="1600"/>
                <a:buFont typeface="Verdana"/>
                <a:buNone/>
              </a:pPr>
              <a:r>
                <a:rPr lang="en-US" sz="1600" b="1" i="0" u="none">
                  <a:solidFill>
                    <a:srgbClr val="FF0000"/>
                  </a:solidFill>
                  <a:latin typeface="Verdana"/>
                  <a:ea typeface="Verdana"/>
                  <a:cs typeface="Verdana"/>
                  <a:sym typeface="Verdana"/>
                </a:rPr>
                <a:t>Восстановление народного хозяйства к нач. 50-х гг. </a:t>
              </a:r>
              <a:endParaRPr/>
            </a:p>
          </p:txBody>
        </p:sp>
        <p:sp>
          <p:nvSpPr>
            <p:cNvPr id="340" name="Google Shape;340;p28"/>
            <p:cNvSpPr txBox="1"/>
            <p:nvPr/>
          </p:nvSpPr>
          <p:spPr>
            <a:xfrm>
              <a:off x="1872" y="2208"/>
              <a:ext cx="3888" cy="82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Verdana"/>
                <a:buNone/>
              </a:pPr>
              <a:r>
                <a:rPr lang="en-US" sz="12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 </a:t>
              </a:r>
              <a:r>
                <a:rPr lang="en-US" sz="10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Источники решения задач пятилетки</a:t>
              </a:r>
              <a:endParaRPr/>
            </a:p>
            <a:p>
              <a:pPr marL="0" marR="0" lvl="0" indent="-63500" algn="ctr" rtl="0">
                <a:lnSpc>
                  <a:spcPct val="80000"/>
                </a:lnSpc>
                <a:spcBef>
                  <a:spcPts val="50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Verdana"/>
                <a:buChar char="•"/>
              </a:pPr>
              <a:r>
                <a:rPr lang="en-US" sz="10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 трудовой героизм советского народа</a:t>
              </a:r>
              <a:endParaRPr/>
            </a:p>
            <a:p>
              <a:pPr marL="0" marR="0" lvl="0" indent="-63500" algn="ctr" rtl="0">
                <a:lnSpc>
                  <a:spcPct val="80000"/>
                </a:lnSpc>
                <a:spcBef>
                  <a:spcPts val="50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Verdana"/>
                <a:buChar char="•"/>
              </a:pPr>
              <a:r>
                <a:rPr lang="en-US" sz="10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 максимальная концентрация ресурсов за счет сельского хозяйства и легкой промышленности</a:t>
              </a:r>
              <a:endParaRPr/>
            </a:p>
            <a:p>
              <a:pPr marL="0" marR="0" lvl="0" indent="-63500" algn="ctr" rtl="0">
                <a:lnSpc>
                  <a:spcPct val="80000"/>
                </a:lnSpc>
                <a:spcBef>
                  <a:spcPts val="50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Verdana"/>
                <a:buChar char="•"/>
              </a:pPr>
              <a:r>
                <a:rPr lang="en-US" sz="10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 конверсия</a:t>
              </a:r>
              <a:endParaRPr/>
            </a:p>
            <a:p>
              <a:pPr marL="0" marR="0" lvl="0" indent="-63500" algn="ctr" rtl="0">
                <a:lnSpc>
                  <a:spcPct val="80000"/>
                </a:lnSpc>
                <a:spcBef>
                  <a:spcPts val="50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Verdana"/>
                <a:buChar char="•"/>
              </a:pPr>
              <a:r>
                <a:rPr lang="en-US" sz="10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 работа ГУЛАГА и т.д.</a:t>
              </a:r>
              <a:endParaRPr/>
            </a:p>
          </p:txBody>
        </p:sp>
      </p:grpSp>
      <p:grpSp>
        <p:nvGrpSpPr>
          <p:cNvPr id="341" name="Google Shape;341;p28"/>
          <p:cNvGrpSpPr/>
          <p:nvPr/>
        </p:nvGrpSpPr>
        <p:grpSpPr>
          <a:xfrm>
            <a:off x="1981200" y="1447800"/>
            <a:ext cx="5334000" cy="1828800"/>
            <a:chOff x="1248" y="912"/>
            <a:chExt cx="3360" cy="1152"/>
          </a:xfrm>
        </p:grpSpPr>
        <p:cxnSp>
          <p:nvCxnSpPr>
            <p:cNvPr id="342" name="Google Shape;342;p28"/>
            <p:cNvCxnSpPr/>
            <p:nvPr/>
          </p:nvCxnSpPr>
          <p:spPr>
            <a:xfrm>
              <a:off x="2880" y="912"/>
              <a:ext cx="0" cy="1152"/>
            </a:xfrm>
            <a:prstGeom prst="straightConnector1">
              <a:avLst/>
            </a:prstGeom>
            <a:noFill/>
            <a:ln w="38100" cap="flat" cmpd="sng">
              <a:solidFill>
                <a:srgbClr val="CA0000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  <p:cxnSp>
          <p:nvCxnSpPr>
            <p:cNvPr id="343" name="Google Shape;343;p28"/>
            <p:cNvCxnSpPr/>
            <p:nvPr/>
          </p:nvCxnSpPr>
          <p:spPr>
            <a:xfrm>
              <a:off x="1248" y="912"/>
              <a:ext cx="0" cy="144"/>
            </a:xfrm>
            <a:prstGeom prst="straightConnector1">
              <a:avLst/>
            </a:prstGeom>
            <a:noFill/>
            <a:ln w="38100" cap="flat" cmpd="sng">
              <a:solidFill>
                <a:srgbClr val="CA0000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  <p:cxnSp>
          <p:nvCxnSpPr>
            <p:cNvPr id="344" name="Google Shape;344;p28"/>
            <p:cNvCxnSpPr/>
            <p:nvPr/>
          </p:nvCxnSpPr>
          <p:spPr>
            <a:xfrm>
              <a:off x="4608" y="912"/>
              <a:ext cx="0" cy="144"/>
            </a:xfrm>
            <a:prstGeom prst="straightConnector1">
              <a:avLst/>
            </a:prstGeom>
            <a:noFill/>
            <a:ln w="38100" cap="flat" cmpd="sng">
              <a:solidFill>
                <a:srgbClr val="CA0000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</p:grpSp>
      <p:grpSp>
        <p:nvGrpSpPr>
          <p:cNvPr id="345" name="Google Shape;345;p28"/>
          <p:cNvGrpSpPr/>
          <p:nvPr/>
        </p:nvGrpSpPr>
        <p:grpSpPr>
          <a:xfrm>
            <a:off x="1905000" y="3124200"/>
            <a:ext cx="5410200" cy="1828800"/>
            <a:chOff x="1200" y="1968"/>
            <a:chExt cx="3408" cy="1152"/>
          </a:xfrm>
        </p:grpSpPr>
        <p:cxnSp>
          <p:nvCxnSpPr>
            <p:cNvPr id="346" name="Google Shape;346;p28"/>
            <p:cNvCxnSpPr/>
            <p:nvPr/>
          </p:nvCxnSpPr>
          <p:spPr>
            <a:xfrm>
              <a:off x="1200" y="1968"/>
              <a:ext cx="0" cy="1056"/>
            </a:xfrm>
            <a:prstGeom prst="straightConnector1">
              <a:avLst/>
            </a:prstGeom>
            <a:noFill/>
            <a:ln w="38100" cap="flat" cmpd="sng">
              <a:solidFill>
                <a:srgbClr val="CA0000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  <p:cxnSp>
          <p:nvCxnSpPr>
            <p:cNvPr id="347" name="Google Shape;347;p28"/>
            <p:cNvCxnSpPr/>
            <p:nvPr/>
          </p:nvCxnSpPr>
          <p:spPr>
            <a:xfrm>
              <a:off x="2880" y="2976"/>
              <a:ext cx="0" cy="144"/>
            </a:xfrm>
            <a:prstGeom prst="straightConnector1">
              <a:avLst/>
            </a:prstGeom>
            <a:noFill/>
            <a:ln w="38100" cap="flat" cmpd="sng">
              <a:solidFill>
                <a:srgbClr val="CA0000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  <p:cxnSp>
          <p:nvCxnSpPr>
            <p:cNvPr id="348" name="Google Shape;348;p28"/>
            <p:cNvCxnSpPr/>
            <p:nvPr/>
          </p:nvCxnSpPr>
          <p:spPr>
            <a:xfrm>
              <a:off x="4608" y="2016"/>
              <a:ext cx="0" cy="1008"/>
            </a:xfrm>
            <a:prstGeom prst="straightConnector1">
              <a:avLst/>
            </a:prstGeom>
            <a:noFill/>
            <a:ln w="38100" cap="flat" cmpd="sng">
              <a:solidFill>
                <a:srgbClr val="CA0000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</p:grpSp>
      <p:sp>
        <p:nvSpPr>
          <p:cNvPr id="349" name="Google Shape;349;p28"/>
          <p:cNvSpPr/>
          <p:nvPr/>
        </p:nvSpPr>
        <p:spPr>
          <a:xfrm rot="5400000">
            <a:off x="8459787" y="6237287"/>
            <a:ext cx="468312" cy="4683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105000" y="60000"/>
                </a:moveTo>
                <a:lnTo>
                  <a:pt x="15000" y="15000"/>
                </a:lnTo>
                <a:lnTo>
                  <a:pt x="15000" y="105000"/>
                </a:lnTo>
                <a:close/>
              </a:path>
              <a:path w="120000" h="120000" fill="darken" extrusionOk="0">
                <a:moveTo>
                  <a:pt x="105000" y="60000"/>
                </a:moveTo>
                <a:lnTo>
                  <a:pt x="15000" y="15000"/>
                </a:lnTo>
                <a:lnTo>
                  <a:pt x="15000" y="105000"/>
                </a:lnTo>
                <a:close/>
              </a:path>
              <a:path w="120000" h="120000" fill="none" extrusionOk="0">
                <a:moveTo>
                  <a:pt x="105000" y="60000"/>
                </a:moveTo>
                <a:lnTo>
                  <a:pt x="15000" y="105000"/>
                </a:lnTo>
                <a:lnTo>
                  <a:pt x="15000" y="15000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D60093"/>
              </a:gs>
              <a:gs pos="50000">
                <a:srgbClr val="FFFFFF"/>
              </a:gs>
              <a:gs pos="100000">
                <a:srgbClr val="D60093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29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5" name="Google Shape;355;p29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/>
          </a:p>
        </p:txBody>
      </p:sp>
      <p:pic>
        <p:nvPicPr>
          <p:cNvPr id="356" name="Google Shape;356;p29" descr="Рисунок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770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57" name="Google Shape;357;p29"/>
          <p:cNvGrpSpPr/>
          <p:nvPr/>
        </p:nvGrpSpPr>
        <p:grpSpPr>
          <a:xfrm>
            <a:off x="685800" y="1066800"/>
            <a:ext cx="7772400" cy="1371600"/>
            <a:chOff x="432" y="672"/>
            <a:chExt cx="4896" cy="864"/>
          </a:xfrm>
        </p:grpSpPr>
        <p:sp>
          <p:nvSpPr>
            <p:cNvPr id="358" name="Google Shape;358;p29"/>
            <p:cNvSpPr/>
            <p:nvPr/>
          </p:nvSpPr>
          <p:spPr>
            <a:xfrm rot="10800000">
              <a:off x="432" y="672"/>
              <a:ext cx="4896" cy="864"/>
            </a:xfrm>
            <a:prstGeom prst="triangle">
              <a:avLst>
                <a:gd name="adj" fmla="val 50000"/>
              </a:avLst>
            </a:prstGeom>
            <a:solidFill>
              <a:srgbClr val="FFFFC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9" name="Google Shape;359;p29"/>
            <p:cNvSpPr txBox="1"/>
            <p:nvPr/>
          </p:nvSpPr>
          <p:spPr>
            <a:xfrm>
              <a:off x="1520" y="754"/>
              <a:ext cx="2812" cy="32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66"/>
                </a:buClr>
                <a:buSzPts val="1400"/>
                <a:buFont typeface="Verdana"/>
                <a:buNone/>
              </a:pPr>
              <a:r>
                <a:rPr lang="en-US" sz="1400" b="1" i="0" u="none">
                  <a:solidFill>
                    <a:srgbClr val="000066"/>
                  </a:solidFill>
                  <a:latin typeface="Verdana"/>
                  <a:ea typeface="Verdana"/>
                  <a:cs typeface="Verdana"/>
                  <a:sym typeface="Verdana"/>
                </a:rPr>
                <a:t>НАДЕЖДА НАСЕЛЕНИЯ НА СМЯГЧЕНИЕ </a:t>
              </a:r>
              <a:br>
                <a:rPr lang="en-US" sz="1400" b="1" i="0" u="none">
                  <a:solidFill>
                    <a:srgbClr val="000066"/>
                  </a:solidFill>
                  <a:latin typeface="Verdana"/>
                  <a:ea typeface="Verdana"/>
                  <a:cs typeface="Verdana"/>
                  <a:sym typeface="Verdana"/>
                </a:rPr>
              </a:br>
              <a:r>
                <a:rPr lang="en-US" sz="1400" b="1" i="0" u="none">
                  <a:solidFill>
                    <a:srgbClr val="000066"/>
                  </a:solidFill>
                  <a:latin typeface="Verdana"/>
                  <a:ea typeface="Verdana"/>
                  <a:cs typeface="Verdana"/>
                  <a:sym typeface="Verdana"/>
                </a:rPr>
                <a:t>ПОЛИТИЧЕСКОГО РЕЖИМА</a:t>
              </a:r>
              <a:endParaRPr/>
            </a:p>
          </p:txBody>
        </p:sp>
      </p:grpSp>
      <p:sp>
        <p:nvSpPr>
          <p:cNvPr id="360" name="Google Shape;360;p29"/>
          <p:cNvSpPr txBox="1"/>
          <p:nvPr/>
        </p:nvSpPr>
        <p:spPr>
          <a:xfrm>
            <a:off x="7019925" y="171450"/>
            <a:ext cx="2016125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42700"/>
              </a:buClr>
              <a:buSzPts val="1400"/>
              <a:buFont typeface="Verdana"/>
              <a:buNone/>
            </a:pPr>
            <a:r>
              <a:rPr lang="en-US" sz="1400" b="1" i="0" u="none">
                <a:solidFill>
                  <a:srgbClr val="A42700"/>
                </a:solidFill>
                <a:latin typeface="Verdana"/>
                <a:ea typeface="Verdana"/>
                <a:cs typeface="Verdana"/>
                <a:sym typeface="Verdana"/>
              </a:rPr>
              <a:t>(Транспарант 4)</a:t>
            </a:r>
            <a:endParaRPr/>
          </a:p>
        </p:txBody>
      </p:sp>
      <p:sp>
        <p:nvSpPr>
          <p:cNvPr id="361" name="Google Shape;361;p29"/>
          <p:cNvSpPr txBox="1"/>
          <p:nvPr/>
        </p:nvSpPr>
        <p:spPr>
          <a:xfrm>
            <a:off x="228600" y="577850"/>
            <a:ext cx="861060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1800"/>
              <a:buFont typeface="Verdana"/>
              <a:buNone/>
            </a:pPr>
            <a:r>
              <a:rPr lang="en-US" sz="1800" b="1" i="0" u="non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Общественно-политическая жизнь страны </a:t>
            </a:r>
            <a:endParaRPr/>
          </a:p>
        </p:txBody>
      </p:sp>
      <p:grpSp>
        <p:nvGrpSpPr>
          <p:cNvPr id="362" name="Google Shape;362;p29"/>
          <p:cNvGrpSpPr/>
          <p:nvPr/>
        </p:nvGrpSpPr>
        <p:grpSpPr>
          <a:xfrm>
            <a:off x="3581400" y="2057400"/>
            <a:ext cx="1981200" cy="4267200"/>
            <a:chOff x="2208" y="1296"/>
            <a:chExt cx="1248" cy="2688"/>
          </a:xfrm>
        </p:grpSpPr>
        <p:sp>
          <p:nvSpPr>
            <p:cNvPr id="363" name="Google Shape;363;p29"/>
            <p:cNvSpPr txBox="1"/>
            <p:nvPr/>
          </p:nvSpPr>
          <p:spPr>
            <a:xfrm>
              <a:off x="2208" y="1296"/>
              <a:ext cx="1248" cy="2688"/>
            </a:xfrm>
            <a:prstGeom prst="rect">
              <a:avLst/>
            </a:prstGeom>
            <a:solidFill>
              <a:srgbClr val="FFDDDD"/>
            </a:solidFill>
            <a:ln w="952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63500" dist="107763" dir="2700000">
                <a:srgbClr val="000000"/>
              </a:outerShdw>
            </a:effectLst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4" name="Google Shape;364;p29"/>
            <p:cNvSpPr txBox="1"/>
            <p:nvPr/>
          </p:nvSpPr>
          <p:spPr>
            <a:xfrm>
              <a:off x="2256" y="2342"/>
              <a:ext cx="1159" cy="72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60000"/>
                </a:buClr>
                <a:buSzPts val="1200"/>
                <a:buFont typeface="Verdana"/>
                <a:buNone/>
              </a:pPr>
              <a:r>
                <a:rPr lang="en-US" sz="1200" b="1" i="0" u="none">
                  <a:solidFill>
                    <a:srgbClr val="760000"/>
                  </a:solidFill>
                  <a:latin typeface="Verdana"/>
                  <a:ea typeface="Verdana"/>
                  <a:cs typeface="Verdana"/>
                  <a:sym typeface="Verdana"/>
                </a:rPr>
                <a:t>ОБЩЕСТВЕННО-ПОЛИТИЧЕСКАЯ ЖИЗНЬ В </a:t>
              </a:r>
              <a:endParaRPr/>
            </a:p>
            <a:p>
              <a:pPr marL="0" marR="0" lvl="0" indent="0" algn="ctr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60000"/>
                </a:buClr>
                <a:buSzPts val="1200"/>
                <a:buFont typeface="Verdana"/>
                <a:buNone/>
              </a:pPr>
              <a:r>
                <a:rPr lang="en-US" sz="1200" b="1" i="0" u="none">
                  <a:solidFill>
                    <a:srgbClr val="760000"/>
                  </a:solidFill>
                  <a:latin typeface="Verdana"/>
                  <a:ea typeface="Verdana"/>
                  <a:cs typeface="Verdana"/>
                  <a:sym typeface="Verdana"/>
                </a:rPr>
                <a:t>1945-1952 гг.</a:t>
              </a:r>
              <a:r>
                <a:rPr lang="en-US" sz="1000" b="1" i="0" u="none">
                  <a:solidFill>
                    <a:srgbClr val="760000"/>
                  </a:solidFill>
                  <a:latin typeface="Verdana"/>
                  <a:ea typeface="Verdana"/>
                  <a:cs typeface="Verdana"/>
                  <a:sym typeface="Verdana"/>
                </a:rPr>
                <a:t> </a:t>
              </a:r>
              <a:endParaRPr/>
            </a:p>
            <a:p>
              <a:pPr marL="0" marR="0" lvl="0" indent="0" algn="ctr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60000"/>
                </a:buClr>
                <a:buSzPts val="1000"/>
                <a:buFont typeface="Verdana"/>
                <a:buNone/>
              </a:pPr>
              <a:r>
                <a:rPr lang="en-US" sz="1000" b="1" i="0" u="none">
                  <a:solidFill>
                    <a:srgbClr val="760000"/>
                  </a:solidFill>
                  <a:latin typeface="Verdana"/>
                  <a:ea typeface="Verdana"/>
                  <a:cs typeface="Verdana"/>
                  <a:sym typeface="Verdana"/>
                </a:rPr>
                <a:t>ХАРАКТЕРИЗОВАЛАСЬ</a:t>
              </a:r>
              <a:r>
                <a:rPr lang="en-US" sz="1000" b="1" i="0" u="none">
                  <a:solidFill>
                    <a:srgbClr val="990000"/>
                  </a:solidFill>
                  <a:latin typeface="Verdana"/>
                  <a:ea typeface="Verdana"/>
                  <a:cs typeface="Verdana"/>
                  <a:sym typeface="Verdana"/>
                </a:rPr>
                <a:t> </a:t>
              </a:r>
              <a:endParaRPr/>
            </a:p>
          </p:txBody>
        </p:sp>
      </p:grpSp>
      <p:grpSp>
        <p:nvGrpSpPr>
          <p:cNvPr id="365" name="Google Shape;365;p29"/>
          <p:cNvGrpSpPr/>
          <p:nvPr/>
        </p:nvGrpSpPr>
        <p:grpSpPr>
          <a:xfrm>
            <a:off x="76200" y="2819400"/>
            <a:ext cx="8991600" cy="3352800"/>
            <a:chOff x="48" y="1776"/>
            <a:chExt cx="5664" cy="2112"/>
          </a:xfrm>
        </p:grpSpPr>
        <p:grpSp>
          <p:nvGrpSpPr>
            <p:cNvPr id="366" name="Google Shape;366;p29"/>
            <p:cNvGrpSpPr/>
            <p:nvPr/>
          </p:nvGrpSpPr>
          <p:grpSpPr>
            <a:xfrm>
              <a:off x="48" y="1776"/>
              <a:ext cx="1968" cy="1008"/>
              <a:chOff x="144" y="1920"/>
              <a:chExt cx="1968" cy="1008"/>
            </a:xfrm>
          </p:grpSpPr>
          <p:sp>
            <p:nvSpPr>
              <p:cNvPr id="367" name="Google Shape;367;p29"/>
              <p:cNvSpPr txBox="1"/>
              <p:nvPr/>
            </p:nvSpPr>
            <p:spPr>
              <a:xfrm>
                <a:off x="144" y="1920"/>
                <a:ext cx="1920" cy="1008"/>
              </a:xfrm>
              <a:prstGeom prst="rect">
                <a:avLst/>
              </a:pr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71842" dir="2700000">
                  <a:srgbClr val="000000"/>
                </a:outerShdw>
              </a:effectLst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8" name="Google Shape;368;p29"/>
              <p:cNvSpPr txBox="1"/>
              <p:nvPr/>
            </p:nvSpPr>
            <p:spPr>
              <a:xfrm>
                <a:off x="192" y="1968"/>
                <a:ext cx="1920" cy="92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990000"/>
                  </a:buClr>
                  <a:buSzPts val="1000"/>
                  <a:buFont typeface="Verdana"/>
                  <a:buNone/>
                </a:pPr>
                <a:r>
                  <a:rPr lang="en-US" sz="1000" b="1" i="0" u="none">
                    <a:solidFill>
                      <a:srgbClr val="990000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РЕОРГАНИЗАЦИЯ СИСТЕМЫ ГОСУДАРСТВЕННОГО И ПОЛИТИЧЕСКОГО УПРАВЛЕНИЯ</a:t>
                </a:r>
                <a:endParaRPr/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Verdana"/>
                  <a:buNone/>
                </a:pPr>
                <a:r>
                  <a:rPr lang="en-US" sz="1000" b="1" i="0" u="none">
                    <a:solidFill>
                      <a:schemeClr val="dk1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- МАРТ 1946 г. СНК ПРЕОБРАЗОВАН В СОВЕТ МИНИСТРОВ</a:t>
                </a:r>
                <a:endParaRPr/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Verdana"/>
                  <a:buNone/>
                </a:pPr>
                <a:r>
                  <a:rPr lang="en-US" sz="1000" b="1" i="0" u="none">
                    <a:solidFill>
                      <a:schemeClr val="dk1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-1946-1948 гг. ПЕРЕВЫБОРЫ СОВЕТОВ ВСЕХ УРОВНЕЙ</a:t>
                </a:r>
                <a:endParaRPr/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Verdana"/>
                  <a:buNone/>
                </a:pPr>
                <a:r>
                  <a:rPr lang="en-US" sz="1000" b="1" i="0" u="none">
                    <a:solidFill>
                      <a:schemeClr val="dk1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- УСИЛЕНИЕ РОЛИ ВЫСШЕЙ ПАРТОКРАТИИ</a:t>
                </a:r>
                <a:endParaRPr/>
              </a:p>
            </p:txBody>
          </p:sp>
        </p:grpSp>
        <p:grpSp>
          <p:nvGrpSpPr>
            <p:cNvPr id="369" name="Google Shape;369;p29"/>
            <p:cNvGrpSpPr/>
            <p:nvPr/>
          </p:nvGrpSpPr>
          <p:grpSpPr>
            <a:xfrm>
              <a:off x="3744" y="1776"/>
              <a:ext cx="1920" cy="912"/>
              <a:chOff x="3696" y="1920"/>
              <a:chExt cx="1920" cy="912"/>
            </a:xfrm>
          </p:grpSpPr>
          <p:sp>
            <p:nvSpPr>
              <p:cNvPr id="370" name="Google Shape;370;p29"/>
              <p:cNvSpPr txBox="1"/>
              <p:nvPr/>
            </p:nvSpPr>
            <p:spPr>
              <a:xfrm>
                <a:off x="3696" y="1920"/>
                <a:ext cx="1920" cy="912"/>
              </a:xfrm>
              <a:prstGeom prst="rect">
                <a:avLst/>
              </a:pr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71842" dir="2700000">
                  <a:srgbClr val="000000"/>
                </a:outerShdw>
              </a:effectLst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1" name="Google Shape;371;p29"/>
              <p:cNvSpPr txBox="1"/>
              <p:nvPr/>
            </p:nvSpPr>
            <p:spPr>
              <a:xfrm>
                <a:off x="3744" y="1968"/>
                <a:ext cx="1872" cy="73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990000"/>
                  </a:buClr>
                  <a:buSzPts val="1000"/>
                  <a:buFont typeface="Verdana"/>
                  <a:buNone/>
                </a:pPr>
                <a:r>
                  <a:rPr lang="en-US" sz="1000" b="1" i="0" u="none">
                    <a:solidFill>
                      <a:srgbClr val="990000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УСИЛЕНИЕ КОНТРОЛЯ НАД СФЕРАМИ ДУХОВНОЙ ЖИЗНИ</a:t>
                </a:r>
                <a:endParaRPr/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Verdana"/>
                  <a:buNone/>
                </a:pPr>
                <a:r>
                  <a:rPr lang="en-US" sz="1000" b="1" i="0" u="none">
                    <a:solidFill>
                      <a:schemeClr val="dk1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- ГОНЕНИЯМ ПОДВЕРГЛИСЬ ПОЭТЕСА А.А. АХМАТОВА, ПИСАТЕЛЬ М.М. ЗОЩЕНКО, КОМПОЗИТОРЫ Д.Д. ШОСТАКОВИЧ, С.С. ПРОКОФЬЕВ, КИНОРЕЖИСЕР С.М. ЭЙЗЕНШТЕЙН</a:t>
                </a:r>
                <a:endParaRPr/>
              </a:p>
            </p:txBody>
          </p:sp>
        </p:grpSp>
        <p:grpSp>
          <p:nvGrpSpPr>
            <p:cNvPr id="372" name="Google Shape;372;p29"/>
            <p:cNvGrpSpPr/>
            <p:nvPr/>
          </p:nvGrpSpPr>
          <p:grpSpPr>
            <a:xfrm>
              <a:off x="48" y="2880"/>
              <a:ext cx="1968" cy="1008"/>
              <a:chOff x="144" y="1920"/>
              <a:chExt cx="1968" cy="1008"/>
            </a:xfrm>
          </p:grpSpPr>
          <p:sp>
            <p:nvSpPr>
              <p:cNvPr id="373" name="Google Shape;373;p29"/>
              <p:cNvSpPr txBox="1"/>
              <p:nvPr/>
            </p:nvSpPr>
            <p:spPr>
              <a:xfrm>
                <a:off x="144" y="1920"/>
                <a:ext cx="1920" cy="1008"/>
              </a:xfrm>
              <a:prstGeom prst="rect">
                <a:avLst/>
              </a:pr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71842" dir="2700000">
                  <a:srgbClr val="000000"/>
                </a:outerShdw>
              </a:effectLst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4" name="Google Shape;374;p29"/>
              <p:cNvSpPr txBox="1"/>
              <p:nvPr/>
            </p:nvSpPr>
            <p:spPr>
              <a:xfrm>
                <a:off x="192" y="1968"/>
                <a:ext cx="1920" cy="73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990000"/>
                  </a:buClr>
                  <a:buSzPts val="1000"/>
                  <a:buFont typeface="Verdana"/>
                  <a:buNone/>
                </a:pPr>
                <a:r>
                  <a:rPr lang="en-US" sz="1000" b="1" i="0" u="none">
                    <a:solidFill>
                      <a:srgbClr val="990000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РЕПРЕССИВНАЯ ПОЛИТИКА</a:t>
                </a:r>
                <a:endParaRPr/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Verdana"/>
                  <a:buNone/>
                </a:pPr>
                <a:r>
                  <a:rPr lang="en-US" sz="1000" b="1" i="0" u="none">
                    <a:solidFill>
                      <a:schemeClr val="dk1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- 1945-1948 гг. РЕПРЕССИИ ПРОТИВ БЫВШИХ ВОЕННОПЛЕННЫХ</a:t>
                </a:r>
                <a:endParaRPr/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Verdana"/>
                  <a:buNone/>
                </a:pPr>
                <a:r>
                  <a:rPr lang="en-US" sz="1000" b="1" i="0" u="none">
                    <a:solidFill>
                      <a:schemeClr val="dk1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- РЕПРЕССИИ ПРОТИВ ПАРТИЙНЫХ РУКОВОДИТЕЛЕЙ «ЛЕНИНГРАДСКОЕ ДЕЛО», «МИНГРЕЛЬСКОЕ ДЕЛО», «ДЕЛО ВРАЧЕЙ»</a:t>
                </a:r>
                <a:endParaRPr/>
              </a:p>
            </p:txBody>
          </p:sp>
        </p:grpSp>
        <p:grpSp>
          <p:nvGrpSpPr>
            <p:cNvPr id="375" name="Google Shape;375;p29"/>
            <p:cNvGrpSpPr/>
            <p:nvPr/>
          </p:nvGrpSpPr>
          <p:grpSpPr>
            <a:xfrm>
              <a:off x="3744" y="2832"/>
              <a:ext cx="1968" cy="1008"/>
              <a:chOff x="144" y="1920"/>
              <a:chExt cx="1968" cy="1008"/>
            </a:xfrm>
          </p:grpSpPr>
          <p:sp>
            <p:nvSpPr>
              <p:cNvPr id="376" name="Google Shape;376;p29"/>
              <p:cNvSpPr txBox="1"/>
              <p:nvPr/>
            </p:nvSpPr>
            <p:spPr>
              <a:xfrm>
                <a:off x="144" y="1920"/>
                <a:ext cx="1920" cy="1008"/>
              </a:xfrm>
              <a:prstGeom prst="rect">
                <a:avLst/>
              </a:pr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71842" dir="2700000">
                  <a:srgbClr val="000000"/>
                </a:outerShdw>
              </a:effectLst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7" name="Google Shape;377;p29"/>
              <p:cNvSpPr txBox="1"/>
              <p:nvPr/>
            </p:nvSpPr>
            <p:spPr>
              <a:xfrm>
                <a:off x="192" y="1968"/>
                <a:ext cx="1920" cy="82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Verdana"/>
                  <a:buNone/>
                </a:pPr>
                <a:r>
                  <a:rPr lang="en-US" sz="1000" b="1" i="0" u="none">
                    <a:solidFill>
                      <a:schemeClr val="dk1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-С 1947 г. РАЗВЕРНУЛИСЬ РАЗГРОМНЫЕ ДИСКУССИИ ПО ФИЛОСОФИИ, БИОЛОГИИ, ЯЗЫКОЗНАНИЮ</a:t>
                </a:r>
                <a:endParaRPr/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Verdana"/>
                  <a:buNone/>
                </a:pPr>
                <a:r>
                  <a:rPr lang="en-US" sz="1000" b="1" i="0" u="none">
                    <a:solidFill>
                      <a:schemeClr val="dk1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- В 1948 г. НАЧАЛАСЬ БОРЬБА ПРОТИВ «КОСМОПОЛИТИЗМА» И «ПРЕКЛОНЕНИЯ ПЕРЕД ИНОСТРАНЩИНОЙ</a:t>
                </a:r>
                <a:r>
                  <a:rPr lang="en-US" sz="1000" b="0" i="0" u="none">
                    <a:solidFill>
                      <a:schemeClr val="dk1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 </a:t>
                </a:r>
                <a:endParaRPr/>
              </a:p>
            </p:txBody>
          </p:sp>
        </p:grpSp>
      </p:grpSp>
      <p:grpSp>
        <p:nvGrpSpPr>
          <p:cNvPr id="378" name="Google Shape;378;p29"/>
          <p:cNvGrpSpPr/>
          <p:nvPr/>
        </p:nvGrpSpPr>
        <p:grpSpPr>
          <a:xfrm>
            <a:off x="3200400" y="3581400"/>
            <a:ext cx="2743200" cy="1828800"/>
            <a:chOff x="2016" y="2256"/>
            <a:chExt cx="1728" cy="1152"/>
          </a:xfrm>
        </p:grpSpPr>
        <p:cxnSp>
          <p:nvCxnSpPr>
            <p:cNvPr id="379" name="Google Shape;379;p29"/>
            <p:cNvCxnSpPr/>
            <p:nvPr/>
          </p:nvCxnSpPr>
          <p:spPr>
            <a:xfrm rot="10800000">
              <a:off x="2016" y="2256"/>
              <a:ext cx="240" cy="0"/>
            </a:xfrm>
            <a:prstGeom prst="straightConnector1">
              <a:avLst/>
            </a:prstGeom>
            <a:noFill/>
            <a:ln w="57150" cap="flat" cmpd="sng">
              <a:solidFill>
                <a:srgbClr val="FF0000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  <p:cxnSp>
          <p:nvCxnSpPr>
            <p:cNvPr id="380" name="Google Shape;380;p29"/>
            <p:cNvCxnSpPr/>
            <p:nvPr/>
          </p:nvCxnSpPr>
          <p:spPr>
            <a:xfrm rot="10800000">
              <a:off x="2016" y="3408"/>
              <a:ext cx="240" cy="0"/>
            </a:xfrm>
            <a:prstGeom prst="straightConnector1">
              <a:avLst/>
            </a:prstGeom>
            <a:noFill/>
            <a:ln w="57150" cap="flat" cmpd="sng">
              <a:solidFill>
                <a:srgbClr val="FF0000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  <p:cxnSp>
          <p:nvCxnSpPr>
            <p:cNvPr id="381" name="Google Shape;381;p29"/>
            <p:cNvCxnSpPr/>
            <p:nvPr/>
          </p:nvCxnSpPr>
          <p:spPr>
            <a:xfrm>
              <a:off x="3552" y="2256"/>
              <a:ext cx="192" cy="0"/>
            </a:xfrm>
            <a:prstGeom prst="straightConnector1">
              <a:avLst/>
            </a:prstGeom>
            <a:noFill/>
            <a:ln w="57150" cap="flat" cmpd="sng">
              <a:solidFill>
                <a:srgbClr val="FF0000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  <p:cxnSp>
          <p:nvCxnSpPr>
            <p:cNvPr id="382" name="Google Shape;382;p29"/>
            <p:cNvCxnSpPr/>
            <p:nvPr/>
          </p:nvCxnSpPr>
          <p:spPr>
            <a:xfrm>
              <a:off x="3504" y="3408"/>
              <a:ext cx="240" cy="0"/>
            </a:xfrm>
            <a:prstGeom prst="straightConnector1">
              <a:avLst/>
            </a:prstGeom>
            <a:noFill/>
            <a:ln w="57150" cap="flat" cmpd="sng">
              <a:solidFill>
                <a:srgbClr val="FF0000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</p:grpSp>
      <p:sp>
        <p:nvSpPr>
          <p:cNvPr id="383" name="Google Shape;383;p29"/>
          <p:cNvSpPr/>
          <p:nvPr/>
        </p:nvSpPr>
        <p:spPr>
          <a:xfrm rot="5400000">
            <a:off x="8459787" y="6237287"/>
            <a:ext cx="468312" cy="4683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105000" y="60000"/>
                </a:moveTo>
                <a:lnTo>
                  <a:pt x="15000" y="15000"/>
                </a:lnTo>
                <a:lnTo>
                  <a:pt x="15000" y="105000"/>
                </a:lnTo>
                <a:close/>
              </a:path>
              <a:path w="120000" h="120000" fill="darken" extrusionOk="0">
                <a:moveTo>
                  <a:pt x="105000" y="60000"/>
                </a:moveTo>
                <a:lnTo>
                  <a:pt x="15000" y="15000"/>
                </a:lnTo>
                <a:lnTo>
                  <a:pt x="15000" y="105000"/>
                </a:lnTo>
                <a:close/>
              </a:path>
              <a:path w="120000" h="120000" fill="none" extrusionOk="0">
                <a:moveTo>
                  <a:pt x="105000" y="60000"/>
                </a:moveTo>
                <a:lnTo>
                  <a:pt x="15000" y="105000"/>
                </a:lnTo>
                <a:lnTo>
                  <a:pt x="15000" y="15000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D60093"/>
              </a:gs>
              <a:gs pos="50000">
                <a:srgbClr val="FFFFFF"/>
              </a:gs>
              <a:gs pos="100000">
                <a:srgbClr val="D60093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p30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9" name="Google Shape;389;p30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/>
          </a:p>
        </p:txBody>
      </p:sp>
      <p:pic>
        <p:nvPicPr>
          <p:cNvPr id="390" name="Google Shape;390;p30" descr="Рисунок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77050"/>
          </a:xfrm>
          <a:prstGeom prst="rect">
            <a:avLst/>
          </a:prstGeom>
          <a:noFill/>
          <a:ln>
            <a:noFill/>
          </a:ln>
        </p:spPr>
      </p:pic>
      <p:sp>
        <p:nvSpPr>
          <p:cNvPr id="391" name="Google Shape;391;p30"/>
          <p:cNvSpPr txBox="1"/>
          <p:nvPr/>
        </p:nvSpPr>
        <p:spPr>
          <a:xfrm>
            <a:off x="7019925" y="171450"/>
            <a:ext cx="2016125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60000"/>
              </a:buClr>
              <a:buSzPts val="1400"/>
              <a:buFont typeface="Verdana"/>
              <a:buNone/>
            </a:pPr>
            <a:r>
              <a:rPr lang="en-US" sz="1400" b="1" i="0" u="none">
                <a:solidFill>
                  <a:srgbClr val="760000"/>
                </a:solidFill>
                <a:latin typeface="Verdana"/>
                <a:ea typeface="Verdana"/>
                <a:cs typeface="Verdana"/>
                <a:sym typeface="Verdana"/>
              </a:rPr>
              <a:t>(Транспарант 5)</a:t>
            </a:r>
            <a:endParaRPr/>
          </a:p>
        </p:txBody>
      </p:sp>
      <p:sp>
        <p:nvSpPr>
          <p:cNvPr id="392" name="Google Shape;392;p30"/>
          <p:cNvSpPr txBox="1"/>
          <p:nvPr/>
        </p:nvSpPr>
        <p:spPr>
          <a:xfrm>
            <a:off x="228600" y="577850"/>
            <a:ext cx="861060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1800"/>
              <a:buFont typeface="Verdana"/>
              <a:buNone/>
            </a:pPr>
            <a:r>
              <a:rPr lang="en-US" sz="1800" b="1" i="0" u="non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Внешняя политика СССР в 1945-1952 гг.</a:t>
            </a:r>
            <a:endParaRPr/>
          </a:p>
        </p:txBody>
      </p:sp>
      <p:grpSp>
        <p:nvGrpSpPr>
          <p:cNvPr id="393" name="Google Shape;393;p30"/>
          <p:cNvGrpSpPr/>
          <p:nvPr/>
        </p:nvGrpSpPr>
        <p:grpSpPr>
          <a:xfrm>
            <a:off x="2819400" y="1066800"/>
            <a:ext cx="3429000" cy="914400"/>
            <a:chOff x="1584" y="864"/>
            <a:chExt cx="2160" cy="576"/>
          </a:xfrm>
        </p:grpSpPr>
        <p:sp>
          <p:nvSpPr>
            <p:cNvPr id="394" name="Google Shape;394;p30"/>
            <p:cNvSpPr/>
            <p:nvPr/>
          </p:nvSpPr>
          <p:spPr>
            <a:xfrm rot="10800000" flipH="1">
              <a:off x="1584" y="864"/>
              <a:ext cx="2160" cy="576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3FF"/>
            </a:solidFill>
            <a:ln w="9525" cap="flat" cmpd="sng">
              <a:solidFill>
                <a:schemeClr val="dk1"/>
              </a:solidFill>
              <a:prstDash val="solid"/>
              <a:miter lim="524288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5" name="Google Shape;395;p30"/>
            <p:cNvSpPr txBox="1"/>
            <p:nvPr/>
          </p:nvSpPr>
          <p:spPr>
            <a:xfrm>
              <a:off x="1920" y="960"/>
              <a:ext cx="1536" cy="40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66"/>
                </a:buClr>
                <a:buSzPts val="1200"/>
                <a:buFont typeface="Verdana"/>
                <a:buNone/>
              </a:pPr>
              <a:r>
                <a:rPr lang="en-US" sz="1200" b="1" i="0" u="none">
                  <a:solidFill>
                    <a:srgbClr val="000066"/>
                  </a:solidFill>
                  <a:latin typeface="Verdana"/>
                  <a:ea typeface="Verdana"/>
                  <a:cs typeface="Verdana"/>
                  <a:sym typeface="Verdana"/>
                </a:rPr>
                <a:t>УСИЛИЛСЯ КОНТРОЛЬ ГОСУДАРСТВА НАД ВСЕЙ ЖИЗНЬЮ ОБЩЕСТВА</a:t>
              </a:r>
              <a:endParaRPr/>
            </a:p>
          </p:txBody>
        </p:sp>
      </p:grpSp>
      <p:grpSp>
        <p:nvGrpSpPr>
          <p:cNvPr id="396" name="Google Shape;396;p30"/>
          <p:cNvGrpSpPr/>
          <p:nvPr/>
        </p:nvGrpSpPr>
        <p:grpSpPr>
          <a:xfrm>
            <a:off x="2743200" y="1524000"/>
            <a:ext cx="3581400" cy="838200"/>
            <a:chOff x="1728" y="960"/>
            <a:chExt cx="2256" cy="528"/>
          </a:xfrm>
        </p:grpSpPr>
        <p:sp>
          <p:nvSpPr>
            <p:cNvPr id="397" name="Google Shape;397;p30"/>
            <p:cNvSpPr/>
            <p:nvPr/>
          </p:nvSpPr>
          <p:spPr>
            <a:xfrm>
              <a:off x="1728" y="960"/>
              <a:ext cx="384" cy="528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rgbClr val="CA0000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8" name="Google Shape;398;p30"/>
            <p:cNvSpPr/>
            <p:nvPr/>
          </p:nvSpPr>
          <p:spPr>
            <a:xfrm flipH="1">
              <a:off x="3600" y="960"/>
              <a:ext cx="384" cy="528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rgbClr val="CA0000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99" name="Google Shape;399;p30"/>
          <p:cNvGrpSpPr/>
          <p:nvPr/>
        </p:nvGrpSpPr>
        <p:grpSpPr>
          <a:xfrm>
            <a:off x="1066800" y="1676400"/>
            <a:ext cx="7772400" cy="838200"/>
            <a:chOff x="672" y="1056"/>
            <a:chExt cx="4896" cy="528"/>
          </a:xfrm>
        </p:grpSpPr>
        <p:grpSp>
          <p:nvGrpSpPr>
            <p:cNvPr id="400" name="Google Shape;400;p30"/>
            <p:cNvGrpSpPr/>
            <p:nvPr/>
          </p:nvGrpSpPr>
          <p:grpSpPr>
            <a:xfrm>
              <a:off x="672" y="1056"/>
              <a:ext cx="1056" cy="528"/>
              <a:chOff x="528" y="1968"/>
              <a:chExt cx="1056" cy="528"/>
            </a:xfrm>
          </p:grpSpPr>
          <p:sp>
            <p:nvSpPr>
              <p:cNvPr id="401" name="Google Shape;401;p30"/>
              <p:cNvSpPr/>
              <p:nvPr/>
            </p:nvSpPr>
            <p:spPr>
              <a:xfrm>
                <a:off x="528" y="1968"/>
                <a:ext cx="1056" cy="528"/>
              </a:xfrm>
              <a:prstGeom prst="roundRect">
                <a:avLst>
                  <a:gd name="adj" fmla="val 16667"/>
                </a:avLst>
              </a:prstGeom>
              <a:solidFill>
                <a:schemeClr val="lt1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2" name="Google Shape;402;p30"/>
              <p:cNvSpPr txBox="1"/>
              <p:nvPr/>
            </p:nvSpPr>
            <p:spPr>
              <a:xfrm>
                <a:off x="672" y="2016"/>
                <a:ext cx="768" cy="44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Verdana"/>
                  <a:buNone/>
                </a:pPr>
                <a:r>
                  <a:rPr lang="en-US" sz="1000" b="1" i="0" u="none">
                    <a:solidFill>
                      <a:schemeClr val="dk1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ОТНОШЕНИЯ С СТРАНАМИ ВОСТОЧНОЙ ЕВРОПЫ</a:t>
                </a:r>
                <a:endParaRPr/>
              </a:p>
            </p:txBody>
          </p:sp>
        </p:grpSp>
        <p:grpSp>
          <p:nvGrpSpPr>
            <p:cNvPr id="403" name="Google Shape;403;p30"/>
            <p:cNvGrpSpPr/>
            <p:nvPr/>
          </p:nvGrpSpPr>
          <p:grpSpPr>
            <a:xfrm>
              <a:off x="3984" y="1056"/>
              <a:ext cx="1584" cy="528"/>
              <a:chOff x="2592" y="1968"/>
              <a:chExt cx="1584" cy="528"/>
            </a:xfrm>
          </p:grpSpPr>
          <p:sp>
            <p:nvSpPr>
              <p:cNvPr id="404" name="Google Shape;404;p30"/>
              <p:cNvSpPr/>
              <p:nvPr/>
            </p:nvSpPr>
            <p:spPr>
              <a:xfrm>
                <a:off x="2592" y="1968"/>
                <a:ext cx="1584" cy="528"/>
              </a:xfrm>
              <a:prstGeom prst="roundRect">
                <a:avLst>
                  <a:gd name="adj" fmla="val 16667"/>
                </a:avLst>
              </a:prstGeom>
              <a:solidFill>
                <a:schemeClr val="lt1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5" name="Google Shape;405;p30"/>
              <p:cNvSpPr txBox="1"/>
              <p:nvPr/>
            </p:nvSpPr>
            <p:spPr>
              <a:xfrm>
                <a:off x="2640" y="2016"/>
                <a:ext cx="1488" cy="44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Verdana"/>
                  <a:buNone/>
                </a:pPr>
                <a:r>
                  <a:rPr lang="en-US" sz="1000" b="1" i="0" u="none">
                    <a:solidFill>
                      <a:schemeClr val="dk1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ОТНОШЕНИЯ С БЫВШИМИ СОЮЗНИКАМИ ПО АНТИГИТЛЕРОВСКОЙ КОАЛИЦИИ</a:t>
                </a:r>
                <a:endParaRPr/>
              </a:p>
            </p:txBody>
          </p:sp>
        </p:grpSp>
      </p:grpSp>
      <p:grpSp>
        <p:nvGrpSpPr>
          <p:cNvPr id="406" name="Google Shape;406;p30"/>
          <p:cNvGrpSpPr/>
          <p:nvPr/>
        </p:nvGrpSpPr>
        <p:grpSpPr>
          <a:xfrm>
            <a:off x="3657600" y="2819400"/>
            <a:ext cx="1905000" cy="1143000"/>
            <a:chOff x="2304" y="2304"/>
            <a:chExt cx="1200" cy="720"/>
          </a:xfrm>
        </p:grpSpPr>
        <p:sp>
          <p:nvSpPr>
            <p:cNvPr id="407" name="Google Shape;407;p30"/>
            <p:cNvSpPr txBox="1"/>
            <p:nvPr/>
          </p:nvSpPr>
          <p:spPr>
            <a:xfrm>
              <a:off x="2304" y="2304"/>
              <a:ext cx="1200" cy="720"/>
            </a:xfrm>
            <a:prstGeom prst="rect">
              <a:avLst/>
            </a:prstGeom>
            <a:solidFill>
              <a:srgbClr val="FFD1D1"/>
            </a:solidFill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8" name="Google Shape;408;p30"/>
            <p:cNvSpPr txBox="1"/>
            <p:nvPr/>
          </p:nvSpPr>
          <p:spPr>
            <a:xfrm>
              <a:off x="2496" y="2496"/>
              <a:ext cx="816" cy="2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990000"/>
                </a:buClr>
                <a:buSzPts val="2400"/>
                <a:buFont typeface="Verdana"/>
                <a:buNone/>
              </a:pPr>
              <a:r>
                <a:rPr lang="en-US" sz="2400" b="1" i="0" u="none">
                  <a:solidFill>
                    <a:srgbClr val="990000"/>
                  </a:solidFill>
                  <a:latin typeface="Verdana"/>
                  <a:ea typeface="Verdana"/>
                  <a:cs typeface="Verdana"/>
                  <a:sym typeface="Verdana"/>
                </a:rPr>
                <a:t>СССР</a:t>
              </a:r>
              <a:endParaRPr/>
            </a:p>
          </p:txBody>
        </p:sp>
      </p:grpSp>
      <p:grpSp>
        <p:nvGrpSpPr>
          <p:cNvPr id="409" name="Google Shape;409;p30"/>
          <p:cNvGrpSpPr/>
          <p:nvPr/>
        </p:nvGrpSpPr>
        <p:grpSpPr>
          <a:xfrm>
            <a:off x="533400" y="2743200"/>
            <a:ext cx="8077200" cy="3581400"/>
            <a:chOff x="336" y="1728"/>
            <a:chExt cx="5088" cy="2256"/>
          </a:xfrm>
        </p:grpSpPr>
        <p:grpSp>
          <p:nvGrpSpPr>
            <p:cNvPr id="410" name="Google Shape;410;p30"/>
            <p:cNvGrpSpPr/>
            <p:nvPr/>
          </p:nvGrpSpPr>
          <p:grpSpPr>
            <a:xfrm>
              <a:off x="336" y="1728"/>
              <a:ext cx="1776" cy="466"/>
              <a:chOff x="192" y="2256"/>
              <a:chExt cx="1968" cy="528"/>
            </a:xfrm>
          </p:grpSpPr>
          <p:sp>
            <p:nvSpPr>
              <p:cNvPr id="411" name="Google Shape;411;p30"/>
              <p:cNvSpPr txBox="1"/>
              <p:nvPr/>
            </p:nvSpPr>
            <p:spPr>
              <a:xfrm>
                <a:off x="192" y="2256"/>
                <a:ext cx="1968" cy="528"/>
              </a:xfrm>
              <a:prstGeom prst="rect">
                <a:avLst/>
              </a:prstGeom>
              <a:solidFill>
                <a:srgbClr val="E1F4FF"/>
              </a:solidFill>
              <a:ln w="9525" cap="flat" cmpd="sng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71842" dir="2700000">
                  <a:srgbClr val="000000"/>
                </a:outerShdw>
              </a:effectLst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2" name="Google Shape;412;p30"/>
              <p:cNvSpPr txBox="1"/>
              <p:nvPr/>
            </p:nvSpPr>
            <p:spPr>
              <a:xfrm>
                <a:off x="196" y="2296"/>
                <a:ext cx="1964" cy="39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Verdana"/>
                  <a:buNone/>
                </a:pPr>
                <a:r>
                  <a:rPr lang="en-US" sz="1000" b="1" i="0" u="none">
                    <a:solidFill>
                      <a:schemeClr val="dk1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1947 г. СОЗДАНИЕ</a:t>
                </a:r>
                <a:endParaRPr/>
              </a:p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Verdana"/>
                  <a:buNone/>
                </a:pPr>
                <a:r>
                  <a:rPr lang="en-US" sz="1000" b="1" i="0" u="none">
                    <a:solidFill>
                      <a:schemeClr val="dk1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 КОМИНФОРМБЮРО ИЗ ПАРТИЙ СТРАН ВОСТОЧНОЙ ЕВРОПЫ</a:t>
                </a:r>
                <a:endParaRPr/>
              </a:p>
            </p:txBody>
          </p:sp>
        </p:grpSp>
        <p:grpSp>
          <p:nvGrpSpPr>
            <p:cNvPr id="413" name="Google Shape;413;p30"/>
            <p:cNvGrpSpPr/>
            <p:nvPr/>
          </p:nvGrpSpPr>
          <p:grpSpPr>
            <a:xfrm>
              <a:off x="336" y="2318"/>
              <a:ext cx="1776" cy="466"/>
              <a:chOff x="192" y="2256"/>
              <a:chExt cx="1968" cy="528"/>
            </a:xfrm>
          </p:grpSpPr>
          <p:sp>
            <p:nvSpPr>
              <p:cNvPr id="414" name="Google Shape;414;p30"/>
              <p:cNvSpPr txBox="1"/>
              <p:nvPr/>
            </p:nvSpPr>
            <p:spPr>
              <a:xfrm>
                <a:off x="192" y="2256"/>
                <a:ext cx="1968" cy="528"/>
              </a:xfrm>
              <a:prstGeom prst="rect">
                <a:avLst/>
              </a:prstGeom>
              <a:solidFill>
                <a:srgbClr val="E1F4FF"/>
              </a:solidFill>
              <a:ln w="9525" cap="flat" cmpd="sng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71842" dir="2700000">
                  <a:srgbClr val="000000"/>
                </a:outerShdw>
              </a:effectLst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5" name="Google Shape;415;p30"/>
              <p:cNvSpPr txBox="1"/>
              <p:nvPr/>
            </p:nvSpPr>
            <p:spPr>
              <a:xfrm>
                <a:off x="196" y="2296"/>
                <a:ext cx="1964" cy="39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Verdana"/>
                  <a:buNone/>
                </a:pPr>
                <a:r>
                  <a:rPr lang="en-US" sz="1000" b="1" i="0" u="none">
                    <a:solidFill>
                      <a:schemeClr val="dk1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ВО ВТОРОЙ ПОЛОВИНЕ 40-Х ЗАКЛЮЧЕНЫ ДОГОВОРЫ О ДРУЖБЕ И ВЗАИМНОЙ ПОМОЩИ</a:t>
                </a:r>
                <a:endParaRPr/>
              </a:p>
            </p:txBody>
          </p:sp>
        </p:grpSp>
        <p:grpSp>
          <p:nvGrpSpPr>
            <p:cNvPr id="416" name="Google Shape;416;p30"/>
            <p:cNvGrpSpPr/>
            <p:nvPr/>
          </p:nvGrpSpPr>
          <p:grpSpPr>
            <a:xfrm>
              <a:off x="336" y="2928"/>
              <a:ext cx="1776" cy="466"/>
              <a:chOff x="192" y="2256"/>
              <a:chExt cx="1968" cy="528"/>
            </a:xfrm>
          </p:grpSpPr>
          <p:sp>
            <p:nvSpPr>
              <p:cNvPr id="417" name="Google Shape;417;p30"/>
              <p:cNvSpPr txBox="1"/>
              <p:nvPr/>
            </p:nvSpPr>
            <p:spPr>
              <a:xfrm>
                <a:off x="192" y="2256"/>
                <a:ext cx="1968" cy="528"/>
              </a:xfrm>
              <a:prstGeom prst="rect">
                <a:avLst/>
              </a:prstGeom>
              <a:solidFill>
                <a:srgbClr val="E1F4FF"/>
              </a:solidFill>
              <a:ln w="9525" cap="flat" cmpd="sng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71842" dir="2700000">
                  <a:srgbClr val="000000"/>
                </a:outerShdw>
              </a:effectLst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8" name="Google Shape;418;p30"/>
              <p:cNvSpPr txBox="1"/>
              <p:nvPr/>
            </p:nvSpPr>
            <p:spPr>
              <a:xfrm>
                <a:off x="196" y="2296"/>
                <a:ext cx="1964" cy="17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Verdana"/>
                  <a:buNone/>
                </a:pPr>
                <a:r>
                  <a:rPr lang="en-US" sz="1000" b="1" i="0" u="none">
                    <a:solidFill>
                      <a:schemeClr val="dk1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1949 г. ОБРАЗОВАНИЕ СЭВ</a:t>
                </a:r>
                <a:endParaRPr/>
              </a:p>
            </p:txBody>
          </p:sp>
        </p:grpSp>
        <p:grpSp>
          <p:nvGrpSpPr>
            <p:cNvPr id="419" name="Google Shape;419;p30"/>
            <p:cNvGrpSpPr/>
            <p:nvPr/>
          </p:nvGrpSpPr>
          <p:grpSpPr>
            <a:xfrm>
              <a:off x="3648" y="1728"/>
              <a:ext cx="1776" cy="466"/>
              <a:chOff x="192" y="2256"/>
              <a:chExt cx="1968" cy="528"/>
            </a:xfrm>
          </p:grpSpPr>
          <p:sp>
            <p:nvSpPr>
              <p:cNvPr id="420" name="Google Shape;420;p30"/>
              <p:cNvSpPr txBox="1"/>
              <p:nvPr/>
            </p:nvSpPr>
            <p:spPr>
              <a:xfrm>
                <a:off x="192" y="2256"/>
                <a:ext cx="1968" cy="528"/>
              </a:xfrm>
              <a:prstGeom prst="rect">
                <a:avLst/>
              </a:prstGeom>
              <a:solidFill>
                <a:srgbClr val="E1F4FF"/>
              </a:solidFill>
              <a:ln w="9525" cap="flat" cmpd="sng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71842" dir="2700000">
                  <a:srgbClr val="000000"/>
                </a:outerShdw>
              </a:effectLst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1" name="Google Shape;421;p30"/>
              <p:cNvSpPr txBox="1"/>
              <p:nvPr/>
            </p:nvSpPr>
            <p:spPr>
              <a:xfrm>
                <a:off x="196" y="2296"/>
                <a:ext cx="1964" cy="28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Verdana"/>
                  <a:buNone/>
                </a:pPr>
                <a:r>
                  <a:rPr lang="en-US" sz="1000" b="1" i="0" u="none">
                    <a:solidFill>
                      <a:schemeClr val="dk1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5.03. 1946 г. РЕЧЬ У. ЧЕРЧИЛЛЯ В г. ФУЛТОНЕ</a:t>
                </a:r>
                <a:endParaRPr/>
              </a:p>
            </p:txBody>
          </p:sp>
        </p:grpSp>
        <p:grpSp>
          <p:nvGrpSpPr>
            <p:cNvPr id="422" name="Google Shape;422;p30"/>
            <p:cNvGrpSpPr/>
            <p:nvPr/>
          </p:nvGrpSpPr>
          <p:grpSpPr>
            <a:xfrm>
              <a:off x="3648" y="2318"/>
              <a:ext cx="1776" cy="466"/>
              <a:chOff x="192" y="2256"/>
              <a:chExt cx="1968" cy="528"/>
            </a:xfrm>
          </p:grpSpPr>
          <p:sp>
            <p:nvSpPr>
              <p:cNvPr id="423" name="Google Shape;423;p30"/>
              <p:cNvSpPr txBox="1"/>
              <p:nvPr/>
            </p:nvSpPr>
            <p:spPr>
              <a:xfrm>
                <a:off x="192" y="2256"/>
                <a:ext cx="1968" cy="528"/>
              </a:xfrm>
              <a:prstGeom prst="rect">
                <a:avLst/>
              </a:prstGeom>
              <a:solidFill>
                <a:srgbClr val="E1F4FF"/>
              </a:solidFill>
              <a:ln w="9525" cap="flat" cmpd="sng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71842" dir="2700000">
                  <a:srgbClr val="000000"/>
                </a:outerShdw>
              </a:effectLst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4" name="Google Shape;424;p30"/>
              <p:cNvSpPr txBox="1"/>
              <p:nvPr/>
            </p:nvSpPr>
            <p:spPr>
              <a:xfrm>
                <a:off x="196" y="2296"/>
                <a:ext cx="1964" cy="28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Verdana"/>
                  <a:buNone/>
                </a:pPr>
                <a:r>
                  <a:rPr lang="en-US" sz="1000" b="1" i="0" u="none">
                    <a:solidFill>
                      <a:schemeClr val="dk1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1947 г. ПЛАН МАРШАЛЛА, ВЫДВИНУТЫЙ США</a:t>
                </a:r>
                <a:endParaRPr/>
              </a:p>
            </p:txBody>
          </p:sp>
        </p:grpSp>
        <p:grpSp>
          <p:nvGrpSpPr>
            <p:cNvPr id="425" name="Google Shape;425;p30"/>
            <p:cNvGrpSpPr/>
            <p:nvPr/>
          </p:nvGrpSpPr>
          <p:grpSpPr>
            <a:xfrm>
              <a:off x="3648" y="2928"/>
              <a:ext cx="1776" cy="466"/>
              <a:chOff x="192" y="2256"/>
              <a:chExt cx="1968" cy="528"/>
            </a:xfrm>
          </p:grpSpPr>
          <p:sp>
            <p:nvSpPr>
              <p:cNvPr id="426" name="Google Shape;426;p30"/>
              <p:cNvSpPr txBox="1"/>
              <p:nvPr/>
            </p:nvSpPr>
            <p:spPr>
              <a:xfrm>
                <a:off x="192" y="2256"/>
                <a:ext cx="1968" cy="528"/>
              </a:xfrm>
              <a:prstGeom prst="rect">
                <a:avLst/>
              </a:prstGeom>
              <a:solidFill>
                <a:srgbClr val="E1F4FF"/>
              </a:solidFill>
              <a:ln w="9525" cap="flat" cmpd="sng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71842" dir="2700000">
                  <a:srgbClr val="000000"/>
                </a:outerShdw>
              </a:effectLst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7" name="Google Shape;427;p30"/>
              <p:cNvSpPr txBox="1"/>
              <p:nvPr/>
            </p:nvSpPr>
            <p:spPr>
              <a:xfrm>
                <a:off x="196" y="2296"/>
                <a:ext cx="1964" cy="17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Verdana"/>
                  <a:buNone/>
                </a:pPr>
                <a:r>
                  <a:rPr lang="en-US" sz="1000" b="1" i="0" u="none">
                    <a:solidFill>
                      <a:schemeClr val="dk1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1949 г. СОЗДАНИЕ НАТО</a:t>
                </a:r>
                <a:endParaRPr/>
              </a:p>
            </p:txBody>
          </p:sp>
        </p:grpSp>
        <p:grpSp>
          <p:nvGrpSpPr>
            <p:cNvPr id="428" name="Google Shape;428;p30"/>
            <p:cNvGrpSpPr/>
            <p:nvPr/>
          </p:nvGrpSpPr>
          <p:grpSpPr>
            <a:xfrm>
              <a:off x="793" y="3552"/>
              <a:ext cx="4174" cy="432"/>
              <a:chOff x="1728" y="3648"/>
              <a:chExt cx="2160" cy="432"/>
            </a:xfrm>
          </p:grpSpPr>
          <p:sp>
            <p:nvSpPr>
              <p:cNvPr id="429" name="Google Shape;429;p30"/>
              <p:cNvSpPr txBox="1"/>
              <p:nvPr/>
            </p:nvSpPr>
            <p:spPr>
              <a:xfrm>
                <a:off x="1776" y="3648"/>
                <a:ext cx="2064" cy="432"/>
              </a:xfrm>
              <a:prstGeom prst="rect">
                <a:avLst/>
              </a:prstGeom>
              <a:solidFill>
                <a:srgbClr val="FFD1D1"/>
              </a:solidFill>
              <a:ln w="19050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0" name="Google Shape;430;p30"/>
              <p:cNvSpPr txBox="1"/>
              <p:nvPr/>
            </p:nvSpPr>
            <p:spPr>
              <a:xfrm>
                <a:off x="1728" y="3696"/>
                <a:ext cx="2160" cy="28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990000"/>
                  </a:buClr>
                  <a:buSzPts val="2400"/>
                  <a:buFont typeface="Verdana"/>
                  <a:buNone/>
                </a:pPr>
                <a:r>
                  <a:rPr lang="en-US" sz="2400" b="1" i="0" u="none">
                    <a:solidFill>
                      <a:srgbClr val="990000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Холодная война</a:t>
                </a:r>
                <a:endParaRPr/>
              </a:p>
            </p:txBody>
          </p:sp>
        </p:grpSp>
      </p:grpSp>
      <p:grpSp>
        <p:nvGrpSpPr>
          <p:cNvPr id="431" name="Google Shape;431;p30"/>
          <p:cNvGrpSpPr/>
          <p:nvPr/>
        </p:nvGrpSpPr>
        <p:grpSpPr>
          <a:xfrm>
            <a:off x="228600" y="2057400"/>
            <a:ext cx="8763000" cy="3810000"/>
            <a:chOff x="144" y="1296"/>
            <a:chExt cx="5520" cy="2400"/>
          </a:xfrm>
        </p:grpSpPr>
        <p:grpSp>
          <p:nvGrpSpPr>
            <p:cNvPr id="432" name="Google Shape;432;p30"/>
            <p:cNvGrpSpPr/>
            <p:nvPr/>
          </p:nvGrpSpPr>
          <p:grpSpPr>
            <a:xfrm>
              <a:off x="144" y="1296"/>
              <a:ext cx="720" cy="2400"/>
              <a:chOff x="144" y="1296"/>
              <a:chExt cx="720" cy="2400"/>
            </a:xfrm>
          </p:grpSpPr>
          <p:cxnSp>
            <p:nvCxnSpPr>
              <p:cNvPr id="433" name="Google Shape;433;p30"/>
              <p:cNvCxnSpPr/>
              <p:nvPr/>
            </p:nvCxnSpPr>
            <p:spPr>
              <a:xfrm rot="10800000">
                <a:off x="144" y="1296"/>
                <a:ext cx="528" cy="0"/>
              </a:xfrm>
              <a:prstGeom prst="straightConnector1">
                <a:avLst/>
              </a:prstGeom>
              <a:noFill/>
              <a:ln w="38100" cap="flat" cmpd="sng">
                <a:solidFill>
                  <a:srgbClr val="CA00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434" name="Google Shape;434;p30"/>
              <p:cNvCxnSpPr/>
              <p:nvPr/>
            </p:nvCxnSpPr>
            <p:spPr>
              <a:xfrm>
                <a:off x="144" y="1296"/>
                <a:ext cx="0" cy="2400"/>
              </a:xfrm>
              <a:prstGeom prst="straightConnector1">
                <a:avLst/>
              </a:prstGeom>
              <a:noFill/>
              <a:ln w="38100" cap="flat" cmpd="sng">
                <a:solidFill>
                  <a:srgbClr val="CA00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435" name="Google Shape;435;p30"/>
              <p:cNvCxnSpPr/>
              <p:nvPr/>
            </p:nvCxnSpPr>
            <p:spPr>
              <a:xfrm>
                <a:off x="144" y="1968"/>
                <a:ext cx="192" cy="0"/>
              </a:xfrm>
              <a:prstGeom prst="straightConnector1">
                <a:avLst/>
              </a:prstGeom>
              <a:noFill/>
              <a:ln w="38100" cap="flat" cmpd="sng">
                <a:solidFill>
                  <a:srgbClr val="CA00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436" name="Google Shape;436;p30"/>
              <p:cNvCxnSpPr/>
              <p:nvPr/>
            </p:nvCxnSpPr>
            <p:spPr>
              <a:xfrm>
                <a:off x="144" y="2544"/>
                <a:ext cx="192" cy="0"/>
              </a:xfrm>
              <a:prstGeom prst="straightConnector1">
                <a:avLst/>
              </a:prstGeom>
              <a:noFill/>
              <a:ln w="38100" cap="flat" cmpd="sng">
                <a:solidFill>
                  <a:srgbClr val="CA00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437" name="Google Shape;437;p30"/>
              <p:cNvCxnSpPr/>
              <p:nvPr/>
            </p:nvCxnSpPr>
            <p:spPr>
              <a:xfrm>
                <a:off x="144" y="3168"/>
                <a:ext cx="192" cy="0"/>
              </a:xfrm>
              <a:prstGeom prst="straightConnector1">
                <a:avLst/>
              </a:prstGeom>
              <a:noFill/>
              <a:ln w="38100" cap="flat" cmpd="sng">
                <a:solidFill>
                  <a:srgbClr val="CA00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438" name="Google Shape;438;p30"/>
              <p:cNvCxnSpPr/>
              <p:nvPr/>
            </p:nvCxnSpPr>
            <p:spPr>
              <a:xfrm>
                <a:off x="144" y="3696"/>
                <a:ext cx="720" cy="0"/>
              </a:xfrm>
              <a:prstGeom prst="straightConnector1">
                <a:avLst/>
              </a:prstGeom>
              <a:noFill/>
              <a:ln w="38100" cap="flat" cmpd="sng">
                <a:solidFill>
                  <a:srgbClr val="CA00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</p:grpSp>
        <p:grpSp>
          <p:nvGrpSpPr>
            <p:cNvPr id="439" name="Google Shape;439;p30"/>
            <p:cNvGrpSpPr/>
            <p:nvPr/>
          </p:nvGrpSpPr>
          <p:grpSpPr>
            <a:xfrm>
              <a:off x="4896" y="1296"/>
              <a:ext cx="768" cy="2400"/>
              <a:chOff x="4896" y="1296"/>
              <a:chExt cx="768" cy="2400"/>
            </a:xfrm>
          </p:grpSpPr>
          <p:cxnSp>
            <p:nvCxnSpPr>
              <p:cNvPr id="440" name="Google Shape;440;p30"/>
              <p:cNvCxnSpPr/>
              <p:nvPr/>
            </p:nvCxnSpPr>
            <p:spPr>
              <a:xfrm>
                <a:off x="5568" y="1296"/>
                <a:ext cx="96" cy="0"/>
              </a:xfrm>
              <a:prstGeom prst="straightConnector1">
                <a:avLst/>
              </a:prstGeom>
              <a:noFill/>
              <a:ln w="38100" cap="flat" cmpd="sng">
                <a:solidFill>
                  <a:srgbClr val="CA00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441" name="Google Shape;441;p30"/>
              <p:cNvCxnSpPr/>
              <p:nvPr/>
            </p:nvCxnSpPr>
            <p:spPr>
              <a:xfrm>
                <a:off x="5664" y="1296"/>
                <a:ext cx="0" cy="2400"/>
              </a:xfrm>
              <a:prstGeom prst="straightConnector1">
                <a:avLst/>
              </a:prstGeom>
              <a:noFill/>
              <a:ln w="38100" cap="flat" cmpd="sng">
                <a:solidFill>
                  <a:srgbClr val="CA00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442" name="Google Shape;442;p30"/>
              <p:cNvCxnSpPr/>
              <p:nvPr/>
            </p:nvCxnSpPr>
            <p:spPr>
              <a:xfrm rot="10800000">
                <a:off x="5424" y="1968"/>
                <a:ext cx="240" cy="0"/>
              </a:xfrm>
              <a:prstGeom prst="straightConnector1">
                <a:avLst/>
              </a:prstGeom>
              <a:noFill/>
              <a:ln w="38100" cap="flat" cmpd="sng">
                <a:solidFill>
                  <a:srgbClr val="CA00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443" name="Google Shape;443;p30"/>
              <p:cNvCxnSpPr/>
              <p:nvPr/>
            </p:nvCxnSpPr>
            <p:spPr>
              <a:xfrm rot="10800000">
                <a:off x="5424" y="2544"/>
                <a:ext cx="240" cy="0"/>
              </a:xfrm>
              <a:prstGeom prst="straightConnector1">
                <a:avLst/>
              </a:prstGeom>
              <a:noFill/>
              <a:ln w="38100" cap="flat" cmpd="sng">
                <a:solidFill>
                  <a:srgbClr val="CA00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444" name="Google Shape;444;p30"/>
              <p:cNvCxnSpPr/>
              <p:nvPr/>
            </p:nvCxnSpPr>
            <p:spPr>
              <a:xfrm rot="10800000">
                <a:off x="5424" y="3168"/>
                <a:ext cx="240" cy="0"/>
              </a:xfrm>
              <a:prstGeom prst="straightConnector1">
                <a:avLst/>
              </a:prstGeom>
              <a:noFill/>
              <a:ln w="38100" cap="flat" cmpd="sng">
                <a:solidFill>
                  <a:srgbClr val="CA00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445" name="Google Shape;445;p30"/>
              <p:cNvCxnSpPr/>
              <p:nvPr/>
            </p:nvCxnSpPr>
            <p:spPr>
              <a:xfrm rot="10800000">
                <a:off x="4896" y="3696"/>
                <a:ext cx="768" cy="0"/>
              </a:xfrm>
              <a:prstGeom prst="straightConnector1">
                <a:avLst/>
              </a:prstGeom>
              <a:noFill/>
              <a:ln w="38100" cap="flat" cmpd="sng">
                <a:solidFill>
                  <a:srgbClr val="CA00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</p:grpSp>
      </p:grpSp>
      <p:sp>
        <p:nvSpPr>
          <p:cNvPr id="446" name="Google Shape;446;p30"/>
          <p:cNvSpPr/>
          <p:nvPr/>
        </p:nvSpPr>
        <p:spPr>
          <a:xfrm rot="5400000">
            <a:off x="8459787" y="6237287"/>
            <a:ext cx="468312" cy="4683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105000" y="60000"/>
                </a:moveTo>
                <a:lnTo>
                  <a:pt x="15000" y="15000"/>
                </a:lnTo>
                <a:lnTo>
                  <a:pt x="15000" y="105000"/>
                </a:lnTo>
                <a:close/>
              </a:path>
              <a:path w="120000" h="120000" fill="darken" extrusionOk="0">
                <a:moveTo>
                  <a:pt x="105000" y="60000"/>
                </a:moveTo>
                <a:lnTo>
                  <a:pt x="15000" y="15000"/>
                </a:lnTo>
                <a:lnTo>
                  <a:pt x="15000" y="105000"/>
                </a:lnTo>
                <a:close/>
              </a:path>
              <a:path w="120000" h="120000" fill="none" extrusionOk="0">
                <a:moveTo>
                  <a:pt x="105000" y="60000"/>
                </a:moveTo>
                <a:lnTo>
                  <a:pt x="15000" y="105000"/>
                </a:lnTo>
                <a:lnTo>
                  <a:pt x="15000" y="15000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D60093"/>
              </a:gs>
              <a:gs pos="50000">
                <a:srgbClr val="FFFFFF"/>
              </a:gs>
              <a:gs pos="100000">
                <a:srgbClr val="D60093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Google Shape;451;p3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2" name="Google Shape;452;p3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/>
          </a:p>
        </p:txBody>
      </p:sp>
      <p:pic>
        <p:nvPicPr>
          <p:cNvPr id="453" name="Google Shape;453;p31" descr="Рисунок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77050"/>
          </a:xfrm>
          <a:prstGeom prst="rect">
            <a:avLst/>
          </a:prstGeom>
          <a:noFill/>
          <a:ln>
            <a:noFill/>
          </a:ln>
        </p:spPr>
      </p:pic>
      <p:sp>
        <p:nvSpPr>
          <p:cNvPr id="454" name="Google Shape;454;p31"/>
          <p:cNvSpPr txBox="1"/>
          <p:nvPr/>
        </p:nvSpPr>
        <p:spPr>
          <a:xfrm>
            <a:off x="7019925" y="171450"/>
            <a:ext cx="2016125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60000"/>
              </a:buClr>
              <a:buSzPts val="1400"/>
              <a:buFont typeface="Verdana"/>
              <a:buNone/>
            </a:pPr>
            <a:r>
              <a:rPr lang="en-US" sz="1400" b="1" i="0" u="none">
                <a:solidFill>
                  <a:srgbClr val="760000"/>
                </a:solidFill>
                <a:latin typeface="Verdana"/>
                <a:ea typeface="Verdana"/>
                <a:cs typeface="Verdana"/>
                <a:sym typeface="Verdana"/>
              </a:rPr>
              <a:t>(Транспарант 6)</a:t>
            </a:r>
            <a:endParaRPr/>
          </a:p>
        </p:txBody>
      </p:sp>
      <p:sp>
        <p:nvSpPr>
          <p:cNvPr id="455" name="Google Shape;455;p31"/>
          <p:cNvSpPr txBox="1"/>
          <p:nvPr/>
        </p:nvSpPr>
        <p:spPr>
          <a:xfrm>
            <a:off x="228600" y="577850"/>
            <a:ext cx="8610600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1800"/>
              <a:buFont typeface="Verdana"/>
              <a:buNone/>
            </a:pPr>
            <a:r>
              <a:rPr lang="en-US" sz="1800" b="1" i="0" u="non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Механизм создания дружественных СССР политических режимов</a:t>
            </a:r>
            <a:endParaRPr/>
          </a:p>
        </p:txBody>
      </p:sp>
      <p:grpSp>
        <p:nvGrpSpPr>
          <p:cNvPr id="456" name="Google Shape;456;p31"/>
          <p:cNvGrpSpPr/>
          <p:nvPr/>
        </p:nvGrpSpPr>
        <p:grpSpPr>
          <a:xfrm>
            <a:off x="3429000" y="3048000"/>
            <a:ext cx="2362200" cy="1143000"/>
            <a:chOff x="2160" y="1728"/>
            <a:chExt cx="1488" cy="720"/>
          </a:xfrm>
        </p:grpSpPr>
        <p:sp>
          <p:nvSpPr>
            <p:cNvPr id="457" name="Google Shape;457;p31"/>
            <p:cNvSpPr txBox="1"/>
            <p:nvPr/>
          </p:nvSpPr>
          <p:spPr>
            <a:xfrm>
              <a:off x="2160" y="1728"/>
              <a:ext cx="1440" cy="720"/>
            </a:xfrm>
            <a:prstGeom prst="rect">
              <a:avLst/>
            </a:prstGeom>
            <a:solidFill>
              <a:srgbClr val="FFD1D1"/>
            </a:solidFill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8" name="Google Shape;458;p31"/>
            <p:cNvSpPr txBox="1"/>
            <p:nvPr/>
          </p:nvSpPr>
          <p:spPr>
            <a:xfrm>
              <a:off x="2160" y="1824"/>
              <a:ext cx="1488" cy="51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FF"/>
                </a:buClr>
                <a:buSzPts val="1200"/>
                <a:buFont typeface="Verdana"/>
                <a:buNone/>
              </a:pPr>
              <a:r>
                <a:rPr lang="en-US" sz="1200" b="1" i="0" u="none">
                  <a:solidFill>
                    <a:srgbClr val="0000FF"/>
                  </a:solidFill>
                  <a:latin typeface="Verdana"/>
                  <a:ea typeface="Verdana"/>
                  <a:cs typeface="Verdana"/>
                  <a:sym typeface="Verdana"/>
                </a:rPr>
                <a:t>МЕХАНИЗМ СОЗДАНИЯ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FF"/>
                </a:buClr>
                <a:buSzPts val="1200"/>
                <a:buFont typeface="Verdana"/>
                <a:buNone/>
              </a:pPr>
              <a:r>
                <a:rPr lang="en-US" sz="1200" b="1" i="0" u="none">
                  <a:solidFill>
                    <a:srgbClr val="0000FF"/>
                  </a:solidFill>
                  <a:latin typeface="Verdana"/>
                  <a:ea typeface="Verdana"/>
                  <a:cs typeface="Verdana"/>
                  <a:sym typeface="Verdana"/>
                </a:rPr>
                <a:t>ДРУЖЕСТВЕННЫХ СССР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FF"/>
                </a:buClr>
                <a:buSzPts val="1200"/>
                <a:buFont typeface="Verdana"/>
                <a:buNone/>
              </a:pPr>
              <a:r>
                <a:rPr lang="en-US" sz="1200" b="1" i="0" u="none">
                  <a:solidFill>
                    <a:srgbClr val="0000FF"/>
                  </a:solidFill>
                  <a:latin typeface="Verdana"/>
                  <a:ea typeface="Verdana"/>
                  <a:cs typeface="Verdana"/>
                  <a:sym typeface="Verdana"/>
                </a:rPr>
                <a:t>ПОЛИТИЧЕСКИХ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FF"/>
                </a:buClr>
                <a:buSzPts val="1200"/>
                <a:buFont typeface="Verdana"/>
                <a:buNone/>
              </a:pPr>
              <a:r>
                <a:rPr lang="en-US" sz="1200" b="1" i="0" u="none">
                  <a:solidFill>
                    <a:srgbClr val="0000FF"/>
                  </a:solidFill>
                  <a:latin typeface="Verdana"/>
                  <a:ea typeface="Verdana"/>
                  <a:cs typeface="Verdana"/>
                  <a:sym typeface="Verdana"/>
                </a:rPr>
                <a:t>РЕЖИМОВ </a:t>
              </a:r>
              <a:endParaRPr/>
            </a:p>
          </p:txBody>
        </p:sp>
      </p:grpSp>
      <p:grpSp>
        <p:nvGrpSpPr>
          <p:cNvPr id="459" name="Google Shape;459;p31"/>
          <p:cNvGrpSpPr/>
          <p:nvPr/>
        </p:nvGrpSpPr>
        <p:grpSpPr>
          <a:xfrm>
            <a:off x="381000" y="1371600"/>
            <a:ext cx="8382000" cy="739775"/>
            <a:chOff x="240" y="864"/>
            <a:chExt cx="5280" cy="466"/>
          </a:xfrm>
        </p:grpSpPr>
        <p:grpSp>
          <p:nvGrpSpPr>
            <p:cNvPr id="460" name="Google Shape;460;p31"/>
            <p:cNvGrpSpPr/>
            <p:nvPr/>
          </p:nvGrpSpPr>
          <p:grpSpPr>
            <a:xfrm>
              <a:off x="240" y="864"/>
              <a:ext cx="1776" cy="466"/>
              <a:chOff x="192" y="2256"/>
              <a:chExt cx="1968" cy="528"/>
            </a:xfrm>
          </p:grpSpPr>
          <p:sp>
            <p:nvSpPr>
              <p:cNvPr id="461" name="Google Shape;461;p31"/>
              <p:cNvSpPr txBox="1"/>
              <p:nvPr/>
            </p:nvSpPr>
            <p:spPr>
              <a:xfrm>
                <a:off x="192" y="2256"/>
                <a:ext cx="1968" cy="528"/>
              </a:xfrm>
              <a:prstGeom prst="rect">
                <a:avLst/>
              </a:pr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71842" dir="2700000">
                  <a:srgbClr val="000000"/>
                </a:outerShdw>
              </a:effectLst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2" name="Google Shape;462;p31"/>
              <p:cNvSpPr txBox="1"/>
              <p:nvPr/>
            </p:nvSpPr>
            <p:spPr>
              <a:xfrm>
                <a:off x="196" y="2296"/>
                <a:ext cx="1964" cy="39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Verdana"/>
                  <a:buNone/>
                </a:pPr>
                <a:r>
                  <a:rPr lang="en-US" sz="1000" b="1" i="0" u="none">
                    <a:solidFill>
                      <a:schemeClr val="dk1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ОБРАЗОВАНИЕ ПОДКОНТРОЛЬНЫХ МОСКВЕ</a:t>
                </a:r>
                <a:endParaRPr/>
              </a:p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Verdana"/>
                  <a:buNone/>
                </a:pPr>
                <a:r>
                  <a:rPr lang="en-US" sz="1000" b="1" i="0" u="none">
                    <a:solidFill>
                      <a:schemeClr val="dk1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ПОЛИТИЧЕСКИХ РЕЖИМОВ</a:t>
                </a:r>
                <a:endParaRPr/>
              </a:p>
            </p:txBody>
          </p:sp>
        </p:grpSp>
        <p:grpSp>
          <p:nvGrpSpPr>
            <p:cNvPr id="463" name="Google Shape;463;p31"/>
            <p:cNvGrpSpPr/>
            <p:nvPr/>
          </p:nvGrpSpPr>
          <p:grpSpPr>
            <a:xfrm>
              <a:off x="3744" y="864"/>
              <a:ext cx="1776" cy="466"/>
              <a:chOff x="192" y="2256"/>
              <a:chExt cx="1968" cy="528"/>
            </a:xfrm>
          </p:grpSpPr>
          <p:sp>
            <p:nvSpPr>
              <p:cNvPr id="464" name="Google Shape;464;p31"/>
              <p:cNvSpPr txBox="1"/>
              <p:nvPr/>
            </p:nvSpPr>
            <p:spPr>
              <a:xfrm>
                <a:off x="192" y="2256"/>
                <a:ext cx="1968" cy="528"/>
              </a:xfrm>
              <a:prstGeom prst="rect">
                <a:avLst/>
              </a:pr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71842" dir="2700000">
                  <a:srgbClr val="000000"/>
                </a:outerShdw>
              </a:effectLst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5" name="Google Shape;465;p31"/>
              <p:cNvSpPr txBox="1"/>
              <p:nvPr/>
            </p:nvSpPr>
            <p:spPr>
              <a:xfrm>
                <a:off x="196" y="2296"/>
                <a:ext cx="1964" cy="39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Verdana"/>
                  <a:buNone/>
                </a:pPr>
                <a:r>
                  <a:rPr lang="en-US" sz="1000" b="1" i="0" u="none">
                    <a:solidFill>
                      <a:schemeClr val="dk1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ОБРАЗОВАНИЕ ОРГАНОВ ГОСБЕЗОПАСНОСТИ И МИЛИЦИИ ПОД КОНТРОЛЕМ КОММУНИСТОВ</a:t>
                </a:r>
                <a:endParaRPr/>
              </a:p>
            </p:txBody>
          </p:sp>
        </p:grpSp>
      </p:grpSp>
      <p:grpSp>
        <p:nvGrpSpPr>
          <p:cNvPr id="466" name="Google Shape;466;p31"/>
          <p:cNvGrpSpPr/>
          <p:nvPr/>
        </p:nvGrpSpPr>
        <p:grpSpPr>
          <a:xfrm>
            <a:off x="152400" y="2438400"/>
            <a:ext cx="8839200" cy="1981200"/>
            <a:chOff x="96" y="1536"/>
            <a:chExt cx="5568" cy="1248"/>
          </a:xfrm>
        </p:grpSpPr>
        <p:grpSp>
          <p:nvGrpSpPr>
            <p:cNvPr id="467" name="Google Shape;467;p31"/>
            <p:cNvGrpSpPr/>
            <p:nvPr/>
          </p:nvGrpSpPr>
          <p:grpSpPr>
            <a:xfrm>
              <a:off x="96" y="1550"/>
              <a:ext cx="1776" cy="477"/>
              <a:chOff x="192" y="2256"/>
              <a:chExt cx="1968" cy="540"/>
            </a:xfrm>
          </p:grpSpPr>
          <p:sp>
            <p:nvSpPr>
              <p:cNvPr id="468" name="Google Shape;468;p31"/>
              <p:cNvSpPr txBox="1"/>
              <p:nvPr/>
            </p:nvSpPr>
            <p:spPr>
              <a:xfrm>
                <a:off x="192" y="2256"/>
                <a:ext cx="1968" cy="528"/>
              </a:xfrm>
              <a:prstGeom prst="rect">
                <a:avLst/>
              </a:pr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71842" dir="2700000">
                  <a:srgbClr val="000000"/>
                </a:outerShdw>
              </a:effectLst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9" name="Google Shape;469;p31"/>
              <p:cNvSpPr txBox="1"/>
              <p:nvPr/>
            </p:nvSpPr>
            <p:spPr>
              <a:xfrm>
                <a:off x="196" y="2296"/>
                <a:ext cx="1964" cy="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Verdana"/>
                  <a:buNone/>
                </a:pPr>
                <a:r>
                  <a:rPr lang="en-US" sz="1000" b="1" i="0" u="none">
                    <a:solidFill>
                      <a:schemeClr val="dk1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ЧИСТКА НАЦИОНАЛЬНЫХ АРМИЙ ОТ</a:t>
                </a:r>
                <a:endParaRPr/>
              </a:p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Verdana"/>
                  <a:buNone/>
                </a:pPr>
                <a:r>
                  <a:rPr lang="en-US" sz="1000" b="1" i="0" u="none">
                    <a:solidFill>
                      <a:schemeClr val="dk1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АНТИСТАЛИНСКИХ</a:t>
                </a:r>
                <a:endParaRPr/>
              </a:p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Verdana"/>
                  <a:buNone/>
                </a:pPr>
                <a:r>
                  <a:rPr lang="en-US" sz="1000" b="1" i="0" u="none">
                    <a:solidFill>
                      <a:schemeClr val="dk1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ЭЛЕМЕНТОВ</a:t>
                </a:r>
                <a:r>
                  <a:rPr lang="en-US" sz="1000" b="0" i="0" u="none">
                    <a:solidFill>
                      <a:schemeClr val="dk1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 </a:t>
                </a:r>
                <a:endParaRPr/>
              </a:p>
            </p:txBody>
          </p:sp>
        </p:grpSp>
        <p:grpSp>
          <p:nvGrpSpPr>
            <p:cNvPr id="470" name="Google Shape;470;p31"/>
            <p:cNvGrpSpPr/>
            <p:nvPr/>
          </p:nvGrpSpPr>
          <p:grpSpPr>
            <a:xfrm>
              <a:off x="3888" y="1536"/>
              <a:ext cx="1776" cy="466"/>
              <a:chOff x="192" y="2256"/>
              <a:chExt cx="1968" cy="528"/>
            </a:xfrm>
          </p:grpSpPr>
          <p:sp>
            <p:nvSpPr>
              <p:cNvPr id="471" name="Google Shape;471;p31"/>
              <p:cNvSpPr txBox="1"/>
              <p:nvPr/>
            </p:nvSpPr>
            <p:spPr>
              <a:xfrm>
                <a:off x="192" y="2256"/>
                <a:ext cx="1968" cy="528"/>
              </a:xfrm>
              <a:prstGeom prst="rect">
                <a:avLst/>
              </a:pr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71842" dir="2700000">
                  <a:srgbClr val="000000"/>
                </a:outerShdw>
              </a:effectLst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72" name="Google Shape;472;p31"/>
              <p:cNvSpPr txBox="1"/>
              <p:nvPr/>
            </p:nvSpPr>
            <p:spPr>
              <a:xfrm>
                <a:off x="196" y="2296"/>
                <a:ext cx="1964" cy="39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Verdana"/>
                  <a:buNone/>
                </a:pPr>
                <a:r>
                  <a:rPr lang="en-US" sz="1000" b="1" i="0" u="none">
                    <a:solidFill>
                      <a:schemeClr val="dk1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УДАЛЕНИЕ ИЗ ГОСАППАРАТА БУРЖУАЗНЫХ</a:t>
                </a:r>
                <a:endParaRPr/>
              </a:p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Verdana"/>
                  <a:buNone/>
                </a:pPr>
                <a:r>
                  <a:rPr lang="en-US" sz="1000" b="1" i="0" u="none">
                    <a:solidFill>
                      <a:schemeClr val="dk1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СПЕЦИАЛИСТОВ</a:t>
                </a:r>
                <a:r>
                  <a:rPr lang="en-US" sz="1000" b="0" i="0" u="none">
                    <a:solidFill>
                      <a:schemeClr val="dk1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 </a:t>
                </a:r>
                <a:endParaRPr/>
              </a:p>
            </p:txBody>
          </p:sp>
        </p:grpSp>
        <p:grpSp>
          <p:nvGrpSpPr>
            <p:cNvPr id="473" name="Google Shape;473;p31"/>
            <p:cNvGrpSpPr/>
            <p:nvPr/>
          </p:nvGrpSpPr>
          <p:grpSpPr>
            <a:xfrm>
              <a:off x="96" y="2304"/>
              <a:ext cx="1776" cy="466"/>
              <a:chOff x="192" y="2256"/>
              <a:chExt cx="1968" cy="528"/>
            </a:xfrm>
          </p:grpSpPr>
          <p:sp>
            <p:nvSpPr>
              <p:cNvPr id="474" name="Google Shape;474;p31"/>
              <p:cNvSpPr txBox="1"/>
              <p:nvPr/>
            </p:nvSpPr>
            <p:spPr>
              <a:xfrm>
                <a:off x="192" y="2256"/>
                <a:ext cx="1968" cy="528"/>
              </a:xfrm>
              <a:prstGeom prst="rect">
                <a:avLst/>
              </a:pr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71842" dir="2700000">
                  <a:srgbClr val="000000"/>
                </a:outerShdw>
              </a:effectLst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75" name="Google Shape;475;p31"/>
              <p:cNvSpPr txBox="1"/>
              <p:nvPr/>
            </p:nvSpPr>
            <p:spPr>
              <a:xfrm>
                <a:off x="196" y="2296"/>
                <a:ext cx="1964" cy="28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Verdana"/>
                  <a:buNone/>
                </a:pPr>
                <a:r>
                  <a:rPr lang="en-US" sz="1000" b="1" i="0" u="none">
                    <a:solidFill>
                      <a:schemeClr val="dk1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РАЗМЕЩЕНИЕ В СТРАНАХ СОВЕТСКИХ ВОЙСК</a:t>
                </a:r>
                <a:endParaRPr/>
              </a:p>
            </p:txBody>
          </p:sp>
        </p:grpSp>
        <p:grpSp>
          <p:nvGrpSpPr>
            <p:cNvPr id="476" name="Google Shape;476;p31"/>
            <p:cNvGrpSpPr/>
            <p:nvPr/>
          </p:nvGrpSpPr>
          <p:grpSpPr>
            <a:xfrm>
              <a:off x="3888" y="2307"/>
              <a:ext cx="1776" cy="477"/>
              <a:chOff x="192" y="2256"/>
              <a:chExt cx="1968" cy="540"/>
            </a:xfrm>
          </p:grpSpPr>
          <p:sp>
            <p:nvSpPr>
              <p:cNvPr id="477" name="Google Shape;477;p31"/>
              <p:cNvSpPr txBox="1"/>
              <p:nvPr/>
            </p:nvSpPr>
            <p:spPr>
              <a:xfrm>
                <a:off x="192" y="2256"/>
                <a:ext cx="1968" cy="528"/>
              </a:xfrm>
              <a:prstGeom prst="rect">
                <a:avLst/>
              </a:pr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71842" dir="2700000">
                  <a:srgbClr val="000000"/>
                </a:outerShdw>
              </a:effectLst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78" name="Google Shape;478;p31"/>
              <p:cNvSpPr txBox="1"/>
              <p:nvPr/>
            </p:nvSpPr>
            <p:spPr>
              <a:xfrm>
                <a:off x="196" y="2296"/>
                <a:ext cx="1964" cy="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Verdana"/>
                  <a:buNone/>
                </a:pPr>
                <a:r>
                  <a:rPr lang="en-US" sz="1000" b="1" i="0" u="none">
                    <a:solidFill>
                      <a:schemeClr val="dk1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ПРИВЛЕЧЕНИЕ К СУДУ КРУПНЫХ ПРЕДПРИНИМАТЕЛЕЙ С КОНФИСКАЦИЕЙ ИХ КАПИТАЛА ЗА ВОЕННЫЕ ПРЕСТУПЛЕНИЯ</a:t>
                </a:r>
                <a:endParaRPr/>
              </a:p>
            </p:txBody>
          </p:sp>
        </p:grpSp>
      </p:grpSp>
      <p:grpSp>
        <p:nvGrpSpPr>
          <p:cNvPr id="479" name="Google Shape;479;p31"/>
          <p:cNvGrpSpPr/>
          <p:nvPr/>
        </p:nvGrpSpPr>
        <p:grpSpPr>
          <a:xfrm>
            <a:off x="152400" y="4800600"/>
            <a:ext cx="8839200" cy="1752600"/>
            <a:chOff x="96" y="3024"/>
            <a:chExt cx="5568" cy="1104"/>
          </a:xfrm>
        </p:grpSpPr>
        <p:grpSp>
          <p:nvGrpSpPr>
            <p:cNvPr id="480" name="Google Shape;480;p31"/>
            <p:cNvGrpSpPr/>
            <p:nvPr/>
          </p:nvGrpSpPr>
          <p:grpSpPr>
            <a:xfrm>
              <a:off x="96" y="3027"/>
              <a:ext cx="1776" cy="466"/>
              <a:chOff x="192" y="2256"/>
              <a:chExt cx="1968" cy="528"/>
            </a:xfrm>
          </p:grpSpPr>
          <p:sp>
            <p:nvSpPr>
              <p:cNvPr id="481" name="Google Shape;481;p31"/>
              <p:cNvSpPr txBox="1"/>
              <p:nvPr/>
            </p:nvSpPr>
            <p:spPr>
              <a:xfrm>
                <a:off x="192" y="2256"/>
                <a:ext cx="1968" cy="528"/>
              </a:xfrm>
              <a:prstGeom prst="rect">
                <a:avLst/>
              </a:pr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71842" dir="2700000">
                  <a:srgbClr val="000000"/>
                </a:outerShdw>
              </a:effectLst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82" name="Google Shape;482;p31"/>
              <p:cNvSpPr txBox="1"/>
              <p:nvPr/>
            </p:nvSpPr>
            <p:spPr>
              <a:xfrm>
                <a:off x="196" y="2296"/>
                <a:ext cx="1964" cy="28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Verdana"/>
                  <a:buNone/>
                </a:pPr>
                <a:r>
                  <a:rPr lang="en-US" sz="1000" b="1" i="0" u="none">
                    <a:solidFill>
                      <a:schemeClr val="dk1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ЭКОНОМИЧЕСКАЯ ПОМОЩЬ СССР В ПЕРИОДЫ КРИЗИСОВ</a:t>
                </a:r>
                <a:endParaRPr/>
              </a:p>
            </p:txBody>
          </p:sp>
        </p:grpSp>
        <p:grpSp>
          <p:nvGrpSpPr>
            <p:cNvPr id="483" name="Google Shape;483;p31"/>
            <p:cNvGrpSpPr/>
            <p:nvPr/>
          </p:nvGrpSpPr>
          <p:grpSpPr>
            <a:xfrm>
              <a:off x="1968" y="3651"/>
              <a:ext cx="1776" cy="477"/>
              <a:chOff x="192" y="2256"/>
              <a:chExt cx="1968" cy="540"/>
            </a:xfrm>
          </p:grpSpPr>
          <p:sp>
            <p:nvSpPr>
              <p:cNvPr id="484" name="Google Shape;484;p31"/>
              <p:cNvSpPr txBox="1"/>
              <p:nvPr/>
            </p:nvSpPr>
            <p:spPr>
              <a:xfrm>
                <a:off x="192" y="2256"/>
                <a:ext cx="1968" cy="528"/>
              </a:xfrm>
              <a:prstGeom prst="rect">
                <a:avLst/>
              </a:pr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71842" dir="2700000">
                  <a:srgbClr val="000000"/>
                </a:outerShdw>
              </a:effectLst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85" name="Google Shape;485;p31"/>
              <p:cNvSpPr txBox="1"/>
              <p:nvPr/>
            </p:nvSpPr>
            <p:spPr>
              <a:xfrm>
                <a:off x="196" y="2296"/>
                <a:ext cx="1964" cy="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Verdana"/>
                  <a:buNone/>
                </a:pPr>
                <a:r>
                  <a:rPr lang="en-US" sz="1000" b="1" i="0" u="none">
                    <a:solidFill>
                      <a:schemeClr val="dk1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ЛИКВИДАЦИЯ КРУПНОГО ЗЕМЛЕВЛАДЕНИЯ И НАЦИОНАЛИЗАЦИЯ</a:t>
                </a:r>
                <a:endParaRPr/>
              </a:p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Verdana"/>
                  <a:buNone/>
                </a:pPr>
                <a:r>
                  <a:rPr lang="en-US" sz="1000" b="1" i="0" u="none">
                    <a:solidFill>
                      <a:schemeClr val="dk1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ПРОМЫШЛЕННОСТИ</a:t>
                </a:r>
                <a:endParaRPr/>
              </a:p>
            </p:txBody>
          </p:sp>
        </p:grpSp>
        <p:grpSp>
          <p:nvGrpSpPr>
            <p:cNvPr id="486" name="Google Shape;486;p31"/>
            <p:cNvGrpSpPr/>
            <p:nvPr/>
          </p:nvGrpSpPr>
          <p:grpSpPr>
            <a:xfrm>
              <a:off x="3888" y="3024"/>
              <a:ext cx="1776" cy="466"/>
              <a:chOff x="192" y="2256"/>
              <a:chExt cx="1968" cy="528"/>
            </a:xfrm>
          </p:grpSpPr>
          <p:sp>
            <p:nvSpPr>
              <p:cNvPr id="487" name="Google Shape;487;p31"/>
              <p:cNvSpPr txBox="1"/>
              <p:nvPr/>
            </p:nvSpPr>
            <p:spPr>
              <a:xfrm>
                <a:off x="192" y="2256"/>
                <a:ext cx="1968" cy="528"/>
              </a:xfrm>
              <a:prstGeom prst="rect">
                <a:avLst/>
              </a:pr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71842" dir="2700000">
                  <a:srgbClr val="000000"/>
                </a:outerShdw>
              </a:effectLst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88" name="Google Shape;488;p31"/>
              <p:cNvSpPr txBox="1"/>
              <p:nvPr/>
            </p:nvSpPr>
            <p:spPr>
              <a:xfrm>
                <a:off x="196" y="2296"/>
                <a:ext cx="1964" cy="28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Verdana"/>
                  <a:buNone/>
                </a:pPr>
                <a:r>
                  <a:rPr lang="en-US" sz="1000" b="1" i="0" u="none">
                    <a:solidFill>
                      <a:schemeClr val="dk1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ИЗМЕНЕНИЕ СОСТАВА КОМПАРТИЙ (РЕПРЕССИИ)</a:t>
                </a:r>
                <a:endParaRPr/>
              </a:p>
            </p:txBody>
          </p:sp>
        </p:grpSp>
      </p:grpSp>
      <p:grpSp>
        <p:nvGrpSpPr>
          <p:cNvPr id="489" name="Google Shape;489;p31"/>
          <p:cNvGrpSpPr/>
          <p:nvPr/>
        </p:nvGrpSpPr>
        <p:grpSpPr>
          <a:xfrm>
            <a:off x="3200400" y="1828800"/>
            <a:ext cx="2743200" cy="1219200"/>
            <a:chOff x="2016" y="1152"/>
            <a:chExt cx="1728" cy="768"/>
          </a:xfrm>
        </p:grpSpPr>
        <p:cxnSp>
          <p:nvCxnSpPr>
            <p:cNvPr id="490" name="Google Shape;490;p31"/>
            <p:cNvCxnSpPr/>
            <p:nvPr/>
          </p:nvCxnSpPr>
          <p:spPr>
            <a:xfrm rot="10800000">
              <a:off x="2016" y="1152"/>
              <a:ext cx="816" cy="768"/>
            </a:xfrm>
            <a:prstGeom prst="straightConnector1">
              <a:avLst/>
            </a:prstGeom>
            <a:noFill/>
            <a:ln w="38100" cap="flat" cmpd="sng">
              <a:solidFill>
                <a:srgbClr val="FF0000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  <p:cxnSp>
          <p:nvCxnSpPr>
            <p:cNvPr id="491" name="Google Shape;491;p31"/>
            <p:cNvCxnSpPr/>
            <p:nvPr/>
          </p:nvCxnSpPr>
          <p:spPr>
            <a:xfrm rot="10800000" flipH="1">
              <a:off x="2832" y="1152"/>
              <a:ext cx="912" cy="768"/>
            </a:xfrm>
            <a:prstGeom prst="straightConnector1">
              <a:avLst/>
            </a:prstGeom>
            <a:noFill/>
            <a:ln w="38100" cap="flat" cmpd="sng">
              <a:solidFill>
                <a:srgbClr val="FF0000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</p:grpSp>
      <p:grpSp>
        <p:nvGrpSpPr>
          <p:cNvPr id="492" name="Google Shape;492;p31"/>
          <p:cNvGrpSpPr/>
          <p:nvPr/>
        </p:nvGrpSpPr>
        <p:grpSpPr>
          <a:xfrm>
            <a:off x="2971800" y="2895600"/>
            <a:ext cx="3200400" cy="1143000"/>
            <a:chOff x="1872" y="1824"/>
            <a:chExt cx="2016" cy="720"/>
          </a:xfrm>
        </p:grpSpPr>
        <p:cxnSp>
          <p:nvCxnSpPr>
            <p:cNvPr id="493" name="Google Shape;493;p31"/>
            <p:cNvCxnSpPr/>
            <p:nvPr/>
          </p:nvCxnSpPr>
          <p:spPr>
            <a:xfrm rot="10800000">
              <a:off x="1872" y="1824"/>
              <a:ext cx="288" cy="384"/>
            </a:xfrm>
            <a:prstGeom prst="straightConnector1">
              <a:avLst/>
            </a:prstGeom>
            <a:noFill/>
            <a:ln w="38100" cap="flat" cmpd="sng">
              <a:solidFill>
                <a:srgbClr val="FF0000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  <p:cxnSp>
          <p:nvCxnSpPr>
            <p:cNvPr id="494" name="Google Shape;494;p31"/>
            <p:cNvCxnSpPr/>
            <p:nvPr/>
          </p:nvCxnSpPr>
          <p:spPr>
            <a:xfrm flipH="1">
              <a:off x="1920" y="2208"/>
              <a:ext cx="240" cy="336"/>
            </a:xfrm>
            <a:prstGeom prst="straightConnector1">
              <a:avLst/>
            </a:prstGeom>
            <a:noFill/>
            <a:ln w="38100" cap="flat" cmpd="sng">
              <a:solidFill>
                <a:srgbClr val="FF0000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  <p:cxnSp>
          <p:nvCxnSpPr>
            <p:cNvPr id="495" name="Google Shape;495;p31"/>
            <p:cNvCxnSpPr/>
            <p:nvPr/>
          </p:nvCxnSpPr>
          <p:spPr>
            <a:xfrm rot="10800000" flipH="1">
              <a:off x="3600" y="1824"/>
              <a:ext cx="288" cy="384"/>
            </a:xfrm>
            <a:prstGeom prst="straightConnector1">
              <a:avLst/>
            </a:prstGeom>
            <a:noFill/>
            <a:ln w="38100" cap="flat" cmpd="sng">
              <a:solidFill>
                <a:srgbClr val="FF0000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  <p:cxnSp>
          <p:nvCxnSpPr>
            <p:cNvPr id="496" name="Google Shape;496;p31"/>
            <p:cNvCxnSpPr/>
            <p:nvPr/>
          </p:nvCxnSpPr>
          <p:spPr>
            <a:xfrm>
              <a:off x="3600" y="2208"/>
              <a:ext cx="288" cy="288"/>
            </a:xfrm>
            <a:prstGeom prst="straightConnector1">
              <a:avLst/>
            </a:prstGeom>
            <a:noFill/>
            <a:ln w="38100" cap="flat" cmpd="sng">
              <a:solidFill>
                <a:srgbClr val="FF0000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</p:grpSp>
      <p:grpSp>
        <p:nvGrpSpPr>
          <p:cNvPr id="497" name="Google Shape;497;p31"/>
          <p:cNvGrpSpPr/>
          <p:nvPr/>
        </p:nvGrpSpPr>
        <p:grpSpPr>
          <a:xfrm>
            <a:off x="3048000" y="4191000"/>
            <a:ext cx="3124200" cy="1524000"/>
            <a:chOff x="1920" y="2640"/>
            <a:chExt cx="1968" cy="960"/>
          </a:xfrm>
        </p:grpSpPr>
        <p:cxnSp>
          <p:nvCxnSpPr>
            <p:cNvPr id="498" name="Google Shape;498;p31"/>
            <p:cNvCxnSpPr/>
            <p:nvPr/>
          </p:nvCxnSpPr>
          <p:spPr>
            <a:xfrm>
              <a:off x="2880" y="2640"/>
              <a:ext cx="0" cy="960"/>
            </a:xfrm>
            <a:prstGeom prst="straightConnector1">
              <a:avLst/>
            </a:prstGeom>
            <a:noFill/>
            <a:ln w="38100" cap="flat" cmpd="sng">
              <a:solidFill>
                <a:srgbClr val="FF0000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  <p:cxnSp>
          <p:nvCxnSpPr>
            <p:cNvPr id="499" name="Google Shape;499;p31"/>
            <p:cNvCxnSpPr/>
            <p:nvPr/>
          </p:nvCxnSpPr>
          <p:spPr>
            <a:xfrm flipH="1">
              <a:off x="1920" y="2640"/>
              <a:ext cx="960" cy="624"/>
            </a:xfrm>
            <a:prstGeom prst="straightConnector1">
              <a:avLst/>
            </a:prstGeom>
            <a:noFill/>
            <a:ln w="38100" cap="flat" cmpd="sng">
              <a:solidFill>
                <a:srgbClr val="FF0000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  <p:cxnSp>
          <p:nvCxnSpPr>
            <p:cNvPr id="500" name="Google Shape;500;p31"/>
            <p:cNvCxnSpPr/>
            <p:nvPr/>
          </p:nvCxnSpPr>
          <p:spPr>
            <a:xfrm>
              <a:off x="2880" y="2640"/>
              <a:ext cx="1008" cy="624"/>
            </a:xfrm>
            <a:prstGeom prst="straightConnector1">
              <a:avLst/>
            </a:prstGeom>
            <a:noFill/>
            <a:ln w="38100" cap="flat" cmpd="sng">
              <a:solidFill>
                <a:srgbClr val="FF0000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</p:grpSp>
      <p:sp>
        <p:nvSpPr>
          <p:cNvPr id="501" name="Google Shape;501;p31"/>
          <p:cNvSpPr/>
          <p:nvPr/>
        </p:nvSpPr>
        <p:spPr>
          <a:xfrm rot="5400000">
            <a:off x="8459787" y="6237287"/>
            <a:ext cx="468312" cy="4683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105000" y="60000"/>
                </a:moveTo>
                <a:lnTo>
                  <a:pt x="15000" y="15000"/>
                </a:lnTo>
                <a:lnTo>
                  <a:pt x="15000" y="105000"/>
                </a:lnTo>
                <a:close/>
              </a:path>
              <a:path w="120000" h="120000" fill="darken" extrusionOk="0">
                <a:moveTo>
                  <a:pt x="105000" y="60000"/>
                </a:moveTo>
                <a:lnTo>
                  <a:pt x="15000" y="15000"/>
                </a:lnTo>
                <a:lnTo>
                  <a:pt x="15000" y="105000"/>
                </a:lnTo>
                <a:close/>
              </a:path>
              <a:path w="120000" h="120000" fill="none" extrusionOk="0">
                <a:moveTo>
                  <a:pt x="105000" y="60000"/>
                </a:moveTo>
                <a:lnTo>
                  <a:pt x="15000" y="105000"/>
                </a:lnTo>
                <a:lnTo>
                  <a:pt x="15000" y="15000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D60093"/>
              </a:gs>
              <a:gs pos="50000">
                <a:srgbClr val="FFFFFF"/>
              </a:gs>
              <a:gs pos="100000">
                <a:srgbClr val="D60093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4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4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Google Shape;506;p3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7" name="Google Shape;507;p3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/>
          </a:p>
        </p:txBody>
      </p:sp>
      <p:pic>
        <p:nvPicPr>
          <p:cNvPr id="508" name="Google Shape;508;p32" descr="Рисунок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77050"/>
          </a:xfrm>
          <a:prstGeom prst="rect">
            <a:avLst/>
          </a:prstGeom>
          <a:noFill/>
          <a:ln>
            <a:noFill/>
          </a:ln>
        </p:spPr>
      </p:pic>
      <p:sp>
        <p:nvSpPr>
          <p:cNvPr id="509" name="Google Shape;509;p32"/>
          <p:cNvSpPr/>
          <p:nvPr/>
        </p:nvSpPr>
        <p:spPr>
          <a:xfrm rot="5400000">
            <a:off x="8459787" y="6237287"/>
            <a:ext cx="468312" cy="4683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105000" y="60000"/>
                </a:moveTo>
                <a:lnTo>
                  <a:pt x="15000" y="15000"/>
                </a:lnTo>
                <a:lnTo>
                  <a:pt x="15000" y="105000"/>
                </a:lnTo>
                <a:close/>
              </a:path>
              <a:path w="120000" h="120000" fill="darken" extrusionOk="0">
                <a:moveTo>
                  <a:pt x="105000" y="60000"/>
                </a:moveTo>
                <a:lnTo>
                  <a:pt x="15000" y="15000"/>
                </a:lnTo>
                <a:lnTo>
                  <a:pt x="15000" y="105000"/>
                </a:lnTo>
                <a:close/>
              </a:path>
              <a:path w="120000" h="120000" fill="none" extrusionOk="0">
                <a:moveTo>
                  <a:pt x="105000" y="60000"/>
                </a:moveTo>
                <a:lnTo>
                  <a:pt x="15000" y="105000"/>
                </a:lnTo>
                <a:lnTo>
                  <a:pt x="15000" y="15000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D60093"/>
              </a:gs>
              <a:gs pos="50000">
                <a:srgbClr val="FFFFFF"/>
              </a:gs>
              <a:gs pos="100000">
                <a:srgbClr val="D60093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0" name="Google Shape;510;p32"/>
          <p:cNvSpPr txBox="1"/>
          <p:nvPr/>
        </p:nvSpPr>
        <p:spPr>
          <a:xfrm>
            <a:off x="7019925" y="171450"/>
            <a:ext cx="2016125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60000"/>
              </a:buClr>
              <a:buSzPts val="1400"/>
              <a:buFont typeface="Verdana"/>
              <a:buNone/>
            </a:pPr>
            <a:r>
              <a:rPr lang="en-US" sz="1400" b="1" i="0" u="none">
                <a:solidFill>
                  <a:srgbClr val="760000"/>
                </a:solidFill>
                <a:latin typeface="Verdana"/>
                <a:ea typeface="Verdana"/>
                <a:cs typeface="Verdana"/>
                <a:sym typeface="Verdana"/>
              </a:rPr>
              <a:t>(Транспарант 7)</a:t>
            </a:r>
            <a:endParaRPr/>
          </a:p>
        </p:txBody>
      </p:sp>
      <p:sp>
        <p:nvSpPr>
          <p:cNvPr id="511" name="Google Shape;511;p32"/>
          <p:cNvSpPr txBox="1"/>
          <p:nvPr/>
        </p:nvSpPr>
        <p:spPr>
          <a:xfrm>
            <a:off x="228600" y="476250"/>
            <a:ext cx="861060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1800"/>
              <a:buFont typeface="Verdana"/>
              <a:buNone/>
            </a:pPr>
            <a:r>
              <a:rPr lang="en-US" sz="1800" b="1" i="0" u="non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Страны, в которых сложились дружественные СССР режимы</a:t>
            </a:r>
            <a:endParaRPr/>
          </a:p>
        </p:txBody>
      </p:sp>
      <p:grpSp>
        <p:nvGrpSpPr>
          <p:cNvPr id="512" name="Google Shape;512;p32"/>
          <p:cNvGrpSpPr/>
          <p:nvPr/>
        </p:nvGrpSpPr>
        <p:grpSpPr>
          <a:xfrm>
            <a:off x="381000" y="1981200"/>
            <a:ext cx="8305800" cy="4495800"/>
            <a:chOff x="240" y="1248"/>
            <a:chExt cx="5232" cy="2832"/>
          </a:xfrm>
        </p:grpSpPr>
        <p:grpSp>
          <p:nvGrpSpPr>
            <p:cNvPr id="513" name="Google Shape;513;p32"/>
            <p:cNvGrpSpPr/>
            <p:nvPr/>
          </p:nvGrpSpPr>
          <p:grpSpPr>
            <a:xfrm>
              <a:off x="240" y="1248"/>
              <a:ext cx="912" cy="384"/>
              <a:chOff x="96" y="1488"/>
              <a:chExt cx="912" cy="384"/>
            </a:xfrm>
          </p:grpSpPr>
          <p:sp>
            <p:nvSpPr>
              <p:cNvPr id="514" name="Google Shape;514;p32"/>
              <p:cNvSpPr txBox="1"/>
              <p:nvPr/>
            </p:nvSpPr>
            <p:spPr>
              <a:xfrm>
                <a:off x="96" y="1488"/>
                <a:ext cx="912" cy="384"/>
              </a:xfrm>
              <a:prstGeom prst="rect">
                <a:avLst/>
              </a:prstGeom>
              <a:solidFill>
                <a:srgbClr val="EFF9FF"/>
              </a:solidFill>
              <a:ln w="9525" cap="flat" cmpd="sng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71842" dir="2700000">
                  <a:srgbClr val="000000"/>
                </a:outerShdw>
              </a:effectLst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5" name="Google Shape;515;p32"/>
              <p:cNvSpPr txBox="1"/>
              <p:nvPr/>
            </p:nvSpPr>
            <p:spPr>
              <a:xfrm>
                <a:off x="196" y="1537"/>
                <a:ext cx="716" cy="308"/>
              </a:xfrm>
              <a:prstGeom prst="rect">
                <a:avLst/>
              </a:prstGeom>
              <a:solidFill>
                <a:srgbClr val="EFF9FF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300"/>
                  <a:buFont typeface="Verdana"/>
                  <a:buNone/>
                </a:pPr>
                <a:r>
                  <a:rPr lang="en-US" sz="1300" b="1" i="0" u="none">
                    <a:solidFill>
                      <a:schemeClr val="dk1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Албания</a:t>
                </a:r>
                <a:endParaRPr/>
              </a:p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300"/>
                  <a:buFont typeface="Verdana"/>
                  <a:buNone/>
                </a:pPr>
                <a:r>
                  <a:rPr lang="en-US" sz="1300" b="1" i="0" u="none">
                    <a:solidFill>
                      <a:schemeClr val="dk1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I. 1946 г.</a:t>
                </a:r>
                <a:endParaRPr/>
              </a:p>
            </p:txBody>
          </p:sp>
        </p:grpSp>
        <p:grpSp>
          <p:nvGrpSpPr>
            <p:cNvPr id="516" name="Google Shape;516;p32"/>
            <p:cNvGrpSpPr/>
            <p:nvPr/>
          </p:nvGrpSpPr>
          <p:grpSpPr>
            <a:xfrm>
              <a:off x="4560" y="1248"/>
              <a:ext cx="912" cy="384"/>
              <a:chOff x="4608" y="1488"/>
              <a:chExt cx="912" cy="384"/>
            </a:xfrm>
          </p:grpSpPr>
          <p:sp>
            <p:nvSpPr>
              <p:cNvPr id="517" name="Google Shape;517;p32"/>
              <p:cNvSpPr txBox="1"/>
              <p:nvPr/>
            </p:nvSpPr>
            <p:spPr>
              <a:xfrm>
                <a:off x="4608" y="1488"/>
                <a:ext cx="912" cy="384"/>
              </a:xfrm>
              <a:prstGeom prst="rect">
                <a:avLst/>
              </a:prstGeom>
              <a:solidFill>
                <a:srgbClr val="EFF9FF"/>
              </a:solidFill>
              <a:ln w="9525" cap="flat" cmpd="sng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71842" dir="2700000">
                  <a:srgbClr val="000000"/>
                </a:outerShdw>
              </a:effectLst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8" name="Google Shape;518;p32"/>
              <p:cNvSpPr txBox="1"/>
              <p:nvPr/>
            </p:nvSpPr>
            <p:spPr>
              <a:xfrm>
                <a:off x="4656" y="1537"/>
                <a:ext cx="816" cy="308"/>
              </a:xfrm>
              <a:prstGeom prst="rect">
                <a:avLst/>
              </a:prstGeom>
              <a:solidFill>
                <a:srgbClr val="EFF9FF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300"/>
                  <a:buFont typeface="Verdana"/>
                  <a:buNone/>
                </a:pPr>
                <a:r>
                  <a:rPr lang="en-US" sz="1300" b="1" i="0" u="none">
                    <a:solidFill>
                      <a:schemeClr val="dk1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Румыния</a:t>
                </a:r>
                <a:endParaRPr/>
              </a:p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300"/>
                  <a:buFont typeface="Verdana"/>
                  <a:buNone/>
                </a:pPr>
                <a:r>
                  <a:rPr lang="en-US" sz="1300" b="1" i="0" u="none">
                    <a:solidFill>
                      <a:schemeClr val="dk1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XII. 1947 г.</a:t>
                </a:r>
                <a:endParaRPr/>
              </a:p>
            </p:txBody>
          </p:sp>
        </p:grpSp>
        <p:grpSp>
          <p:nvGrpSpPr>
            <p:cNvPr id="519" name="Google Shape;519;p32"/>
            <p:cNvGrpSpPr/>
            <p:nvPr/>
          </p:nvGrpSpPr>
          <p:grpSpPr>
            <a:xfrm>
              <a:off x="336" y="1680"/>
              <a:ext cx="1008" cy="384"/>
              <a:chOff x="96" y="1488"/>
              <a:chExt cx="912" cy="384"/>
            </a:xfrm>
          </p:grpSpPr>
          <p:sp>
            <p:nvSpPr>
              <p:cNvPr id="520" name="Google Shape;520;p32"/>
              <p:cNvSpPr txBox="1"/>
              <p:nvPr/>
            </p:nvSpPr>
            <p:spPr>
              <a:xfrm>
                <a:off x="96" y="1488"/>
                <a:ext cx="912" cy="384"/>
              </a:xfrm>
              <a:prstGeom prst="rect">
                <a:avLst/>
              </a:prstGeom>
              <a:solidFill>
                <a:srgbClr val="EFF9FF"/>
              </a:solidFill>
              <a:ln w="9525" cap="flat" cmpd="sng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71842" dir="2700000">
                  <a:srgbClr val="000000"/>
                </a:outerShdw>
              </a:effectLst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21" name="Google Shape;521;p32"/>
              <p:cNvSpPr txBox="1"/>
              <p:nvPr/>
            </p:nvSpPr>
            <p:spPr>
              <a:xfrm>
                <a:off x="196" y="1537"/>
                <a:ext cx="716" cy="308"/>
              </a:xfrm>
              <a:prstGeom prst="rect">
                <a:avLst/>
              </a:prstGeom>
              <a:solidFill>
                <a:srgbClr val="EFF9FF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300"/>
                  <a:buFont typeface="Verdana"/>
                  <a:buNone/>
                </a:pPr>
                <a:r>
                  <a:rPr lang="en-US" sz="1300" b="1" i="0" u="none">
                    <a:solidFill>
                      <a:schemeClr val="dk1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Болгария</a:t>
                </a:r>
                <a:endParaRPr/>
              </a:p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300"/>
                  <a:buFont typeface="Verdana"/>
                  <a:buNone/>
                </a:pPr>
                <a:r>
                  <a:rPr lang="en-US" sz="1300" b="1" i="0" u="none">
                    <a:solidFill>
                      <a:schemeClr val="dk1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IX. 1944 г.</a:t>
                </a:r>
                <a:endParaRPr/>
              </a:p>
            </p:txBody>
          </p:sp>
        </p:grpSp>
        <p:grpSp>
          <p:nvGrpSpPr>
            <p:cNvPr id="522" name="Google Shape;522;p32"/>
            <p:cNvGrpSpPr/>
            <p:nvPr/>
          </p:nvGrpSpPr>
          <p:grpSpPr>
            <a:xfrm>
              <a:off x="4128" y="1680"/>
              <a:ext cx="1248" cy="384"/>
              <a:chOff x="96" y="1488"/>
              <a:chExt cx="912" cy="384"/>
            </a:xfrm>
          </p:grpSpPr>
          <p:sp>
            <p:nvSpPr>
              <p:cNvPr id="523" name="Google Shape;523;p32"/>
              <p:cNvSpPr txBox="1"/>
              <p:nvPr/>
            </p:nvSpPr>
            <p:spPr>
              <a:xfrm>
                <a:off x="96" y="1488"/>
                <a:ext cx="912" cy="384"/>
              </a:xfrm>
              <a:prstGeom prst="rect">
                <a:avLst/>
              </a:prstGeom>
              <a:solidFill>
                <a:srgbClr val="EFF9FF"/>
              </a:solidFill>
              <a:ln w="9525" cap="flat" cmpd="sng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71842" dir="2700000">
                  <a:srgbClr val="000000"/>
                </a:outerShdw>
              </a:effectLst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24" name="Google Shape;524;p32"/>
              <p:cNvSpPr txBox="1"/>
              <p:nvPr/>
            </p:nvSpPr>
            <p:spPr>
              <a:xfrm>
                <a:off x="196" y="1537"/>
                <a:ext cx="716" cy="308"/>
              </a:xfrm>
              <a:prstGeom prst="rect">
                <a:avLst/>
              </a:prstGeom>
              <a:solidFill>
                <a:srgbClr val="EFF9FF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300"/>
                  <a:buFont typeface="Verdana"/>
                  <a:buNone/>
                </a:pPr>
                <a:r>
                  <a:rPr lang="en-US" sz="1300" b="1" i="0" u="none">
                    <a:solidFill>
                      <a:schemeClr val="dk1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Чехословакия</a:t>
                </a:r>
                <a:endParaRPr/>
              </a:p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300"/>
                  <a:buFont typeface="Verdana"/>
                  <a:buNone/>
                </a:pPr>
                <a:r>
                  <a:rPr lang="en-US" sz="1300" b="1" i="0" u="none">
                    <a:solidFill>
                      <a:schemeClr val="dk1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9.V.1948 г.</a:t>
                </a:r>
                <a:endParaRPr/>
              </a:p>
            </p:txBody>
          </p:sp>
        </p:grpSp>
        <p:grpSp>
          <p:nvGrpSpPr>
            <p:cNvPr id="525" name="Google Shape;525;p32"/>
            <p:cNvGrpSpPr/>
            <p:nvPr/>
          </p:nvGrpSpPr>
          <p:grpSpPr>
            <a:xfrm>
              <a:off x="432" y="2112"/>
              <a:ext cx="1152" cy="384"/>
              <a:chOff x="96" y="1488"/>
              <a:chExt cx="912" cy="384"/>
            </a:xfrm>
          </p:grpSpPr>
          <p:sp>
            <p:nvSpPr>
              <p:cNvPr id="526" name="Google Shape;526;p32"/>
              <p:cNvSpPr txBox="1"/>
              <p:nvPr/>
            </p:nvSpPr>
            <p:spPr>
              <a:xfrm>
                <a:off x="96" y="1488"/>
                <a:ext cx="912" cy="384"/>
              </a:xfrm>
              <a:prstGeom prst="rect">
                <a:avLst/>
              </a:prstGeom>
              <a:solidFill>
                <a:srgbClr val="EFF9FF"/>
              </a:solidFill>
              <a:ln w="9525" cap="flat" cmpd="sng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71842" dir="2700000">
                  <a:srgbClr val="000000"/>
                </a:outerShdw>
              </a:effectLst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27" name="Google Shape;527;p32"/>
              <p:cNvSpPr txBox="1"/>
              <p:nvPr/>
            </p:nvSpPr>
            <p:spPr>
              <a:xfrm>
                <a:off x="196" y="1537"/>
                <a:ext cx="716" cy="308"/>
              </a:xfrm>
              <a:prstGeom prst="rect">
                <a:avLst/>
              </a:prstGeom>
              <a:solidFill>
                <a:srgbClr val="EFF9FF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300"/>
                  <a:buFont typeface="Verdana"/>
                  <a:buNone/>
                </a:pPr>
                <a:r>
                  <a:rPr lang="en-US" sz="1300" b="1" i="0" u="none">
                    <a:solidFill>
                      <a:schemeClr val="dk1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Венгрия</a:t>
                </a:r>
                <a:endParaRPr/>
              </a:p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300"/>
                  <a:buFont typeface="Verdana"/>
                  <a:buNone/>
                </a:pPr>
                <a:r>
                  <a:rPr lang="en-US" sz="1300" b="1" i="0" u="none">
                    <a:solidFill>
                      <a:schemeClr val="dk1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VIII. 1949 г.</a:t>
                </a:r>
                <a:endParaRPr/>
              </a:p>
            </p:txBody>
          </p:sp>
        </p:grpSp>
        <p:grpSp>
          <p:nvGrpSpPr>
            <p:cNvPr id="528" name="Google Shape;528;p32"/>
            <p:cNvGrpSpPr/>
            <p:nvPr/>
          </p:nvGrpSpPr>
          <p:grpSpPr>
            <a:xfrm>
              <a:off x="4272" y="2112"/>
              <a:ext cx="1008" cy="384"/>
              <a:chOff x="96" y="1488"/>
              <a:chExt cx="912" cy="384"/>
            </a:xfrm>
          </p:grpSpPr>
          <p:sp>
            <p:nvSpPr>
              <p:cNvPr id="529" name="Google Shape;529;p32"/>
              <p:cNvSpPr txBox="1"/>
              <p:nvPr/>
            </p:nvSpPr>
            <p:spPr>
              <a:xfrm>
                <a:off x="96" y="1488"/>
                <a:ext cx="912" cy="384"/>
              </a:xfrm>
              <a:prstGeom prst="rect">
                <a:avLst/>
              </a:prstGeom>
              <a:solidFill>
                <a:srgbClr val="EFF9FF"/>
              </a:solidFill>
              <a:ln w="9525" cap="flat" cmpd="sng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71842" dir="2700000">
                  <a:srgbClr val="000000"/>
                </a:outerShdw>
              </a:effectLst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30" name="Google Shape;530;p32"/>
              <p:cNvSpPr txBox="1"/>
              <p:nvPr/>
            </p:nvSpPr>
            <p:spPr>
              <a:xfrm>
                <a:off x="196" y="1537"/>
                <a:ext cx="716" cy="308"/>
              </a:xfrm>
              <a:prstGeom prst="rect">
                <a:avLst/>
              </a:prstGeom>
              <a:solidFill>
                <a:srgbClr val="EFF9FF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300"/>
                  <a:buFont typeface="Verdana"/>
                  <a:buNone/>
                </a:pPr>
                <a:r>
                  <a:rPr lang="en-US" sz="1300" b="1" i="0" u="none">
                    <a:solidFill>
                      <a:schemeClr val="dk1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Югославия</a:t>
                </a:r>
                <a:endParaRPr/>
              </a:p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300"/>
                  <a:buFont typeface="Verdana"/>
                  <a:buNone/>
                </a:pPr>
                <a:r>
                  <a:rPr lang="en-US" sz="1300" b="1" i="0" u="none">
                    <a:solidFill>
                      <a:schemeClr val="dk1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XI. 1945 г.</a:t>
                </a:r>
                <a:endParaRPr/>
              </a:p>
            </p:txBody>
          </p:sp>
        </p:grpSp>
        <p:grpSp>
          <p:nvGrpSpPr>
            <p:cNvPr id="531" name="Google Shape;531;p32"/>
            <p:cNvGrpSpPr/>
            <p:nvPr/>
          </p:nvGrpSpPr>
          <p:grpSpPr>
            <a:xfrm>
              <a:off x="528" y="2544"/>
              <a:ext cx="1008" cy="528"/>
              <a:chOff x="384" y="2448"/>
              <a:chExt cx="1008" cy="528"/>
            </a:xfrm>
          </p:grpSpPr>
          <p:sp>
            <p:nvSpPr>
              <p:cNvPr id="532" name="Google Shape;532;p32"/>
              <p:cNvSpPr txBox="1"/>
              <p:nvPr/>
            </p:nvSpPr>
            <p:spPr>
              <a:xfrm>
                <a:off x="384" y="2448"/>
                <a:ext cx="1008" cy="528"/>
              </a:xfrm>
              <a:prstGeom prst="rect">
                <a:avLst/>
              </a:prstGeom>
              <a:solidFill>
                <a:srgbClr val="EFF9FF"/>
              </a:solidFill>
              <a:ln w="9525" cap="flat" cmpd="sng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71842" dir="2700000">
                  <a:srgbClr val="000000"/>
                </a:outerShdw>
              </a:effectLst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33" name="Google Shape;533;p32"/>
              <p:cNvSpPr txBox="1"/>
              <p:nvPr/>
            </p:nvSpPr>
            <p:spPr>
              <a:xfrm>
                <a:off x="435" y="2496"/>
                <a:ext cx="957" cy="433"/>
              </a:xfrm>
              <a:prstGeom prst="rect">
                <a:avLst/>
              </a:prstGeom>
              <a:solidFill>
                <a:srgbClr val="EFF9FF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300"/>
                  <a:buFont typeface="Verdana"/>
                  <a:buNone/>
                </a:pPr>
                <a:r>
                  <a:rPr lang="en-US" sz="1300" b="1" i="0" u="none">
                    <a:solidFill>
                      <a:schemeClr val="dk1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Восточная Германия</a:t>
                </a:r>
                <a:endParaRPr/>
              </a:p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300"/>
                  <a:buFont typeface="Verdana"/>
                  <a:buNone/>
                </a:pPr>
                <a:r>
                  <a:rPr lang="en-US" sz="1300" b="1" i="0" u="none">
                    <a:solidFill>
                      <a:schemeClr val="dk1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X. 1949 г.</a:t>
                </a:r>
                <a:endParaRPr/>
              </a:p>
            </p:txBody>
          </p:sp>
        </p:grpSp>
        <p:grpSp>
          <p:nvGrpSpPr>
            <p:cNvPr id="534" name="Google Shape;534;p32"/>
            <p:cNvGrpSpPr/>
            <p:nvPr/>
          </p:nvGrpSpPr>
          <p:grpSpPr>
            <a:xfrm>
              <a:off x="4080" y="2544"/>
              <a:ext cx="1104" cy="528"/>
              <a:chOff x="4464" y="2448"/>
              <a:chExt cx="1104" cy="528"/>
            </a:xfrm>
          </p:grpSpPr>
          <p:sp>
            <p:nvSpPr>
              <p:cNvPr id="535" name="Google Shape;535;p32"/>
              <p:cNvSpPr txBox="1"/>
              <p:nvPr/>
            </p:nvSpPr>
            <p:spPr>
              <a:xfrm>
                <a:off x="4464" y="2448"/>
                <a:ext cx="1104" cy="528"/>
              </a:xfrm>
              <a:prstGeom prst="rect">
                <a:avLst/>
              </a:prstGeom>
              <a:solidFill>
                <a:srgbClr val="EFF9FF"/>
              </a:solidFill>
              <a:ln w="9525" cap="flat" cmpd="sng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71842" dir="2700000">
                  <a:srgbClr val="000000"/>
                </a:outerShdw>
              </a:effectLst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36" name="Google Shape;536;p32"/>
              <p:cNvSpPr txBox="1"/>
              <p:nvPr/>
            </p:nvSpPr>
            <p:spPr>
              <a:xfrm>
                <a:off x="4608" y="2497"/>
                <a:ext cx="867" cy="433"/>
              </a:xfrm>
              <a:prstGeom prst="rect">
                <a:avLst/>
              </a:prstGeom>
              <a:solidFill>
                <a:srgbClr val="EFF9FF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300"/>
                  <a:buFont typeface="Verdana"/>
                  <a:buNone/>
                </a:pPr>
                <a:r>
                  <a:rPr lang="en-US" sz="1300" b="1" i="0" u="none">
                    <a:solidFill>
                      <a:schemeClr val="dk1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Северная Корея</a:t>
                </a:r>
                <a:endParaRPr/>
              </a:p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300"/>
                  <a:buFont typeface="Verdana"/>
                  <a:buNone/>
                </a:pPr>
                <a:r>
                  <a:rPr lang="en-US" sz="1300" b="1" i="0" u="none">
                    <a:solidFill>
                      <a:schemeClr val="dk1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XI. 1948 г.</a:t>
                </a:r>
                <a:endParaRPr/>
              </a:p>
            </p:txBody>
          </p:sp>
        </p:grpSp>
        <p:grpSp>
          <p:nvGrpSpPr>
            <p:cNvPr id="537" name="Google Shape;537;p32"/>
            <p:cNvGrpSpPr/>
            <p:nvPr/>
          </p:nvGrpSpPr>
          <p:grpSpPr>
            <a:xfrm>
              <a:off x="624" y="3120"/>
              <a:ext cx="1008" cy="384"/>
              <a:chOff x="96" y="1488"/>
              <a:chExt cx="912" cy="384"/>
            </a:xfrm>
          </p:grpSpPr>
          <p:sp>
            <p:nvSpPr>
              <p:cNvPr id="538" name="Google Shape;538;p32"/>
              <p:cNvSpPr txBox="1"/>
              <p:nvPr/>
            </p:nvSpPr>
            <p:spPr>
              <a:xfrm>
                <a:off x="96" y="1488"/>
                <a:ext cx="912" cy="384"/>
              </a:xfrm>
              <a:prstGeom prst="rect">
                <a:avLst/>
              </a:prstGeom>
              <a:solidFill>
                <a:srgbClr val="EFF9FF"/>
              </a:solidFill>
              <a:ln w="9525" cap="flat" cmpd="sng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71842" dir="2700000">
                  <a:srgbClr val="000000"/>
                </a:outerShdw>
              </a:effectLst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39" name="Google Shape;539;p32"/>
              <p:cNvSpPr txBox="1"/>
              <p:nvPr/>
            </p:nvSpPr>
            <p:spPr>
              <a:xfrm>
                <a:off x="196" y="1537"/>
                <a:ext cx="716" cy="308"/>
              </a:xfrm>
              <a:prstGeom prst="rect">
                <a:avLst/>
              </a:prstGeom>
              <a:solidFill>
                <a:srgbClr val="EFF9FF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300"/>
                  <a:buFont typeface="Verdana"/>
                  <a:buNone/>
                </a:pPr>
                <a:r>
                  <a:rPr lang="en-US" sz="1300" b="1" i="0" u="none">
                    <a:solidFill>
                      <a:schemeClr val="dk1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Польша</a:t>
                </a:r>
                <a:endParaRPr/>
              </a:p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300"/>
                  <a:buFont typeface="Verdana"/>
                  <a:buNone/>
                </a:pPr>
                <a:r>
                  <a:rPr lang="en-US" sz="1300" b="1" i="0" u="none">
                    <a:solidFill>
                      <a:schemeClr val="dk1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I. 1947 г.</a:t>
                </a:r>
                <a:endParaRPr/>
              </a:p>
            </p:txBody>
          </p:sp>
        </p:grpSp>
        <p:grpSp>
          <p:nvGrpSpPr>
            <p:cNvPr id="540" name="Google Shape;540;p32"/>
            <p:cNvGrpSpPr/>
            <p:nvPr/>
          </p:nvGrpSpPr>
          <p:grpSpPr>
            <a:xfrm>
              <a:off x="4080" y="3120"/>
              <a:ext cx="1008" cy="384"/>
              <a:chOff x="96" y="1488"/>
              <a:chExt cx="912" cy="384"/>
            </a:xfrm>
          </p:grpSpPr>
          <p:sp>
            <p:nvSpPr>
              <p:cNvPr id="541" name="Google Shape;541;p32"/>
              <p:cNvSpPr txBox="1"/>
              <p:nvPr/>
            </p:nvSpPr>
            <p:spPr>
              <a:xfrm>
                <a:off x="96" y="1488"/>
                <a:ext cx="912" cy="384"/>
              </a:xfrm>
              <a:prstGeom prst="rect">
                <a:avLst/>
              </a:prstGeom>
              <a:solidFill>
                <a:srgbClr val="EFF9FF"/>
              </a:solidFill>
              <a:ln w="9525" cap="flat" cmpd="sng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71842" dir="2700000">
                  <a:srgbClr val="000000"/>
                </a:outerShdw>
              </a:effectLst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42" name="Google Shape;542;p32"/>
              <p:cNvSpPr txBox="1"/>
              <p:nvPr/>
            </p:nvSpPr>
            <p:spPr>
              <a:xfrm>
                <a:off x="196" y="1537"/>
                <a:ext cx="716" cy="308"/>
              </a:xfrm>
              <a:prstGeom prst="rect">
                <a:avLst/>
              </a:prstGeom>
              <a:solidFill>
                <a:srgbClr val="EFF9FF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300"/>
                  <a:buFont typeface="Verdana"/>
                  <a:buNone/>
                </a:pPr>
                <a:r>
                  <a:rPr lang="en-US" sz="1300" b="1" i="0" u="none">
                    <a:solidFill>
                      <a:schemeClr val="dk1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Китай</a:t>
                </a:r>
                <a:endParaRPr/>
              </a:p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300"/>
                  <a:buFont typeface="Verdana"/>
                  <a:buNone/>
                </a:pPr>
                <a:r>
                  <a:rPr lang="en-US" sz="1300" b="1" i="0" u="none">
                    <a:solidFill>
                      <a:schemeClr val="dk1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X. 1949 г.</a:t>
                </a:r>
                <a:endParaRPr/>
              </a:p>
            </p:txBody>
          </p:sp>
        </p:grpSp>
        <p:grpSp>
          <p:nvGrpSpPr>
            <p:cNvPr id="543" name="Google Shape;543;p32"/>
            <p:cNvGrpSpPr/>
            <p:nvPr/>
          </p:nvGrpSpPr>
          <p:grpSpPr>
            <a:xfrm>
              <a:off x="1248" y="3552"/>
              <a:ext cx="1536" cy="528"/>
              <a:chOff x="960" y="3552"/>
              <a:chExt cx="1536" cy="528"/>
            </a:xfrm>
          </p:grpSpPr>
          <p:sp>
            <p:nvSpPr>
              <p:cNvPr id="544" name="Google Shape;544;p32"/>
              <p:cNvSpPr txBox="1"/>
              <p:nvPr/>
            </p:nvSpPr>
            <p:spPr>
              <a:xfrm>
                <a:off x="960" y="3552"/>
                <a:ext cx="1536" cy="528"/>
              </a:xfrm>
              <a:prstGeom prst="rect">
                <a:avLst/>
              </a:prstGeom>
              <a:solidFill>
                <a:srgbClr val="EFF9FF"/>
              </a:solidFill>
              <a:ln w="9525" cap="flat" cmpd="sng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71842" dir="2700000">
                  <a:srgbClr val="000000"/>
                </a:outerShdw>
              </a:effectLst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45" name="Google Shape;545;p32"/>
              <p:cNvSpPr txBox="1"/>
              <p:nvPr/>
            </p:nvSpPr>
            <p:spPr>
              <a:xfrm>
                <a:off x="979" y="3601"/>
                <a:ext cx="1507" cy="433"/>
              </a:xfrm>
              <a:prstGeom prst="rect">
                <a:avLst/>
              </a:prstGeom>
              <a:solidFill>
                <a:srgbClr val="EFF9FF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300"/>
                  <a:buFont typeface="Verdana"/>
                  <a:buNone/>
                </a:pPr>
                <a:r>
                  <a:rPr lang="en-US" sz="1300" b="1" i="0" u="none">
                    <a:solidFill>
                      <a:schemeClr val="dk1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Демократическая Республика Вьетнам</a:t>
                </a:r>
                <a:endParaRPr/>
              </a:p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300"/>
                  <a:buFont typeface="Verdana"/>
                  <a:buNone/>
                </a:pPr>
                <a:r>
                  <a:rPr lang="en-US" sz="1300" b="1" i="0" u="none">
                    <a:solidFill>
                      <a:schemeClr val="dk1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IX. 1945 г.</a:t>
                </a:r>
                <a:endParaRPr/>
              </a:p>
            </p:txBody>
          </p:sp>
        </p:grpSp>
        <p:grpSp>
          <p:nvGrpSpPr>
            <p:cNvPr id="546" name="Google Shape;546;p32"/>
            <p:cNvGrpSpPr/>
            <p:nvPr/>
          </p:nvGrpSpPr>
          <p:grpSpPr>
            <a:xfrm>
              <a:off x="2976" y="3552"/>
              <a:ext cx="1200" cy="528"/>
              <a:chOff x="3168" y="3504"/>
              <a:chExt cx="1200" cy="528"/>
            </a:xfrm>
          </p:grpSpPr>
          <p:sp>
            <p:nvSpPr>
              <p:cNvPr id="547" name="Google Shape;547;p32"/>
              <p:cNvSpPr txBox="1"/>
              <p:nvPr/>
            </p:nvSpPr>
            <p:spPr>
              <a:xfrm>
                <a:off x="3168" y="3504"/>
                <a:ext cx="1200" cy="528"/>
              </a:xfrm>
              <a:prstGeom prst="rect">
                <a:avLst/>
              </a:prstGeom>
              <a:solidFill>
                <a:srgbClr val="EFF9FF"/>
              </a:solidFill>
              <a:ln w="9525" cap="flat" cmpd="sng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71842" dir="2700000">
                  <a:srgbClr val="000000"/>
                </a:outerShdw>
              </a:effectLst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48" name="Google Shape;548;p32"/>
              <p:cNvSpPr txBox="1"/>
              <p:nvPr/>
            </p:nvSpPr>
            <p:spPr>
              <a:xfrm>
                <a:off x="3300" y="3553"/>
                <a:ext cx="942" cy="433"/>
              </a:xfrm>
              <a:prstGeom prst="rect">
                <a:avLst/>
              </a:prstGeom>
              <a:solidFill>
                <a:srgbClr val="EFF9FF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300"/>
                  <a:buFont typeface="Verdana"/>
                  <a:buNone/>
                </a:pPr>
                <a:r>
                  <a:rPr lang="en-US" sz="1300" b="1" i="0" u="none">
                    <a:solidFill>
                      <a:schemeClr val="dk1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Республика Куба</a:t>
                </a:r>
                <a:endParaRPr/>
              </a:p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300"/>
                  <a:buFont typeface="Verdana"/>
                  <a:buNone/>
                </a:pPr>
                <a:r>
                  <a:rPr lang="en-US" sz="1300" b="1" i="0" u="none">
                    <a:solidFill>
                      <a:schemeClr val="dk1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I. 1959 г.</a:t>
                </a:r>
                <a:endParaRPr/>
              </a:p>
            </p:txBody>
          </p:sp>
        </p:grpSp>
      </p:grpSp>
      <p:grpSp>
        <p:nvGrpSpPr>
          <p:cNvPr id="549" name="Google Shape;549;p32"/>
          <p:cNvGrpSpPr/>
          <p:nvPr/>
        </p:nvGrpSpPr>
        <p:grpSpPr>
          <a:xfrm>
            <a:off x="1981200" y="914400"/>
            <a:ext cx="5181600" cy="4648200"/>
            <a:chOff x="1248" y="576"/>
            <a:chExt cx="3264" cy="2928"/>
          </a:xfrm>
        </p:grpSpPr>
        <p:grpSp>
          <p:nvGrpSpPr>
            <p:cNvPr id="550" name="Google Shape;550;p32"/>
            <p:cNvGrpSpPr/>
            <p:nvPr/>
          </p:nvGrpSpPr>
          <p:grpSpPr>
            <a:xfrm>
              <a:off x="2160" y="576"/>
              <a:ext cx="1440" cy="408"/>
              <a:chOff x="2160" y="576"/>
              <a:chExt cx="1440" cy="408"/>
            </a:xfrm>
          </p:grpSpPr>
          <p:sp>
            <p:nvSpPr>
              <p:cNvPr id="551" name="Google Shape;551;p32"/>
              <p:cNvSpPr txBox="1"/>
              <p:nvPr/>
            </p:nvSpPr>
            <p:spPr>
              <a:xfrm>
                <a:off x="2160" y="576"/>
                <a:ext cx="1440" cy="144"/>
              </a:xfrm>
              <a:prstGeom prst="rect">
                <a:avLst/>
              </a:prstGeom>
              <a:solidFill>
                <a:srgbClr val="FFF3FF"/>
              </a:solidFill>
              <a:ln w="9525" cap="flat" cmpd="sng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35921" dir="2700000">
                  <a:srgbClr val="000000"/>
                </a:outerShdw>
              </a:effectLst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52" name="Google Shape;552;p32"/>
              <p:cNvSpPr txBox="1"/>
              <p:nvPr/>
            </p:nvSpPr>
            <p:spPr>
              <a:xfrm>
                <a:off x="2304" y="792"/>
                <a:ext cx="1152" cy="72"/>
              </a:xfrm>
              <a:prstGeom prst="rect">
                <a:avLst/>
              </a:prstGeom>
              <a:solidFill>
                <a:srgbClr val="FFF3FF"/>
              </a:solidFill>
              <a:ln w="9525" cap="flat" cmpd="sng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35921" dir="2700000">
                  <a:srgbClr val="000000"/>
                </a:outerShdw>
              </a:effectLst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53" name="Google Shape;553;p32"/>
              <p:cNvSpPr txBox="1"/>
              <p:nvPr/>
            </p:nvSpPr>
            <p:spPr>
              <a:xfrm>
                <a:off x="2520" y="912"/>
                <a:ext cx="720" cy="72"/>
              </a:xfrm>
              <a:prstGeom prst="rect">
                <a:avLst/>
              </a:prstGeom>
              <a:solidFill>
                <a:srgbClr val="FFF3FF"/>
              </a:solidFill>
              <a:ln w="9525" cap="flat" cmpd="sng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35921" dir="2700000">
                  <a:srgbClr val="000000"/>
                </a:outerShdw>
              </a:effectLst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54" name="Google Shape;554;p32"/>
            <p:cNvGrpSpPr/>
            <p:nvPr/>
          </p:nvGrpSpPr>
          <p:grpSpPr>
            <a:xfrm>
              <a:off x="1248" y="1008"/>
              <a:ext cx="3264" cy="2496"/>
              <a:chOff x="1248" y="1008"/>
              <a:chExt cx="3264" cy="2496"/>
            </a:xfrm>
          </p:grpSpPr>
          <p:cxnSp>
            <p:nvCxnSpPr>
              <p:cNvPr id="555" name="Google Shape;555;p32"/>
              <p:cNvCxnSpPr/>
              <p:nvPr/>
            </p:nvCxnSpPr>
            <p:spPr>
              <a:xfrm flipH="1">
                <a:off x="1248" y="1008"/>
                <a:ext cx="1632" cy="384"/>
              </a:xfrm>
              <a:prstGeom prst="straightConnector1">
                <a:avLst/>
              </a:prstGeom>
              <a:noFill/>
              <a:ln w="19050" cap="flat" cmpd="sng">
                <a:solidFill>
                  <a:srgbClr val="CA0000"/>
                </a:solidFill>
                <a:prstDash val="solid"/>
                <a:miter lim="800000"/>
                <a:headEnd type="none" w="med" len="med"/>
                <a:tailEnd type="triangle" w="med" len="med"/>
              </a:ln>
            </p:spPr>
          </p:cxnSp>
          <p:cxnSp>
            <p:nvCxnSpPr>
              <p:cNvPr id="556" name="Google Shape;556;p32"/>
              <p:cNvCxnSpPr/>
              <p:nvPr/>
            </p:nvCxnSpPr>
            <p:spPr>
              <a:xfrm>
                <a:off x="2880" y="1008"/>
                <a:ext cx="1632" cy="384"/>
              </a:xfrm>
              <a:prstGeom prst="straightConnector1">
                <a:avLst/>
              </a:prstGeom>
              <a:noFill/>
              <a:ln w="19050" cap="flat" cmpd="sng">
                <a:solidFill>
                  <a:srgbClr val="CA0000"/>
                </a:solidFill>
                <a:prstDash val="solid"/>
                <a:miter lim="800000"/>
                <a:headEnd type="none" w="med" len="med"/>
                <a:tailEnd type="triangle" w="med" len="med"/>
              </a:ln>
            </p:spPr>
          </p:cxnSp>
          <p:cxnSp>
            <p:nvCxnSpPr>
              <p:cNvPr id="557" name="Google Shape;557;p32"/>
              <p:cNvCxnSpPr/>
              <p:nvPr/>
            </p:nvCxnSpPr>
            <p:spPr>
              <a:xfrm flipH="1">
                <a:off x="1392" y="1008"/>
                <a:ext cx="1488" cy="864"/>
              </a:xfrm>
              <a:prstGeom prst="straightConnector1">
                <a:avLst/>
              </a:prstGeom>
              <a:noFill/>
              <a:ln w="19050" cap="flat" cmpd="sng">
                <a:solidFill>
                  <a:srgbClr val="CA0000"/>
                </a:solidFill>
                <a:prstDash val="solid"/>
                <a:miter lim="800000"/>
                <a:headEnd type="none" w="med" len="med"/>
                <a:tailEnd type="triangle" w="med" len="med"/>
              </a:ln>
            </p:spPr>
          </p:cxnSp>
          <p:cxnSp>
            <p:nvCxnSpPr>
              <p:cNvPr id="558" name="Google Shape;558;p32"/>
              <p:cNvCxnSpPr/>
              <p:nvPr/>
            </p:nvCxnSpPr>
            <p:spPr>
              <a:xfrm>
                <a:off x="2880" y="1008"/>
                <a:ext cx="1200" cy="864"/>
              </a:xfrm>
              <a:prstGeom prst="straightConnector1">
                <a:avLst/>
              </a:prstGeom>
              <a:noFill/>
              <a:ln w="19050" cap="flat" cmpd="sng">
                <a:solidFill>
                  <a:srgbClr val="CA0000"/>
                </a:solidFill>
                <a:prstDash val="solid"/>
                <a:miter lim="800000"/>
                <a:headEnd type="none" w="med" len="med"/>
                <a:tailEnd type="triangle" w="med" len="med"/>
              </a:ln>
            </p:spPr>
          </p:cxnSp>
          <p:cxnSp>
            <p:nvCxnSpPr>
              <p:cNvPr id="559" name="Google Shape;559;p32"/>
              <p:cNvCxnSpPr/>
              <p:nvPr/>
            </p:nvCxnSpPr>
            <p:spPr>
              <a:xfrm flipH="1">
                <a:off x="1632" y="1008"/>
                <a:ext cx="1248" cy="1296"/>
              </a:xfrm>
              <a:prstGeom prst="straightConnector1">
                <a:avLst/>
              </a:prstGeom>
              <a:noFill/>
              <a:ln w="19050" cap="flat" cmpd="sng">
                <a:solidFill>
                  <a:srgbClr val="CA0000"/>
                </a:solidFill>
                <a:prstDash val="solid"/>
                <a:miter lim="800000"/>
                <a:headEnd type="none" w="med" len="med"/>
                <a:tailEnd type="triangle" w="med" len="med"/>
              </a:ln>
            </p:spPr>
          </p:cxnSp>
          <p:cxnSp>
            <p:nvCxnSpPr>
              <p:cNvPr id="560" name="Google Shape;560;p32"/>
              <p:cNvCxnSpPr/>
              <p:nvPr/>
            </p:nvCxnSpPr>
            <p:spPr>
              <a:xfrm flipH="1">
                <a:off x="1584" y="1008"/>
                <a:ext cx="1296" cy="1824"/>
              </a:xfrm>
              <a:prstGeom prst="straightConnector1">
                <a:avLst/>
              </a:prstGeom>
              <a:noFill/>
              <a:ln w="19050" cap="flat" cmpd="sng">
                <a:solidFill>
                  <a:srgbClr val="CA0000"/>
                </a:solidFill>
                <a:prstDash val="solid"/>
                <a:miter lim="800000"/>
                <a:headEnd type="none" w="med" len="med"/>
                <a:tailEnd type="triangle" w="med" len="med"/>
              </a:ln>
            </p:spPr>
          </p:cxnSp>
          <p:cxnSp>
            <p:nvCxnSpPr>
              <p:cNvPr id="561" name="Google Shape;561;p32"/>
              <p:cNvCxnSpPr/>
              <p:nvPr/>
            </p:nvCxnSpPr>
            <p:spPr>
              <a:xfrm flipH="1">
                <a:off x="1680" y="1008"/>
                <a:ext cx="1200" cy="2352"/>
              </a:xfrm>
              <a:prstGeom prst="straightConnector1">
                <a:avLst/>
              </a:prstGeom>
              <a:noFill/>
              <a:ln w="19050" cap="flat" cmpd="sng">
                <a:solidFill>
                  <a:srgbClr val="CA0000"/>
                </a:solidFill>
                <a:prstDash val="solid"/>
                <a:miter lim="800000"/>
                <a:headEnd type="none" w="med" len="med"/>
                <a:tailEnd type="triangle" w="med" len="med"/>
              </a:ln>
            </p:spPr>
          </p:cxnSp>
          <p:cxnSp>
            <p:nvCxnSpPr>
              <p:cNvPr id="562" name="Google Shape;562;p32"/>
              <p:cNvCxnSpPr/>
              <p:nvPr/>
            </p:nvCxnSpPr>
            <p:spPr>
              <a:xfrm flipH="1">
                <a:off x="1968" y="1008"/>
                <a:ext cx="912" cy="2496"/>
              </a:xfrm>
              <a:prstGeom prst="straightConnector1">
                <a:avLst/>
              </a:prstGeom>
              <a:noFill/>
              <a:ln w="19050" cap="flat" cmpd="sng">
                <a:solidFill>
                  <a:srgbClr val="CA0000"/>
                </a:solidFill>
                <a:prstDash val="solid"/>
                <a:miter lim="800000"/>
                <a:headEnd type="none" w="med" len="med"/>
                <a:tailEnd type="triangle" w="med" len="med"/>
              </a:ln>
            </p:spPr>
          </p:cxnSp>
          <p:cxnSp>
            <p:nvCxnSpPr>
              <p:cNvPr id="563" name="Google Shape;563;p32"/>
              <p:cNvCxnSpPr/>
              <p:nvPr/>
            </p:nvCxnSpPr>
            <p:spPr>
              <a:xfrm>
                <a:off x="2880" y="1008"/>
                <a:ext cx="1344" cy="1296"/>
              </a:xfrm>
              <a:prstGeom prst="straightConnector1">
                <a:avLst/>
              </a:prstGeom>
              <a:noFill/>
              <a:ln w="19050" cap="flat" cmpd="sng">
                <a:solidFill>
                  <a:srgbClr val="CA0000"/>
                </a:solidFill>
                <a:prstDash val="solid"/>
                <a:miter lim="800000"/>
                <a:headEnd type="none" w="med" len="med"/>
                <a:tailEnd type="triangle" w="med" len="med"/>
              </a:ln>
            </p:spPr>
          </p:cxnSp>
          <p:cxnSp>
            <p:nvCxnSpPr>
              <p:cNvPr id="564" name="Google Shape;564;p32"/>
              <p:cNvCxnSpPr/>
              <p:nvPr/>
            </p:nvCxnSpPr>
            <p:spPr>
              <a:xfrm>
                <a:off x="2880" y="1008"/>
                <a:ext cx="1152" cy="1728"/>
              </a:xfrm>
              <a:prstGeom prst="straightConnector1">
                <a:avLst/>
              </a:prstGeom>
              <a:noFill/>
              <a:ln w="19050" cap="flat" cmpd="sng">
                <a:solidFill>
                  <a:srgbClr val="CA0000"/>
                </a:solidFill>
                <a:prstDash val="solid"/>
                <a:miter lim="800000"/>
                <a:headEnd type="none" w="med" len="med"/>
                <a:tailEnd type="triangle" w="med" len="med"/>
              </a:ln>
            </p:spPr>
          </p:cxnSp>
          <p:cxnSp>
            <p:nvCxnSpPr>
              <p:cNvPr id="565" name="Google Shape;565;p32"/>
              <p:cNvCxnSpPr/>
              <p:nvPr/>
            </p:nvCxnSpPr>
            <p:spPr>
              <a:xfrm>
                <a:off x="2880" y="1008"/>
                <a:ext cx="1200" cy="2256"/>
              </a:xfrm>
              <a:prstGeom prst="straightConnector1">
                <a:avLst/>
              </a:prstGeom>
              <a:noFill/>
              <a:ln w="19050" cap="flat" cmpd="sng">
                <a:solidFill>
                  <a:srgbClr val="CA0000"/>
                </a:solidFill>
                <a:prstDash val="solid"/>
                <a:miter lim="800000"/>
                <a:headEnd type="none" w="med" len="med"/>
                <a:tailEnd type="triangle" w="med" len="med"/>
              </a:ln>
            </p:spPr>
          </p:cxnSp>
          <p:cxnSp>
            <p:nvCxnSpPr>
              <p:cNvPr id="566" name="Google Shape;566;p32"/>
              <p:cNvCxnSpPr/>
              <p:nvPr/>
            </p:nvCxnSpPr>
            <p:spPr>
              <a:xfrm>
                <a:off x="2880" y="1008"/>
                <a:ext cx="768" cy="2496"/>
              </a:xfrm>
              <a:prstGeom prst="straightConnector1">
                <a:avLst/>
              </a:prstGeom>
              <a:noFill/>
              <a:ln w="19050" cap="flat" cmpd="sng">
                <a:solidFill>
                  <a:srgbClr val="CA0000"/>
                </a:solidFill>
                <a:prstDash val="solid"/>
                <a:miter lim="800000"/>
                <a:headEnd type="none" w="med" len="med"/>
                <a:tailEnd type="triangle" w="med" len="med"/>
              </a:ln>
            </p:spPr>
          </p:cxnSp>
        </p:grpSp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5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/>
          </a:p>
        </p:txBody>
      </p:sp>
      <p:pic>
        <p:nvPicPr>
          <p:cNvPr id="99" name="Google Shape;99;p15" descr="Рисунок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9525"/>
            <a:ext cx="9144000" cy="6877050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5"/>
          <p:cNvSpPr txBox="1"/>
          <p:nvPr/>
        </p:nvSpPr>
        <p:spPr>
          <a:xfrm>
            <a:off x="2771775" y="152400"/>
            <a:ext cx="3671887" cy="396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60000"/>
              </a:buClr>
              <a:buSzPts val="2000"/>
              <a:buFont typeface="Verdana"/>
              <a:buNone/>
            </a:pPr>
            <a:r>
              <a:rPr lang="en-US" sz="2000" b="1" i="0" u="none" strike="noStrike" cap="none">
                <a:solidFill>
                  <a:srgbClr val="760000"/>
                </a:solidFill>
                <a:latin typeface="Verdana"/>
                <a:ea typeface="Verdana"/>
                <a:cs typeface="Verdana"/>
                <a:sym typeface="Verdana"/>
              </a:rPr>
              <a:t>Хронологический ряд</a:t>
            </a:r>
            <a:endParaRPr/>
          </a:p>
        </p:txBody>
      </p:sp>
      <p:sp>
        <p:nvSpPr>
          <p:cNvPr id="101" name="Google Shape;101;p15" descr="Точечная сетка"/>
          <p:cNvSpPr txBox="1"/>
          <p:nvPr/>
        </p:nvSpPr>
        <p:spPr>
          <a:xfrm>
            <a:off x="323850" y="609600"/>
            <a:ext cx="8569325" cy="555625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5"/>
          <p:cNvSpPr txBox="1"/>
          <p:nvPr/>
        </p:nvSpPr>
        <p:spPr>
          <a:xfrm>
            <a:off x="381000" y="628650"/>
            <a:ext cx="8382000" cy="5467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1900"/>
              <a:buFont typeface="Verdana"/>
              <a:buNone/>
            </a:pPr>
            <a:r>
              <a:rPr lang="en-US" sz="1900" b="1" i="1" u="none">
                <a:solidFill>
                  <a:srgbClr val="CC0000"/>
                </a:solidFill>
                <a:latin typeface="Verdana"/>
                <a:ea typeface="Verdana"/>
                <a:cs typeface="Verdana"/>
                <a:sym typeface="Verdana"/>
              </a:rPr>
              <a:t>1945 г., 4 сентября</a:t>
            </a:r>
            <a:r>
              <a:rPr lang="en-US" sz="18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– в СССР отменно чрезвычайное положение.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1900"/>
              <a:buFont typeface="Verdana"/>
              <a:buNone/>
            </a:pPr>
            <a:r>
              <a:rPr lang="en-US" sz="1900" b="1" i="1" u="none">
                <a:solidFill>
                  <a:srgbClr val="CC0000"/>
                </a:solidFill>
                <a:latin typeface="Verdana"/>
                <a:ea typeface="Verdana"/>
                <a:cs typeface="Verdana"/>
                <a:sym typeface="Verdana"/>
              </a:rPr>
              <a:t>1946-1950 гг.</a:t>
            </a:r>
            <a:r>
              <a:rPr lang="en-US" sz="18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- четвертый пятилетний план восстановления народного хозяйства СССР.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1900"/>
              <a:buFont typeface="Verdana"/>
              <a:buNone/>
            </a:pPr>
            <a:r>
              <a:rPr lang="en-US" sz="1900" b="1" i="1" u="none">
                <a:solidFill>
                  <a:srgbClr val="CC0000"/>
                </a:solidFill>
                <a:latin typeface="Verdana"/>
                <a:ea typeface="Verdana"/>
                <a:cs typeface="Verdana"/>
                <a:sym typeface="Verdana"/>
              </a:rPr>
              <a:t>1946 г. 15 марта</a:t>
            </a:r>
            <a:r>
              <a:rPr lang="en-US" sz="18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– СНК преобразован в Совмин, наркоматы – в министерства.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1900"/>
              <a:buFont typeface="Verdana"/>
              <a:buNone/>
            </a:pPr>
            <a:r>
              <a:rPr lang="en-US" sz="1900" b="1" i="1" u="none">
                <a:solidFill>
                  <a:srgbClr val="CC0000"/>
                </a:solidFill>
                <a:latin typeface="Verdana"/>
                <a:ea typeface="Verdana"/>
                <a:cs typeface="Verdana"/>
                <a:sym typeface="Verdana"/>
              </a:rPr>
              <a:t>1946 г.</a:t>
            </a:r>
            <a:r>
              <a:rPr lang="en-US" sz="18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– засуха охватила Украину, Молдавию, правобережные районы Нижнего Поволжья, Северный Кавказ, центральные черноземные области.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1900"/>
              <a:buFont typeface="Verdana"/>
              <a:buNone/>
            </a:pPr>
            <a:r>
              <a:rPr lang="en-US" sz="1900" b="1" i="1" u="none">
                <a:solidFill>
                  <a:srgbClr val="CC0000"/>
                </a:solidFill>
                <a:latin typeface="Verdana"/>
                <a:ea typeface="Verdana"/>
                <a:cs typeface="Verdana"/>
                <a:sym typeface="Verdana"/>
              </a:rPr>
              <a:t>1947 г., декабрь</a:t>
            </a:r>
            <a:r>
              <a:rPr lang="en-US" sz="18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- отмена карточной системы. Денежная реформа.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1900"/>
              <a:buFont typeface="Verdana"/>
              <a:buNone/>
            </a:pPr>
            <a:r>
              <a:rPr lang="en-US" sz="1900" b="1" i="1" u="none">
                <a:solidFill>
                  <a:srgbClr val="CC0000"/>
                </a:solidFill>
                <a:latin typeface="Verdana"/>
                <a:ea typeface="Verdana"/>
                <a:cs typeface="Verdana"/>
                <a:sym typeface="Verdana"/>
              </a:rPr>
              <a:t>1948 г.</a:t>
            </a:r>
            <a:r>
              <a:rPr lang="en-US" sz="18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– начало борьбы с «космополитизмом».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1900"/>
              <a:buFont typeface="Verdana"/>
              <a:buNone/>
            </a:pPr>
            <a:r>
              <a:rPr lang="en-US" sz="1900" b="1" i="1" u="none">
                <a:solidFill>
                  <a:srgbClr val="CC0000"/>
                </a:solidFill>
                <a:latin typeface="Verdana"/>
                <a:ea typeface="Verdana"/>
                <a:cs typeface="Verdana"/>
                <a:sym typeface="Verdana"/>
              </a:rPr>
              <a:t>1949 г.</a:t>
            </a:r>
            <a:r>
              <a:rPr lang="en-US" sz="18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- создание Совета Экономической Взаимопомощи (СЭВ).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1900"/>
              <a:buFont typeface="Verdana"/>
              <a:buNone/>
            </a:pPr>
            <a:r>
              <a:rPr lang="en-US" sz="1900" b="1" i="1" u="none">
                <a:solidFill>
                  <a:srgbClr val="CC0000"/>
                </a:solidFill>
                <a:latin typeface="Verdana"/>
                <a:ea typeface="Verdana"/>
                <a:cs typeface="Verdana"/>
                <a:sym typeface="Verdana"/>
              </a:rPr>
              <a:t>1949 г.</a:t>
            </a:r>
            <a:r>
              <a:rPr lang="en-US" sz="18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– «Ленинградское дело».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1900"/>
              <a:buFont typeface="Verdana"/>
              <a:buNone/>
            </a:pPr>
            <a:r>
              <a:rPr lang="en-US" sz="1900" b="1" i="1" u="none">
                <a:solidFill>
                  <a:srgbClr val="CC0000"/>
                </a:solidFill>
                <a:latin typeface="Verdana"/>
                <a:ea typeface="Verdana"/>
                <a:cs typeface="Verdana"/>
                <a:sym typeface="Verdana"/>
              </a:rPr>
              <a:t>1951 г.</a:t>
            </a:r>
            <a:r>
              <a:rPr lang="en-US" sz="18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– «Мингрельское дело».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1900"/>
              <a:buFont typeface="Verdana"/>
              <a:buNone/>
            </a:pPr>
            <a:r>
              <a:rPr lang="en-US" sz="1900" b="1" i="1" u="none">
                <a:solidFill>
                  <a:srgbClr val="CC0000"/>
                </a:solidFill>
                <a:latin typeface="Verdana"/>
                <a:ea typeface="Verdana"/>
                <a:cs typeface="Verdana"/>
                <a:sym typeface="Verdana"/>
              </a:rPr>
              <a:t>1952 г.</a:t>
            </a:r>
            <a:r>
              <a:rPr lang="en-US" sz="18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– СССР вернул Китаю Порт-Артур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1900"/>
              <a:buFont typeface="Verdana"/>
              <a:buNone/>
            </a:pPr>
            <a:r>
              <a:rPr lang="en-US" sz="1900" b="1" i="1" u="none">
                <a:solidFill>
                  <a:srgbClr val="CC0000"/>
                </a:solidFill>
                <a:latin typeface="Verdana"/>
                <a:ea typeface="Verdana"/>
                <a:cs typeface="Verdana"/>
                <a:sym typeface="Verdana"/>
              </a:rPr>
              <a:t>1952 г., 5-14 октября</a:t>
            </a:r>
            <a:r>
              <a:rPr lang="en-US" sz="18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– Х1Х съезд КПСС. Изменено название партии.</a:t>
            </a:r>
            <a:endParaRPr/>
          </a:p>
        </p:txBody>
      </p:sp>
      <p:sp>
        <p:nvSpPr>
          <p:cNvPr id="103" name="Google Shape;103;p15"/>
          <p:cNvSpPr/>
          <p:nvPr/>
        </p:nvSpPr>
        <p:spPr>
          <a:xfrm rot="5400000">
            <a:off x="8459787" y="6237287"/>
            <a:ext cx="468312" cy="4683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105000" y="60000"/>
                </a:moveTo>
                <a:lnTo>
                  <a:pt x="15000" y="15000"/>
                </a:lnTo>
                <a:lnTo>
                  <a:pt x="15000" y="105000"/>
                </a:lnTo>
                <a:close/>
              </a:path>
              <a:path w="120000" h="120000" fill="darken" extrusionOk="0">
                <a:moveTo>
                  <a:pt x="105000" y="60000"/>
                </a:moveTo>
                <a:lnTo>
                  <a:pt x="15000" y="15000"/>
                </a:lnTo>
                <a:lnTo>
                  <a:pt x="15000" y="105000"/>
                </a:lnTo>
                <a:close/>
              </a:path>
              <a:path w="120000" h="120000" fill="none" extrusionOk="0">
                <a:moveTo>
                  <a:pt x="105000" y="60000"/>
                </a:moveTo>
                <a:lnTo>
                  <a:pt x="15000" y="105000"/>
                </a:lnTo>
                <a:lnTo>
                  <a:pt x="15000" y="15000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D60093"/>
              </a:gs>
              <a:gs pos="50000">
                <a:srgbClr val="FFFFFF"/>
              </a:gs>
              <a:gs pos="100000">
                <a:srgbClr val="D60093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Google Shape;571;p3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2" name="Google Shape;572;p3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/>
          </a:p>
        </p:txBody>
      </p:sp>
      <p:pic>
        <p:nvPicPr>
          <p:cNvPr id="573" name="Google Shape;573;p33" descr="Рисунок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77050"/>
          </a:xfrm>
          <a:prstGeom prst="rect">
            <a:avLst/>
          </a:prstGeom>
          <a:noFill/>
          <a:ln>
            <a:noFill/>
          </a:ln>
        </p:spPr>
      </p:pic>
      <p:sp>
        <p:nvSpPr>
          <p:cNvPr id="574" name="Google Shape;574;p33"/>
          <p:cNvSpPr txBox="1"/>
          <p:nvPr/>
        </p:nvSpPr>
        <p:spPr>
          <a:xfrm>
            <a:off x="7019925" y="171450"/>
            <a:ext cx="2016125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60000"/>
              </a:buClr>
              <a:buSzPts val="1400"/>
              <a:buFont typeface="Verdana"/>
              <a:buNone/>
            </a:pPr>
            <a:r>
              <a:rPr lang="en-US" sz="1400" b="1" i="0" u="none">
                <a:solidFill>
                  <a:srgbClr val="760000"/>
                </a:solidFill>
                <a:latin typeface="Verdana"/>
                <a:ea typeface="Verdana"/>
                <a:cs typeface="Verdana"/>
                <a:sym typeface="Verdana"/>
              </a:rPr>
              <a:t>(Транспарант 8)</a:t>
            </a:r>
            <a:endParaRPr/>
          </a:p>
        </p:txBody>
      </p:sp>
      <p:sp>
        <p:nvSpPr>
          <p:cNvPr id="575" name="Google Shape;575;p33"/>
          <p:cNvSpPr txBox="1"/>
          <p:nvPr/>
        </p:nvSpPr>
        <p:spPr>
          <a:xfrm>
            <a:off x="228600" y="541337"/>
            <a:ext cx="861060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1800"/>
              <a:buFont typeface="Verdana"/>
              <a:buNone/>
            </a:pPr>
            <a:r>
              <a:rPr lang="en-US" sz="1800" b="1" i="0" u="non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Страны-участницы блока НАТО (до 1990 г.)</a:t>
            </a:r>
            <a:endParaRPr/>
          </a:p>
        </p:txBody>
      </p:sp>
      <p:grpSp>
        <p:nvGrpSpPr>
          <p:cNvPr id="576" name="Google Shape;576;p33"/>
          <p:cNvGrpSpPr/>
          <p:nvPr/>
        </p:nvGrpSpPr>
        <p:grpSpPr>
          <a:xfrm>
            <a:off x="3733800" y="2286000"/>
            <a:ext cx="1676400" cy="3124200"/>
            <a:chOff x="2352" y="1440"/>
            <a:chExt cx="1056" cy="1968"/>
          </a:xfrm>
        </p:grpSpPr>
        <p:sp>
          <p:nvSpPr>
            <p:cNvPr id="577" name="Google Shape;577;p33"/>
            <p:cNvSpPr txBox="1"/>
            <p:nvPr/>
          </p:nvSpPr>
          <p:spPr>
            <a:xfrm>
              <a:off x="2352" y="1440"/>
              <a:ext cx="1008" cy="432"/>
            </a:xfrm>
            <a:prstGeom prst="rect">
              <a:avLst/>
            </a:prstGeom>
            <a:solidFill>
              <a:srgbClr val="EFF9FF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8" name="Google Shape;578;p33"/>
            <p:cNvSpPr txBox="1"/>
            <p:nvPr/>
          </p:nvSpPr>
          <p:spPr>
            <a:xfrm>
              <a:off x="2489" y="1516"/>
              <a:ext cx="727" cy="30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Verdana"/>
                <a:buNone/>
              </a:pPr>
              <a:r>
                <a:rPr lang="en-US" sz="13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НАТО (1949 г.)</a:t>
              </a:r>
              <a:endParaRPr/>
            </a:p>
          </p:txBody>
        </p:sp>
        <p:sp>
          <p:nvSpPr>
            <p:cNvPr id="579" name="Google Shape;579;p33"/>
            <p:cNvSpPr txBox="1"/>
            <p:nvPr/>
          </p:nvSpPr>
          <p:spPr>
            <a:xfrm>
              <a:off x="2352" y="2880"/>
              <a:ext cx="1008" cy="528"/>
            </a:xfrm>
            <a:prstGeom prst="rect">
              <a:avLst/>
            </a:prstGeom>
            <a:solidFill>
              <a:srgbClr val="EFF9FF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0" name="Google Shape;580;p33"/>
            <p:cNvSpPr txBox="1"/>
            <p:nvPr/>
          </p:nvSpPr>
          <p:spPr>
            <a:xfrm>
              <a:off x="2352" y="2928"/>
              <a:ext cx="1056" cy="43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Verdana"/>
                <a:buNone/>
              </a:pPr>
              <a:r>
                <a:rPr lang="en-US" sz="13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ШТАБ-КВАРТИРА – 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Verdana"/>
                <a:buNone/>
              </a:pPr>
              <a:r>
                <a:rPr lang="en-US" sz="13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г. БРЮССЕЛЬ </a:t>
              </a:r>
              <a:endParaRPr/>
            </a:p>
          </p:txBody>
        </p:sp>
        <p:sp>
          <p:nvSpPr>
            <p:cNvPr id="581" name="Google Shape;581;p33"/>
            <p:cNvSpPr txBox="1"/>
            <p:nvPr/>
          </p:nvSpPr>
          <p:spPr>
            <a:xfrm>
              <a:off x="2352" y="1872"/>
              <a:ext cx="1008" cy="1008"/>
            </a:xfrm>
            <a:prstGeom prst="rect">
              <a:avLst/>
            </a:prstGeom>
            <a:solidFill>
              <a:srgbClr val="FFC9C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2" name="Google Shape;582;p33"/>
            <p:cNvSpPr txBox="1"/>
            <p:nvPr/>
          </p:nvSpPr>
          <p:spPr>
            <a:xfrm>
              <a:off x="2400" y="1969"/>
              <a:ext cx="912" cy="86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Verdana"/>
                <a:buNone/>
              </a:pPr>
              <a:r>
                <a:rPr lang="en-US" sz="12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ФРАНЦИЯ И ИСПАНИЯ УЧАСТИЯ В ВОЕННОЙ ОРГАНИЗАЦИИ НАТО НЕ ПРИНИМАЮТ</a:t>
              </a:r>
              <a:endParaRPr/>
            </a:p>
          </p:txBody>
        </p:sp>
      </p:grpSp>
      <p:grpSp>
        <p:nvGrpSpPr>
          <p:cNvPr id="583" name="Google Shape;583;p33"/>
          <p:cNvGrpSpPr/>
          <p:nvPr/>
        </p:nvGrpSpPr>
        <p:grpSpPr>
          <a:xfrm>
            <a:off x="1219200" y="1066800"/>
            <a:ext cx="6324600" cy="762000"/>
            <a:chOff x="768" y="672"/>
            <a:chExt cx="3984" cy="480"/>
          </a:xfrm>
        </p:grpSpPr>
        <p:grpSp>
          <p:nvGrpSpPr>
            <p:cNvPr id="584" name="Google Shape;584;p33"/>
            <p:cNvGrpSpPr/>
            <p:nvPr/>
          </p:nvGrpSpPr>
          <p:grpSpPr>
            <a:xfrm>
              <a:off x="1776" y="672"/>
              <a:ext cx="960" cy="480"/>
              <a:chOff x="192" y="1344"/>
              <a:chExt cx="960" cy="480"/>
            </a:xfrm>
          </p:grpSpPr>
          <p:sp>
            <p:nvSpPr>
              <p:cNvPr id="585" name="Google Shape;585;p33"/>
              <p:cNvSpPr txBox="1"/>
              <p:nvPr/>
            </p:nvSpPr>
            <p:spPr>
              <a:xfrm>
                <a:off x="192" y="1344"/>
                <a:ext cx="960" cy="480"/>
              </a:xfrm>
              <a:prstGeom prst="rect">
                <a:avLst/>
              </a:pr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71842" dir="2700000">
                  <a:srgbClr val="000000"/>
                </a:outerShdw>
              </a:effectLst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86" name="Google Shape;586;p33"/>
              <p:cNvSpPr txBox="1"/>
              <p:nvPr/>
            </p:nvSpPr>
            <p:spPr>
              <a:xfrm>
                <a:off x="207" y="1379"/>
                <a:ext cx="945" cy="43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FF"/>
                  </a:buClr>
                  <a:buSzPts val="1300"/>
                  <a:buFont typeface="Verdana"/>
                  <a:buNone/>
                </a:pPr>
                <a:r>
                  <a:rPr lang="en-US" sz="1300" b="1" i="0" u="none">
                    <a:solidFill>
                      <a:srgbClr val="0000FF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ВЕЛИКО-БРИТАНИЯ</a:t>
                </a:r>
                <a:endParaRPr/>
              </a:p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FF"/>
                  </a:buClr>
                  <a:buSzPts val="1300"/>
                  <a:buFont typeface="Verdana"/>
                  <a:buNone/>
                </a:pPr>
                <a:r>
                  <a:rPr lang="en-US" sz="1300" b="1" i="0" u="none">
                    <a:solidFill>
                      <a:srgbClr val="0000FF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1949 г.</a:t>
                </a:r>
                <a:endParaRPr/>
              </a:p>
            </p:txBody>
          </p:sp>
        </p:grpSp>
        <p:grpSp>
          <p:nvGrpSpPr>
            <p:cNvPr id="587" name="Google Shape;587;p33"/>
            <p:cNvGrpSpPr/>
            <p:nvPr/>
          </p:nvGrpSpPr>
          <p:grpSpPr>
            <a:xfrm>
              <a:off x="2784" y="672"/>
              <a:ext cx="960" cy="480"/>
              <a:chOff x="2160" y="816"/>
              <a:chExt cx="960" cy="480"/>
            </a:xfrm>
          </p:grpSpPr>
          <p:sp>
            <p:nvSpPr>
              <p:cNvPr id="588" name="Google Shape;588;p33"/>
              <p:cNvSpPr txBox="1"/>
              <p:nvPr/>
            </p:nvSpPr>
            <p:spPr>
              <a:xfrm>
                <a:off x="2160" y="816"/>
                <a:ext cx="960" cy="480"/>
              </a:xfrm>
              <a:prstGeom prst="rect">
                <a:avLst/>
              </a:pr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71842" dir="2700000">
                  <a:srgbClr val="000000"/>
                </a:outerShdw>
              </a:effectLst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89" name="Google Shape;589;p33"/>
              <p:cNvSpPr txBox="1"/>
              <p:nvPr/>
            </p:nvSpPr>
            <p:spPr>
              <a:xfrm>
                <a:off x="2175" y="892"/>
                <a:ext cx="945" cy="30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FF"/>
                  </a:buClr>
                  <a:buSzPts val="1300"/>
                  <a:buFont typeface="Verdana"/>
                  <a:buNone/>
                </a:pPr>
                <a:r>
                  <a:rPr lang="en-US" sz="1300" b="1" i="0" u="none">
                    <a:solidFill>
                      <a:srgbClr val="0000FF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ФРАНЦИЯ</a:t>
                </a:r>
                <a:endParaRPr/>
              </a:p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FF"/>
                  </a:buClr>
                  <a:buSzPts val="1300"/>
                  <a:buFont typeface="Verdana"/>
                  <a:buNone/>
                </a:pPr>
                <a:r>
                  <a:rPr lang="en-US" sz="1300" b="1" i="0" u="none">
                    <a:solidFill>
                      <a:srgbClr val="0000FF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1949 г.</a:t>
                </a:r>
                <a:endParaRPr/>
              </a:p>
            </p:txBody>
          </p:sp>
        </p:grpSp>
        <p:grpSp>
          <p:nvGrpSpPr>
            <p:cNvPr id="590" name="Google Shape;590;p33"/>
            <p:cNvGrpSpPr/>
            <p:nvPr/>
          </p:nvGrpSpPr>
          <p:grpSpPr>
            <a:xfrm>
              <a:off x="3792" y="672"/>
              <a:ext cx="960" cy="480"/>
              <a:chOff x="3360" y="816"/>
              <a:chExt cx="960" cy="480"/>
            </a:xfrm>
          </p:grpSpPr>
          <p:sp>
            <p:nvSpPr>
              <p:cNvPr id="591" name="Google Shape;591;p33"/>
              <p:cNvSpPr txBox="1"/>
              <p:nvPr/>
            </p:nvSpPr>
            <p:spPr>
              <a:xfrm>
                <a:off x="3360" y="816"/>
                <a:ext cx="960" cy="480"/>
              </a:xfrm>
              <a:prstGeom prst="rect">
                <a:avLst/>
              </a:pr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71842" dir="2700000">
                  <a:srgbClr val="000000"/>
                </a:outerShdw>
              </a:effectLst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2" name="Google Shape;592;p33"/>
              <p:cNvSpPr txBox="1"/>
              <p:nvPr/>
            </p:nvSpPr>
            <p:spPr>
              <a:xfrm>
                <a:off x="3375" y="892"/>
                <a:ext cx="945" cy="30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FF"/>
                  </a:buClr>
                  <a:buSzPts val="1300"/>
                  <a:buFont typeface="Verdana"/>
                  <a:buNone/>
                </a:pPr>
                <a:r>
                  <a:rPr lang="en-US" sz="1300" b="1" i="0" u="none">
                    <a:solidFill>
                      <a:srgbClr val="0000FF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ИТАЛИЯ</a:t>
                </a:r>
                <a:endParaRPr/>
              </a:p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FF"/>
                  </a:buClr>
                  <a:buSzPts val="1300"/>
                  <a:buFont typeface="Verdana"/>
                  <a:buNone/>
                </a:pPr>
                <a:r>
                  <a:rPr lang="en-US" sz="1300" b="1" i="0" u="none">
                    <a:solidFill>
                      <a:srgbClr val="0000FF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1949 г.</a:t>
                </a:r>
                <a:endParaRPr/>
              </a:p>
            </p:txBody>
          </p:sp>
        </p:grpSp>
        <p:grpSp>
          <p:nvGrpSpPr>
            <p:cNvPr id="593" name="Google Shape;593;p33"/>
            <p:cNvGrpSpPr/>
            <p:nvPr/>
          </p:nvGrpSpPr>
          <p:grpSpPr>
            <a:xfrm>
              <a:off x="768" y="672"/>
              <a:ext cx="960" cy="480"/>
              <a:chOff x="0" y="864"/>
              <a:chExt cx="960" cy="480"/>
            </a:xfrm>
          </p:grpSpPr>
          <p:sp>
            <p:nvSpPr>
              <p:cNvPr id="594" name="Google Shape;594;p33"/>
              <p:cNvSpPr txBox="1"/>
              <p:nvPr/>
            </p:nvSpPr>
            <p:spPr>
              <a:xfrm>
                <a:off x="0" y="864"/>
                <a:ext cx="960" cy="480"/>
              </a:xfrm>
              <a:prstGeom prst="rect">
                <a:avLst/>
              </a:pr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71842" dir="2700000">
                  <a:srgbClr val="000000"/>
                </a:outerShdw>
              </a:effectLst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5" name="Google Shape;595;p33"/>
              <p:cNvSpPr txBox="1"/>
              <p:nvPr/>
            </p:nvSpPr>
            <p:spPr>
              <a:xfrm>
                <a:off x="15" y="940"/>
                <a:ext cx="945" cy="30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FF"/>
                  </a:buClr>
                  <a:buSzPts val="1300"/>
                  <a:buFont typeface="Verdana"/>
                  <a:buNone/>
                </a:pPr>
                <a:r>
                  <a:rPr lang="en-US" sz="1300" b="1" i="0" u="none">
                    <a:solidFill>
                      <a:srgbClr val="0000FF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США</a:t>
                </a:r>
                <a:endParaRPr/>
              </a:p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FF"/>
                  </a:buClr>
                  <a:buSzPts val="1300"/>
                  <a:buFont typeface="Verdana"/>
                  <a:buNone/>
                </a:pPr>
                <a:r>
                  <a:rPr lang="en-US" sz="1300" b="1" i="0" u="none">
                    <a:solidFill>
                      <a:srgbClr val="0000FF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1949 г.</a:t>
                </a:r>
                <a:endParaRPr/>
              </a:p>
            </p:txBody>
          </p:sp>
        </p:grpSp>
      </p:grpSp>
      <p:grpSp>
        <p:nvGrpSpPr>
          <p:cNvPr id="596" name="Google Shape;596;p33"/>
          <p:cNvGrpSpPr/>
          <p:nvPr/>
        </p:nvGrpSpPr>
        <p:grpSpPr>
          <a:xfrm>
            <a:off x="1371600" y="5867400"/>
            <a:ext cx="6324600" cy="762000"/>
            <a:chOff x="864" y="3696"/>
            <a:chExt cx="3984" cy="480"/>
          </a:xfrm>
        </p:grpSpPr>
        <p:grpSp>
          <p:nvGrpSpPr>
            <p:cNvPr id="597" name="Google Shape;597;p33"/>
            <p:cNvGrpSpPr/>
            <p:nvPr/>
          </p:nvGrpSpPr>
          <p:grpSpPr>
            <a:xfrm>
              <a:off x="3888" y="3696"/>
              <a:ext cx="960" cy="480"/>
              <a:chOff x="3360" y="816"/>
              <a:chExt cx="960" cy="480"/>
            </a:xfrm>
          </p:grpSpPr>
          <p:sp>
            <p:nvSpPr>
              <p:cNvPr id="598" name="Google Shape;598;p33"/>
              <p:cNvSpPr txBox="1"/>
              <p:nvPr/>
            </p:nvSpPr>
            <p:spPr>
              <a:xfrm>
                <a:off x="3360" y="816"/>
                <a:ext cx="960" cy="480"/>
              </a:xfrm>
              <a:prstGeom prst="rect">
                <a:avLst/>
              </a:pr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71842" dir="2700000">
                  <a:srgbClr val="000000"/>
                </a:outerShdw>
              </a:effectLst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9" name="Google Shape;599;p33"/>
              <p:cNvSpPr txBox="1"/>
              <p:nvPr/>
            </p:nvSpPr>
            <p:spPr>
              <a:xfrm>
                <a:off x="3375" y="892"/>
                <a:ext cx="945" cy="30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FF"/>
                  </a:buClr>
                  <a:buSzPts val="1300"/>
                  <a:buFont typeface="Verdana"/>
                  <a:buNone/>
                </a:pPr>
                <a:r>
                  <a:rPr lang="en-US" sz="1300" b="1" i="0" u="none">
                    <a:solidFill>
                      <a:srgbClr val="0000FF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ПОРТУГАЛИЯ</a:t>
                </a:r>
                <a:endParaRPr/>
              </a:p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FF"/>
                  </a:buClr>
                  <a:buSzPts val="1300"/>
                  <a:buFont typeface="Verdana"/>
                  <a:buNone/>
                </a:pPr>
                <a:r>
                  <a:rPr lang="en-US" sz="1300" b="1" i="0" u="none">
                    <a:solidFill>
                      <a:srgbClr val="0000FF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1949 г.</a:t>
                </a:r>
                <a:endParaRPr/>
              </a:p>
            </p:txBody>
          </p:sp>
        </p:grpSp>
        <p:grpSp>
          <p:nvGrpSpPr>
            <p:cNvPr id="600" name="Google Shape;600;p33"/>
            <p:cNvGrpSpPr/>
            <p:nvPr/>
          </p:nvGrpSpPr>
          <p:grpSpPr>
            <a:xfrm>
              <a:off x="2880" y="3696"/>
              <a:ext cx="960" cy="480"/>
              <a:chOff x="3360" y="816"/>
              <a:chExt cx="960" cy="480"/>
            </a:xfrm>
          </p:grpSpPr>
          <p:sp>
            <p:nvSpPr>
              <p:cNvPr id="601" name="Google Shape;601;p33"/>
              <p:cNvSpPr txBox="1"/>
              <p:nvPr/>
            </p:nvSpPr>
            <p:spPr>
              <a:xfrm>
                <a:off x="3360" y="816"/>
                <a:ext cx="960" cy="480"/>
              </a:xfrm>
              <a:prstGeom prst="rect">
                <a:avLst/>
              </a:pr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71842" dir="2700000">
                  <a:srgbClr val="000000"/>
                </a:outerShdw>
              </a:effectLst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2" name="Google Shape;602;p33"/>
              <p:cNvSpPr txBox="1"/>
              <p:nvPr/>
            </p:nvSpPr>
            <p:spPr>
              <a:xfrm>
                <a:off x="3375" y="892"/>
                <a:ext cx="945" cy="30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FF"/>
                  </a:buClr>
                  <a:buSzPts val="1300"/>
                  <a:buFont typeface="Verdana"/>
                  <a:buNone/>
                </a:pPr>
                <a:r>
                  <a:rPr lang="en-US" sz="1300" b="1" i="0" u="none">
                    <a:solidFill>
                      <a:srgbClr val="0000FF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НОРВЕГИЯ</a:t>
                </a:r>
                <a:endParaRPr/>
              </a:p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FF"/>
                  </a:buClr>
                  <a:buSzPts val="1300"/>
                  <a:buFont typeface="Verdana"/>
                  <a:buNone/>
                </a:pPr>
                <a:r>
                  <a:rPr lang="en-US" sz="1300" b="1" i="0" u="none">
                    <a:solidFill>
                      <a:srgbClr val="0000FF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1949 г.</a:t>
                </a:r>
                <a:endParaRPr/>
              </a:p>
            </p:txBody>
          </p:sp>
        </p:grpSp>
        <p:grpSp>
          <p:nvGrpSpPr>
            <p:cNvPr id="603" name="Google Shape;603;p33"/>
            <p:cNvGrpSpPr/>
            <p:nvPr/>
          </p:nvGrpSpPr>
          <p:grpSpPr>
            <a:xfrm>
              <a:off x="1872" y="3696"/>
              <a:ext cx="960" cy="480"/>
              <a:chOff x="3360" y="816"/>
              <a:chExt cx="960" cy="480"/>
            </a:xfrm>
          </p:grpSpPr>
          <p:sp>
            <p:nvSpPr>
              <p:cNvPr id="604" name="Google Shape;604;p33"/>
              <p:cNvSpPr txBox="1"/>
              <p:nvPr/>
            </p:nvSpPr>
            <p:spPr>
              <a:xfrm>
                <a:off x="3360" y="816"/>
                <a:ext cx="960" cy="480"/>
              </a:xfrm>
              <a:prstGeom prst="rect">
                <a:avLst/>
              </a:pr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71842" dir="2700000">
                  <a:srgbClr val="000000"/>
                </a:outerShdw>
              </a:effectLst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5" name="Google Shape;605;p33"/>
              <p:cNvSpPr txBox="1"/>
              <p:nvPr/>
            </p:nvSpPr>
            <p:spPr>
              <a:xfrm>
                <a:off x="3375" y="892"/>
                <a:ext cx="945" cy="30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FF"/>
                  </a:buClr>
                  <a:buSzPts val="1300"/>
                  <a:buFont typeface="Verdana"/>
                  <a:buNone/>
                </a:pPr>
                <a:r>
                  <a:rPr lang="en-US" sz="1300" b="1" i="0" u="none">
                    <a:solidFill>
                      <a:srgbClr val="0000FF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ДАНИЯ</a:t>
                </a:r>
                <a:endParaRPr/>
              </a:p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FF"/>
                  </a:buClr>
                  <a:buSzPts val="1300"/>
                  <a:buFont typeface="Verdana"/>
                  <a:buNone/>
                </a:pPr>
                <a:r>
                  <a:rPr lang="en-US" sz="1300" b="1" i="0" u="none">
                    <a:solidFill>
                      <a:srgbClr val="0000FF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1949 г.</a:t>
                </a:r>
                <a:endParaRPr/>
              </a:p>
            </p:txBody>
          </p:sp>
        </p:grpSp>
        <p:grpSp>
          <p:nvGrpSpPr>
            <p:cNvPr id="606" name="Google Shape;606;p33"/>
            <p:cNvGrpSpPr/>
            <p:nvPr/>
          </p:nvGrpSpPr>
          <p:grpSpPr>
            <a:xfrm>
              <a:off x="864" y="3696"/>
              <a:ext cx="960" cy="480"/>
              <a:chOff x="3360" y="816"/>
              <a:chExt cx="960" cy="480"/>
            </a:xfrm>
          </p:grpSpPr>
          <p:sp>
            <p:nvSpPr>
              <p:cNvPr id="607" name="Google Shape;607;p33"/>
              <p:cNvSpPr txBox="1"/>
              <p:nvPr/>
            </p:nvSpPr>
            <p:spPr>
              <a:xfrm>
                <a:off x="3360" y="816"/>
                <a:ext cx="960" cy="480"/>
              </a:xfrm>
              <a:prstGeom prst="rect">
                <a:avLst/>
              </a:pr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71842" dir="2700000">
                  <a:srgbClr val="000000"/>
                </a:outerShdw>
              </a:effectLst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8" name="Google Shape;608;p33"/>
              <p:cNvSpPr txBox="1"/>
              <p:nvPr/>
            </p:nvSpPr>
            <p:spPr>
              <a:xfrm>
                <a:off x="3375" y="892"/>
                <a:ext cx="945" cy="30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FF"/>
                  </a:buClr>
                  <a:buSzPts val="1300"/>
                  <a:buFont typeface="Verdana"/>
                  <a:buNone/>
                </a:pPr>
                <a:r>
                  <a:rPr lang="en-US" sz="1300" b="1" i="0" u="none">
                    <a:solidFill>
                      <a:srgbClr val="0000FF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ИСЛАНДИЯ</a:t>
                </a:r>
                <a:endParaRPr/>
              </a:p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FF"/>
                  </a:buClr>
                  <a:buSzPts val="1300"/>
                  <a:buFont typeface="Verdana"/>
                  <a:buNone/>
                </a:pPr>
                <a:r>
                  <a:rPr lang="en-US" sz="1300" b="1" i="0" u="none">
                    <a:solidFill>
                      <a:srgbClr val="0000FF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1949 г.</a:t>
                </a:r>
                <a:endParaRPr/>
              </a:p>
            </p:txBody>
          </p:sp>
        </p:grpSp>
      </p:grpSp>
      <p:grpSp>
        <p:nvGrpSpPr>
          <p:cNvPr id="609" name="Google Shape;609;p33"/>
          <p:cNvGrpSpPr/>
          <p:nvPr/>
        </p:nvGrpSpPr>
        <p:grpSpPr>
          <a:xfrm>
            <a:off x="457200" y="2133600"/>
            <a:ext cx="8153400" cy="3505200"/>
            <a:chOff x="288" y="1344"/>
            <a:chExt cx="5136" cy="2208"/>
          </a:xfrm>
        </p:grpSpPr>
        <p:grpSp>
          <p:nvGrpSpPr>
            <p:cNvPr id="610" name="Google Shape;610;p33"/>
            <p:cNvGrpSpPr/>
            <p:nvPr/>
          </p:nvGrpSpPr>
          <p:grpSpPr>
            <a:xfrm>
              <a:off x="4464" y="1344"/>
              <a:ext cx="960" cy="480"/>
              <a:chOff x="3360" y="816"/>
              <a:chExt cx="960" cy="480"/>
            </a:xfrm>
          </p:grpSpPr>
          <p:sp>
            <p:nvSpPr>
              <p:cNvPr id="611" name="Google Shape;611;p33"/>
              <p:cNvSpPr txBox="1"/>
              <p:nvPr/>
            </p:nvSpPr>
            <p:spPr>
              <a:xfrm>
                <a:off x="3360" y="816"/>
                <a:ext cx="960" cy="480"/>
              </a:xfrm>
              <a:prstGeom prst="rect">
                <a:avLst/>
              </a:pr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71842" dir="2700000">
                  <a:srgbClr val="000000"/>
                </a:outerShdw>
              </a:effectLst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2" name="Google Shape;612;p33"/>
              <p:cNvSpPr txBox="1"/>
              <p:nvPr/>
            </p:nvSpPr>
            <p:spPr>
              <a:xfrm>
                <a:off x="3375" y="892"/>
                <a:ext cx="945" cy="30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FF"/>
                  </a:buClr>
                  <a:buSzPts val="1300"/>
                  <a:buFont typeface="Verdana"/>
                  <a:buNone/>
                </a:pPr>
                <a:r>
                  <a:rPr lang="en-US" sz="1300" b="1" i="0" u="none">
                    <a:solidFill>
                      <a:srgbClr val="0000FF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КАНАДА</a:t>
                </a:r>
                <a:endParaRPr/>
              </a:p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FF"/>
                  </a:buClr>
                  <a:buSzPts val="1300"/>
                  <a:buFont typeface="Verdana"/>
                  <a:buNone/>
                </a:pPr>
                <a:r>
                  <a:rPr lang="en-US" sz="1300" b="1" i="0" u="none">
                    <a:solidFill>
                      <a:srgbClr val="0000FF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1949 г.</a:t>
                </a:r>
                <a:endParaRPr/>
              </a:p>
            </p:txBody>
          </p:sp>
        </p:grpSp>
        <p:grpSp>
          <p:nvGrpSpPr>
            <p:cNvPr id="613" name="Google Shape;613;p33"/>
            <p:cNvGrpSpPr/>
            <p:nvPr/>
          </p:nvGrpSpPr>
          <p:grpSpPr>
            <a:xfrm>
              <a:off x="4464" y="1920"/>
              <a:ext cx="960" cy="480"/>
              <a:chOff x="3360" y="816"/>
              <a:chExt cx="960" cy="480"/>
            </a:xfrm>
          </p:grpSpPr>
          <p:sp>
            <p:nvSpPr>
              <p:cNvPr id="614" name="Google Shape;614;p33"/>
              <p:cNvSpPr txBox="1"/>
              <p:nvPr/>
            </p:nvSpPr>
            <p:spPr>
              <a:xfrm>
                <a:off x="3360" y="816"/>
                <a:ext cx="960" cy="480"/>
              </a:xfrm>
              <a:prstGeom prst="rect">
                <a:avLst/>
              </a:pr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71842" dir="2700000">
                  <a:srgbClr val="000000"/>
                </a:outerShdw>
              </a:effectLst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5" name="Google Shape;615;p33"/>
              <p:cNvSpPr txBox="1"/>
              <p:nvPr/>
            </p:nvSpPr>
            <p:spPr>
              <a:xfrm>
                <a:off x="3375" y="892"/>
                <a:ext cx="945" cy="30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FF"/>
                  </a:buClr>
                  <a:buSzPts val="1300"/>
                  <a:buFont typeface="Verdana"/>
                  <a:buNone/>
                </a:pPr>
                <a:r>
                  <a:rPr lang="en-US" sz="1300" b="1" i="0" u="none">
                    <a:solidFill>
                      <a:srgbClr val="0000FF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БЕЛЬГИЯ</a:t>
                </a:r>
                <a:endParaRPr/>
              </a:p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FF"/>
                  </a:buClr>
                  <a:buSzPts val="1300"/>
                  <a:buFont typeface="Verdana"/>
                  <a:buNone/>
                </a:pPr>
                <a:r>
                  <a:rPr lang="en-US" sz="1300" b="1" i="0" u="none">
                    <a:solidFill>
                      <a:srgbClr val="0000FF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1949 г.</a:t>
                </a:r>
                <a:endParaRPr/>
              </a:p>
            </p:txBody>
          </p:sp>
        </p:grpSp>
        <p:grpSp>
          <p:nvGrpSpPr>
            <p:cNvPr id="616" name="Google Shape;616;p33"/>
            <p:cNvGrpSpPr/>
            <p:nvPr/>
          </p:nvGrpSpPr>
          <p:grpSpPr>
            <a:xfrm>
              <a:off x="4416" y="2496"/>
              <a:ext cx="1008" cy="480"/>
              <a:chOff x="3360" y="816"/>
              <a:chExt cx="960" cy="480"/>
            </a:xfrm>
          </p:grpSpPr>
          <p:sp>
            <p:nvSpPr>
              <p:cNvPr id="617" name="Google Shape;617;p33"/>
              <p:cNvSpPr txBox="1"/>
              <p:nvPr/>
            </p:nvSpPr>
            <p:spPr>
              <a:xfrm>
                <a:off x="3360" y="816"/>
                <a:ext cx="960" cy="480"/>
              </a:xfrm>
              <a:prstGeom prst="rect">
                <a:avLst/>
              </a:pr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71842" dir="2700000">
                  <a:srgbClr val="000000"/>
                </a:outerShdw>
              </a:effectLst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8" name="Google Shape;618;p33"/>
              <p:cNvSpPr txBox="1"/>
              <p:nvPr/>
            </p:nvSpPr>
            <p:spPr>
              <a:xfrm>
                <a:off x="3375" y="892"/>
                <a:ext cx="945" cy="30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FF"/>
                  </a:buClr>
                  <a:buSzPts val="1300"/>
                  <a:buFont typeface="Verdana"/>
                  <a:buNone/>
                </a:pPr>
                <a:r>
                  <a:rPr lang="en-US" sz="1300" b="1" i="0" u="none">
                    <a:solidFill>
                      <a:srgbClr val="0000FF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НИДЕРЛАНДЫ</a:t>
                </a:r>
                <a:endParaRPr/>
              </a:p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FF"/>
                  </a:buClr>
                  <a:buSzPts val="1300"/>
                  <a:buFont typeface="Verdana"/>
                  <a:buNone/>
                </a:pPr>
                <a:r>
                  <a:rPr lang="en-US" sz="1300" b="1" i="0" u="none">
                    <a:solidFill>
                      <a:srgbClr val="0000FF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1949 г.</a:t>
                </a:r>
                <a:endParaRPr/>
              </a:p>
            </p:txBody>
          </p:sp>
        </p:grpSp>
        <p:grpSp>
          <p:nvGrpSpPr>
            <p:cNvPr id="619" name="Google Shape;619;p33"/>
            <p:cNvGrpSpPr/>
            <p:nvPr/>
          </p:nvGrpSpPr>
          <p:grpSpPr>
            <a:xfrm>
              <a:off x="4416" y="3072"/>
              <a:ext cx="1008" cy="480"/>
              <a:chOff x="3360" y="816"/>
              <a:chExt cx="960" cy="480"/>
            </a:xfrm>
          </p:grpSpPr>
          <p:sp>
            <p:nvSpPr>
              <p:cNvPr id="620" name="Google Shape;620;p33"/>
              <p:cNvSpPr txBox="1"/>
              <p:nvPr/>
            </p:nvSpPr>
            <p:spPr>
              <a:xfrm>
                <a:off x="3360" y="816"/>
                <a:ext cx="960" cy="480"/>
              </a:xfrm>
              <a:prstGeom prst="rect">
                <a:avLst/>
              </a:pr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71842" dir="2700000">
                  <a:srgbClr val="000000"/>
                </a:outerShdw>
              </a:effectLst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21" name="Google Shape;621;p33"/>
              <p:cNvSpPr txBox="1"/>
              <p:nvPr/>
            </p:nvSpPr>
            <p:spPr>
              <a:xfrm>
                <a:off x="3375" y="892"/>
                <a:ext cx="945" cy="30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FF"/>
                  </a:buClr>
                  <a:buSzPts val="1300"/>
                  <a:buFont typeface="Verdana"/>
                  <a:buNone/>
                </a:pPr>
                <a:r>
                  <a:rPr lang="en-US" sz="1300" b="1" i="0" u="none">
                    <a:solidFill>
                      <a:srgbClr val="0000FF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ЛЮКСЕМБУРГ</a:t>
                </a:r>
                <a:endParaRPr/>
              </a:p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FF"/>
                  </a:buClr>
                  <a:buSzPts val="1300"/>
                  <a:buFont typeface="Verdana"/>
                  <a:buNone/>
                </a:pPr>
                <a:r>
                  <a:rPr lang="en-US" sz="1300" b="1" i="0" u="none">
                    <a:solidFill>
                      <a:srgbClr val="0000FF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1949 г.</a:t>
                </a:r>
                <a:endParaRPr/>
              </a:p>
            </p:txBody>
          </p:sp>
        </p:grpSp>
        <p:grpSp>
          <p:nvGrpSpPr>
            <p:cNvPr id="622" name="Google Shape;622;p33"/>
            <p:cNvGrpSpPr/>
            <p:nvPr/>
          </p:nvGrpSpPr>
          <p:grpSpPr>
            <a:xfrm>
              <a:off x="288" y="3072"/>
              <a:ext cx="960" cy="480"/>
              <a:chOff x="3360" y="816"/>
              <a:chExt cx="960" cy="480"/>
            </a:xfrm>
          </p:grpSpPr>
          <p:sp>
            <p:nvSpPr>
              <p:cNvPr id="623" name="Google Shape;623;p33"/>
              <p:cNvSpPr txBox="1"/>
              <p:nvPr/>
            </p:nvSpPr>
            <p:spPr>
              <a:xfrm>
                <a:off x="3360" y="816"/>
                <a:ext cx="960" cy="480"/>
              </a:xfrm>
              <a:prstGeom prst="rect">
                <a:avLst/>
              </a:pr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71842" dir="2700000">
                  <a:srgbClr val="000000"/>
                </a:outerShdw>
              </a:effectLst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24" name="Google Shape;624;p33"/>
              <p:cNvSpPr txBox="1"/>
              <p:nvPr/>
            </p:nvSpPr>
            <p:spPr>
              <a:xfrm>
                <a:off x="3375" y="892"/>
                <a:ext cx="945" cy="30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FF"/>
                  </a:buClr>
                  <a:buSzPts val="1300"/>
                  <a:buFont typeface="Verdana"/>
                  <a:buNone/>
                </a:pPr>
                <a:r>
                  <a:rPr lang="en-US" sz="1300" b="1" i="0" u="none">
                    <a:solidFill>
                      <a:srgbClr val="0000FF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ГРЕЦИЯ</a:t>
                </a:r>
                <a:endParaRPr/>
              </a:p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FF"/>
                  </a:buClr>
                  <a:buSzPts val="1300"/>
                  <a:buFont typeface="Verdana"/>
                  <a:buNone/>
                </a:pPr>
                <a:r>
                  <a:rPr lang="en-US" sz="1300" b="1" i="0" u="none">
                    <a:solidFill>
                      <a:srgbClr val="0000FF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1952 г.</a:t>
                </a:r>
                <a:endParaRPr/>
              </a:p>
            </p:txBody>
          </p:sp>
        </p:grpSp>
        <p:grpSp>
          <p:nvGrpSpPr>
            <p:cNvPr id="625" name="Google Shape;625;p33"/>
            <p:cNvGrpSpPr/>
            <p:nvPr/>
          </p:nvGrpSpPr>
          <p:grpSpPr>
            <a:xfrm>
              <a:off x="288" y="2496"/>
              <a:ext cx="960" cy="480"/>
              <a:chOff x="3360" y="816"/>
              <a:chExt cx="960" cy="480"/>
            </a:xfrm>
          </p:grpSpPr>
          <p:sp>
            <p:nvSpPr>
              <p:cNvPr id="626" name="Google Shape;626;p33"/>
              <p:cNvSpPr txBox="1"/>
              <p:nvPr/>
            </p:nvSpPr>
            <p:spPr>
              <a:xfrm>
                <a:off x="3360" y="816"/>
                <a:ext cx="960" cy="480"/>
              </a:xfrm>
              <a:prstGeom prst="rect">
                <a:avLst/>
              </a:pr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71842" dir="2700000">
                  <a:srgbClr val="000000"/>
                </a:outerShdw>
              </a:effectLst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27" name="Google Shape;627;p33"/>
              <p:cNvSpPr txBox="1"/>
              <p:nvPr/>
            </p:nvSpPr>
            <p:spPr>
              <a:xfrm>
                <a:off x="3375" y="892"/>
                <a:ext cx="945" cy="30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FF"/>
                  </a:buClr>
                  <a:buSzPts val="1300"/>
                  <a:buFont typeface="Verdana"/>
                  <a:buNone/>
                </a:pPr>
                <a:r>
                  <a:rPr lang="en-US" sz="1300" b="1" i="0" u="none">
                    <a:solidFill>
                      <a:srgbClr val="0000FF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ТУРЦИЯ</a:t>
                </a:r>
                <a:endParaRPr/>
              </a:p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FF"/>
                  </a:buClr>
                  <a:buSzPts val="1300"/>
                  <a:buFont typeface="Verdana"/>
                  <a:buNone/>
                </a:pPr>
                <a:r>
                  <a:rPr lang="en-US" sz="1300" b="1" i="0" u="none">
                    <a:solidFill>
                      <a:srgbClr val="0000FF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1952 г.</a:t>
                </a:r>
                <a:endParaRPr/>
              </a:p>
            </p:txBody>
          </p:sp>
        </p:grpSp>
        <p:grpSp>
          <p:nvGrpSpPr>
            <p:cNvPr id="628" name="Google Shape;628;p33"/>
            <p:cNvGrpSpPr/>
            <p:nvPr/>
          </p:nvGrpSpPr>
          <p:grpSpPr>
            <a:xfrm>
              <a:off x="288" y="1920"/>
              <a:ext cx="960" cy="480"/>
              <a:chOff x="3360" y="816"/>
              <a:chExt cx="960" cy="480"/>
            </a:xfrm>
          </p:grpSpPr>
          <p:sp>
            <p:nvSpPr>
              <p:cNvPr id="629" name="Google Shape;629;p33"/>
              <p:cNvSpPr txBox="1"/>
              <p:nvPr/>
            </p:nvSpPr>
            <p:spPr>
              <a:xfrm>
                <a:off x="3360" y="816"/>
                <a:ext cx="960" cy="480"/>
              </a:xfrm>
              <a:prstGeom prst="rect">
                <a:avLst/>
              </a:pr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71842" dir="2700000">
                  <a:srgbClr val="000000"/>
                </a:outerShdw>
              </a:effectLst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30" name="Google Shape;630;p33"/>
              <p:cNvSpPr txBox="1"/>
              <p:nvPr/>
            </p:nvSpPr>
            <p:spPr>
              <a:xfrm>
                <a:off x="3375" y="892"/>
                <a:ext cx="945" cy="30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FF"/>
                  </a:buClr>
                  <a:buSzPts val="1300"/>
                  <a:buFont typeface="Verdana"/>
                  <a:buNone/>
                </a:pPr>
                <a:r>
                  <a:rPr lang="en-US" sz="1300" b="1" i="0" u="none">
                    <a:solidFill>
                      <a:srgbClr val="0000FF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ФРГ</a:t>
                </a:r>
                <a:endParaRPr/>
              </a:p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FF"/>
                  </a:buClr>
                  <a:buSzPts val="1300"/>
                  <a:buFont typeface="Verdana"/>
                  <a:buNone/>
                </a:pPr>
                <a:r>
                  <a:rPr lang="en-US" sz="1300" b="1" i="0" u="none">
                    <a:solidFill>
                      <a:srgbClr val="0000FF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1955 г.</a:t>
                </a:r>
                <a:endParaRPr/>
              </a:p>
            </p:txBody>
          </p:sp>
        </p:grpSp>
        <p:grpSp>
          <p:nvGrpSpPr>
            <p:cNvPr id="631" name="Google Shape;631;p33"/>
            <p:cNvGrpSpPr/>
            <p:nvPr/>
          </p:nvGrpSpPr>
          <p:grpSpPr>
            <a:xfrm>
              <a:off x="288" y="1344"/>
              <a:ext cx="960" cy="480"/>
              <a:chOff x="3360" y="816"/>
              <a:chExt cx="960" cy="480"/>
            </a:xfrm>
          </p:grpSpPr>
          <p:sp>
            <p:nvSpPr>
              <p:cNvPr id="632" name="Google Shape;632;p33"/>
              <p:cNvSpPr txBox="1"/>
              <p:nvPr/>
            </p:nvSpPr>
            <p:spPr>
              <a:xfrm>
                <a:off x="3360" y="816"/>
                <a:ext cx="960" cy="480"/>
              </a:xfrm>
              <a:prstGeom prst="rect">
                <a:avLst/>
              </a:pr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71842" dir="2700000">
                  <a:srgbClr val="000000"/>
                </a:outerShdw>
              </a:effectLst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33" name="Google Shape;633;p33"/>
              <p:cNvSpPr txBox="1"/>
              <p:nvPr/>
            </p:nvSpPr>
            <p:spPr>
              <a:xfrm>
                <a:off x="3375" y="892"/>
                <a:ext cx="945" cy="30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FF"/>
                  </a:buClr>
                  <a:buSzPts val="1300"/>
                  <a:buFont typeface="Verdana"/>
                  <a:buNone/>
                </a:pPr>
                <a:r>
                  <a:rPr lang="en-US" sz="1300" b="1" i="0" u="none">
                    <a:solidFill>
                      <a:srgbClr val="0000FF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ИСПАНИЯ</a:t>
                </a:r>
                <a:endParaRPr/>
              </a:p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FF"/>
                  </a:buClr>
                  <a:buSzPts val="1300"/>
                  <a:buFont typeface="Verdana"/>
                  <a:buNone/>
                </a:pPr>
                <a:r>
                  <a:rPr lang="en-US" sz="1300" b="1" i="0" u="none">
                    <a:solidFill>
                      <a:srgbClr val="0000FF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1981 г.</a:t>
                </a:r>
                <a:endParaRPr/>
              </a:p>
            </p:txBody>
          </p:sp>
        </p:grpSp>
      </p:grpSp>
      <p:grpSp>
        <p:nvGrpSpPr>
          <p:cNvPr id="634" name="Google Shape;634;p33"/>
          <p:cNvGrpSpPr/>
          <p:nvPr/>
        </p:nvGrpSpPr>
        <p:grpSpPr>
          <a:xfrm>
            <a:off x="2057400" y="2205037"/>
            <a:ext cx="4953000" cy="2819400"/>
            <a:chOff x="1296" y="1584"/>
            <a:chExt cx="3120" cy="1776"/>
          </a:xfrm>
        </p:grpSpPr>
        <p:grpSp>
          <p:nvGrpSpPr>
            <p:cNvPr id="635" name="Google Shape;635;p33"/>
            <p:cNvGrpSpPr/>
            <p:nvPr/>
          </p:nvGrpSpPr>
          <p:grpSpPr>
            <a:xfrm>
              <a:off x="3360" y="1584"/>
              <a:ext cx="1056" cy="1728"/>
              <a:chOff x="3360" y="1584"/>
              <a:chExt cx="1056" cy="1728"/>
            </a:xfrm>
          </p:grpSpPr>
          <p:cxnSp>
            <p:nvCxnSpPr>
              <p:cNvPr id="636" name="Google Shape;636;p33"/>
              <p:cNvCxnSpPr/>
              <p:nvPr/>
            </p:nvCxnSpPr>
            <p:spPr>
              <a:xfrm rot="10800000" flipH="1">
                <a:off x="3360" y="1584"/>
                <a:ext cx="1056" cy="768"/>
              </a:xfrm>
              <a:prstGeom prst="straightConnector1">
                <a:avLst/>
              </a:prstGeom>
              <a:noFill/>
              <a:ln w="19050" cap="flat" cmpd="sng">
                <a:solidFill>
                  <a:srgbClr val="CA0000"/>
                </a:solidFill>
                <a:prstDash val="solid"/>
                <a:miter lim="800000"/>
                <a:headEnd type="none" w="med" len="med"/>
                <a:tailEnd type="triangle" w="med" len="med"/>
              </a:ln>
            </p:spPr>
          </p:cxnSp>
          <p:cxnSp>
            <p:nvCxnSpPr>
              <p:cNvPr id="637" name="Google Shape;637;p33"/>
              <p:cNvCxnSpPr/>
              <p:nvPr/>
            </p:nvCxnSpPr>
            <p:spPr>
              <a:xfrm rot="10800000" flipH="1">
                <a:off x="3360" y="2208"/>
                <a:ext cx="1056" cy="144"/>
              </a:xfrm>
              <a:prstGeom prst="straightConnector1">
                <a:avLst/>
              </a:prstGeom>
              <a:noFill/>
              <a:ln w="19050" cap="flat" cmpd="sng">
                <a:solidFill>
                  <a:srgbClr val="CA0000"/>
                </a:solidFill>
                <a:prstDash val="solid"/>
                <a:miter lim="800000"/>
                <a:headEnd type="none" w="med" len="med"/>
                <a:tailEnd type="triangle" w="med" len="med"/>
              </a:ln>
            </p:spPr>
          </p:cxnSp>
          <p:cxnSp>
            <p:nvCxnSpPr>
              <p:cNvPr id="638" name="Google Shape;638;p33"/>
              <p:cNvCxnSpPr/>
              <p:nvPr/>
            </p:nvCxnSpPr>
            <p:spPr>
              <a:xfrm>
                <a:off x="3360" y="2352"/>
                <a:ext cx="1008" cy="432"/>
              </a:xfrm>
              <a:prstGeom prst="straightConnector1">
                <a:avLst/>
              </a:prstGeom>
              <a:noFill/>
              <a:ln w="19050" cap="flat" cmpd="sng">
                <a:solidFill>
                  <a:srgbClr val="CA0000"/>
                </a:solidFill>
                <a:prstDash val="solid"/>
                <a:miter lim="800000"/>
                <a:headEnd type="none" w="med" len="med"/>
                <a:tailEnd type="triangle" w="med" len="med"/>
              </a:ln>
            </p:spPr>
          </p:cxnSp>
          <p:cxnSp>
            <p:nvCxnSpPr>
              <p:cNvPr id="639" name="Google Shape;639;p33"/>
              <p:cNvCxnSpPr/>
              <p:nvPr/>
            </p:nvCxnSpPr>
            <p:spPr>
              <a:xfrm>
                <a:off x="3360" y="2352"/>
                <a:ext cx="1008" cy="96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CA0000"/>
                </a:solidFill>
                <a:prstDash val="solid"/>
                <a:miter lim="800000"/>
                <a:headEnd type="none" w="med" len="med"/>
                <a:tailEnd type="triangle" w="med" len="med"/>
              </a:ln>
            </p:spPr>
          </p:cxnSp>
        </p:grpSp>
        <p:grpSp>
          <p:nvGrpSpPr>
            <p:cNvPr id="640" name="Google Shape;640;p33"/>
            <p:cNvGrpSpPr/>
            <p:nvPr/>
          </p:nvGrpSpPr>
          <p:grpSpPr>
            <a:xfrm>
              <a:off x="1296" y="1584"/>
              <a:ext cx="1056" cy="1776"/>
              <a:chOff x="1296" y="1584"/>
              <a:chExt cx="1056" cy="1776"/>
            </a:xfrm>
          </p:grpSpPr>
          <p:cxnSp>
            <p:nvCxnSpPr>
              <p:cNvPr id="641" name="Google Shape;641;p33"/>
              <p:cNvCxnSpPr/>
              <p:nvPr/>
            </p:nvCxnSpPr>
            <p:spPr>
              <a:xfrm rot="10800000">
                <a:off x="1296" y="1584"/>
                <a:ext cx="1056" cy="768"/>
              </a:xfrm>
              <a:prstGeom prst="straightConnector1">
                <a:avLst/>
              </a:prstGeom>
              <a:noFill/>
              <a:ln w="19050" cap="flat" cmpd="sng">
                <a:solidFill>
                  <a:srgbClr val="CA0000"/>
                </a:solidFill>
                <a:prstDash val="solid"/>
                <a:miter lim="800000"/>
                <a:headEnd type="none" w="med" len="med"/>
                <a:tailEnd type="triangle" w="med" len="med"/>
              </a:ln>
            </p:spPr>
          </p:cxnSp>
          <p:cxnSp>
            <p:nvCxnSpPr>
              <p:cNvPr id="642" name="Google Shape;642;p33"/>
              <p:cNvCxnSpPr/>
              <p:nvPr/>
            </p:nvCxnSpPr>
            <p:spPr>
              <a:xfrm rot="10800000">
                <a:off x="1296" y="2208"/>
                <a:ext cx="1056" cy="144"/>
              </a:xfrm>
              <a:prstGeom prst="straightConnector1">
                <a:avLst/>
              </a:prstGeom>
              <a:noFill/>
              <a:ln w="19050" cap="flat" cmpd="sng">
                <a:solidFill>
                  <a:srgbClr val="CA0000"/>
                </a:solidFill>
                <a:prstDash val="solid"/>
                <a:miter lim="800000"/>
                <a:headEnd type="none" w="med" len="med"/>
                <a:tailEnd type="triangle" w="med" len="med"/>
              </a:ln>
            </p:spPr>
          </p:cxnSp>
          <p:cxnSp>
            <p:nvCxnSpPr>
              <p:cNvPr id="643" name="Google Shape;643;p33"/>
              <p:cNvCxnSpPr/>
              <p:nvPr/>
            </p:nvCxnSpPr>
            <p:spPr>
              <a:xfrm flipH="1">
                <a:off x="1296" y="2352"/>
                <a:ext cx="1056" cy="432"/>
              </a:xfrm>
              <a:prstGeom prst="straightConnector1">
                <a:avLst/>
              </a:prstGeom>
              <a:noFill/>
              <a:ln w="19050" cap="flat" cmpd="sng">
                <a:solidFill>
                  <a:srgbClr val="CA0000"/>
                </a:solidFill>
                <a:prstDash val="solid"/>
                <a:miter lim="800000"/>
                <a:headEnd type="none" w="med" len="med"/>
                <a:tailEnd type="triangle" w="med" len="med"/>
              </a:ln>
            </p:spPr>
          </p:cxnSp>
          <p:cxnSp>
            <p:nvCxnSpPr>
              <p:cNvPr id="644" name="Google Shape;644;p33"/>
              <p:cNvCxnSpPr/>
              <p:nvPr/>
            </p:nvCxnSpPr>
            <p:spPr>
              <a:xfrm flipH="1">
                <a:off x="1296" y="2352"/>
                <a:ext cx="1056" cy="1008"/>
              </a:xfrm>
              <a:prstGeom prst="straightConnector1">
                <a:avLst/>
              </a:prstGeom>
              <a:noFill/>
              <a:ln w="19050" cap="flat" cmpd="sng">
                <a:solidFill>
                  <a:srgbClr val="CA0000"/>
                </a:solidFill>
                <a:prstDash val="solid"/>
                <a:miter lim="800000"/>
                <a:headEnd type="none" w="med" len="med"/>
                <a:tailEnd type="triangle" w="med" len="med"/>
              </a:ln>
            </p:spPr>
          </p:cxnSp>
        </p:grpSp>
      </p:grpSp>
      <p:grpSp>
        <p:nvGrpSpPr>
          <p:cNvPr id="645" name="Google Shape;645;p33"/>
          <p:cNvGrpSpPr/>
          <p:nvPr/>
        </p:nvGrpSpPr>
        <p:grpSpPr>
          <a:xfrm>
            <a:off x="2362200" y="5410200"/>
            <a:ext cx="4419600" cy="381000"/>
            <a:chOff x="1488" y="3408"/>
            <a:chExt cx="2784" cy="240"/>
          </a:xfrm>
        </p:grpSpPr>
        <p:cxnSp>
          <p:nvCxnSpPr>
            <p:cNvPr id="646" name="Google Shape;646;p33"/>
            <p:cNvCxnSpPr/>
            <p:nvPr/>
          </p:nvCxnSpPr>
          <p:spPr>
            <a:xfrm flipH="1">
              <a:off x="1488" y="3408"/>
              <a:ext cx="1344" cy="240"/>
            </a:xfrm>
            <a:prstGeom prst="straightConnector1">
              <a:avLst/>
            </a:prstGeom>
            <a:noFill/>
            <a:ln w="19050" cap="flat" cmpd="sng">
              <a:solidFill>
                <a:srgbClr val="CA0000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  <p:cxnSp>
          <p:nvCxnSpPr>
            <p:cNvPr id="647" name="Google Shape;647;p33"/>
            <p:cNvCxnSpPr/>
            <p:nvPr/>
          </p:nvCxnSpPr>
          <p:spPr>
            <a:xfrm>
              <a:off x="2832" y="3408"/>
              <a:ext cx="1440" cy="240"/>
            </a:xfrm>
            <a:prstGeom prst="straightConnector1">
              <a:avLst/>
            </a:prstGeom>
            <a:noFill/>
            <a:ln w="19050" cap="flat" cmpd="sng">
              <a:solidFill>
                <a:srgbClr val="CA0000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  <p:cxnSp>
          <p:nvCxnSpPr>
            <p:cNvPr id="648" name="Google Shape;648;p33"/>
            <p:cNvCxnSpPr/>
            <p:nvPr/>
          </p:nvCxnSpPr>
          <p:spPr>
            <a:xfrm flipH="1">
              <a:off x="2352" y="3408"/>
              <a:ext cx="480" cy="240"/>
            </a:xfrm>
            <a:prstGeom prst="straightConnector1">
              <a:avLst/>
            </a:prstGeom>
            <a:noFill/>
            <a:ln w="19050" cap="flat" cmpd="sng">
              <a:solidFill>
                <a:srgbClr val="CA0000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  <p:cxnSp>
          <p:nvCxnSpPr>
            <p:cNvPr id="649" name="Google Shape;649;p33"/>
            <p:cNvCxnSpPr/>
            <p:nvPr/>
          </p:nvCxnSpPr>
          <p:spPr>
            <a:xfrm>
              <a:off x="2832" y="3408"/>
              <a:ext cx="576" cy="240"/>
            </a:xfrm>
            <a:prstGeom prst="straightConnector1">
              <a:avLst/>
            </a:prstGeom>
            <a:noFill/>
            <a:ln w="19050" cap="flat" cmpd="sng">
              <a:solidFill>
                <a:srgbClr val="CA0000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</p:grpSp>
      <p:grpSp>
        <p:nvGrpSpPr>
          <p:cNvPr id="650" name="Google Shape;650;p33"/>
          <p:cNvGrpSpPr/>
          <p:nvPr/>
        </p:nvGrpSpPr>
        <p:grpSpPr>
          <a:xfrm>
            <a:off x="2133600" y="1905000"/>
            <a:ext cx="4572000" cy="381000"/>
            <a:chOff x="1344" y="1200"/>
            <a:chExt cx="2880" cy="240"/>
          </a:xfrm>
        </p:grpSpPr>
        <p:cxnSp>
          <p:nvCxnSpPr>
            <p:cNvPr id="651" name="Google Shape;651;p33"/>
            <p:cNvCxnSpPr/>
            <p:nvPr/>
          </p:nvCxnSpPr>
          <p:spPr>
            <a:xfrm rot="10800000" flipH="1">
              <a:off x="2832" y="1200"/>
              <a:ext cx="1392" cy="240"/>
            </a:xfrm>
            <a:prstGeom prst="straightConnector1">
              <a:avLst/>
            </a:prstGeom>
            <a:noFill/>
            <a:ln w="19050" cap="flat" cmpd="sng">
              <a:solidFill>
                <a:srgbClr val="CA0000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  <p:cxnSp>
          <p:nvCxnSpPr>
            <p:cNvPr id="652" name="Google Shape;652;p33"/>
            <p:cNvCxnSpPr/>
            <p:nvPr/>
          </p:nvCxnSpPr>
          <p:spPr>
            <a:xfrm rot="10800000">
              <a:off x="1344" y="1200"/>
              <a:ext cx="1488" cy="240"/>
            </a:xfrm>
            <a:prstGeom prst="straightConnector1">
              <a:avLst/>
            </a:prstGeom>
            <a:noFill/>
            <a:ln w="19050" cap="flat" cmpd="sng">
              <a:solidFill>
                <a:srgbClr val="CA0000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  <p:cxnSp>
          <p:nvCxnSpPr>
            <p:cNvPr id="653" name="Google Shape;653;p33"/>
            <p:cNvCxnSpPr/>
            <p:nvPr/>
          </p:nvCxnSpPr>
          <p:spPr>
            <a:xfrm rot="10800000">
              <a:off x="2400" y="1200"/>
              <a:ext cx="432" cy="240"/>
            </a:xfrm>
            <a:prstGeom prst="straightConnector1">
              <a:avLst/>
            </a:prstGeom>
            <a:noFill/>
            <a:ln w="19050" cap="flat" cmpd="sng">
              <a:solidFill>
                <a:srgbClr val="CA0000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  <p:cxnSp>
          <p:nvCxnSpPr>
            <p:cNvPr id="654" name="Google Shape;654;p33"/>
            <p:cNvCxnSpPr/>
            <p:nvPr/>
          </p:nvCxnSpPr>
          <p:spPr>
            <a:xfrm rot="10800000" flipH="1">
              <a:off x="2832" y="1200"/>
              <a:ext cx="480" cy="240"/>
            </a:xfrm>
            <a:prstGeom prst="straightConnector1">
              <a:avLst/>
            </a:prstGeom>
            <a:noFill/>
            <a:ln w="19050" cap="flat" cmpd="sng">
              <a:solidFill>
                <a:srgbClr val="CA0000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</p:grpSp>
      <p:sp>
        <p:nvSpPr>
          <p:cNvPr id="655" name="Google Shape;655;p33"/>
          <p:cNvSpPr/>
          <p:nvPr/>
        </p:nvSpPr>
        <p:spPr>
          <a:xfrm rot="5400000">
            <a:off x="8459787" y="6237287"/>
            <a:ext cx="468312" cy="4683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105000" y="60000"/>
                </a:moveTo>
                <a:lnTo>
                  <a:pt x="15000" y="15000"/>
                </a:lnTo>
                <a:lnTo>
                  <a:pt x="15000" y="105000"/>
                </a:lnTo>
                <a:close/>
              </a:path>
              <a:path w="120000" h="120000" fill="darken" extrusionOk="0">
                <a:moveTo>
                  <a:pt x="105000" y="60000"/>
                </a:moveTo>
                <a:lnTo>
                  <a:pt x="15000" y="15000"/>
                </a:lnTo>
                <a:lnTo>
                  <a:pt x="15000" y="105000"/>
                </a:lnTo>
                <a:close/>
              </a:path>
              <a:path w="120000" h="120000" fill="none" extrusionOk="0">
                <a:moveTo>
                  <a:pt x="105000" y="60000"/>
                </a:moveTo>
                <a:lnTo>
                  <a:pt x="15000" y="105000"/>
                </a:lnTo>
                <a:lnTo>
                  <a:pt x="15000" y="15000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D60093"/>
              </a:gs>
              <a:gs pos="50000">
                <a:srgbClr val="FFFFFF"/>
              </a:gs>
              <a:gs pos="100000">
                <a:srgbClr val="D60093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5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5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" name="Google Shape;660;p34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1" name="Google Shape;661;p3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/>
          </a:p>
        </p:txBody>
      </p:sp>
      <p:pic>
        <p:nvPicPr>
          <p:cNvPr id="662" name="Google Shape;662;p34" descr="Рисунок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77050"/>
          </a:xfrm>
          <a:prstGeom prst="rect">
            <a:avLst/>
          </a:prstGeom>
          <a:noFill/>
          <a:ln>
            <a:noFill/>
          </a:ln>
        </p:spPr>
      </p:pic>
      <p:sp>
        <p:nvSpPr>
          <p:cNvPr id="663" name="Google Shape;663;p34"/>
          <p:cNvSpPr txBox="1"/>
          <p:nvPr/>
        </p:nvSpPr>
        <p:spPr>
          <a:xfrm>
            <a:off x="7019925" y="171450"/>
            <a:ext cx="2016125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60000"/>
              </a:buClr>
              <a:buSzPts val="1400"/>
              <a:buFont typeface="Verdana"/>
              <a:buNone/>
            </a:pPr>
            <a:r>
              <a:rPr lang="en-US" sz="1400" b="1" i="0" u="none">
                <a:solidFill>
                  <a:srgbClr val="760000"/>
                </a:solidFill>
                <a:latin typeface="Verdana"/>
                <a:ea typeface="Verdana"/>
                <a:cs typeface="Verdana"/>
                <a:sym typeface="Verdana"/>
              </a:rPr>
              <a:t>(Транспарант 9)</a:t>
            </a:r>
            <a:endParaRPr/>
          </a:p>
        </p:txBody>
      </p:sp>
      <p:sp>
        <p:nvSpPr>
          <p:cNvPr id="664" name="Google Shape;664;p34"/>
          <p:cNvSpPr txBox="1"/>
          <p:nvPr/>
        </p:nvSpPr>
        <p:spPr>
          <a:xfrm>
            <a:off x="228600" y="641350"/>
            <a:ext cx="8610600" cy="915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1800"/>
              <a:buFont typeface="Verdana"/>
              <a:buNone/>
            </a:pPr>
            <a:r>
              <a:rPr lang="en-US" sz="1800" b="1" i="0" u="non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Страны-участницы совета экономической взаимопомощи (СЭВ)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1800"/>
              <a:buFont typeface="Verdana"/>
              <a:buNone/>
            </a:pPr>
            <a:r>
              <a:rPr lang="en-US" sz="1800" b="1" i="0" u="non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(создан в январе 1949 г.)</a:t>
            </a:r>
            <a:endParaRPr/>
          </a:p>
        </p:txBody>
      </p:sp>
      <p:grpSp>
        <p:nvGrpSpPr>
          <p:cNvPr id="665" name="Google Shape;665;p34"/>
          <p:cNvGrpSpPr/>
          <p:nvPr/>
        </p:nvGrpSpPr>
        <p:grpSpPr>
          <a:xfrm>
            <a:off x="3733800" y="3422650"/>
            <a:ext cx="1524000" cy="1371600"/>
            <a:chOff x="2352" y="1872"/>
            <a:chExt cx="960" cy="864"/>
          </a:xfrm>
        </p:grpSpPr>
        <p:sp>
          <p:nvSpPr>
            <p:cNvPr id="666" name="Google Shape;666;p34"/>
            <p:cNvSpPr/>
            <p:nvPr/>
          </p:nvSpPr>
          <p:spPr>
            <a:xfrm>
              <a:off x="2352" y="1872"/>
              <a:ext cx="960" cy="864"/>
            </a:xfrm>
            <a:prstGeom prst="ellipse">
              <a:avLst/>
            </a:prstGeom>
            <a:solidFill>
              <a:srgbClr val="FFC9C9"/>
            </a:solidFill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7" name="Google Shape;667;p34"/>
            <p:cNvSpPr txBox="1"/>
            <p:nvPr/>
          </p:nvSpPr>
          <p:spPr>
            <a:xfrm>
              <a:off x="2544" y="2160"/>
              <a:ext cx="576" cy="2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ts val="2400"/>
                <a:buFont typeface="Verdana"/>
                <a:buNone/>
              </a:pPr>
              <a:r>
                <a:rPr lang="en-US" sz="2400" b="1" i="0" u="none">
                  <a:solidFill>
                    <a:srgbClr val="FF0000"/>
                  </a:solidFill>
                  <a:latin typeface="Verdana"/>
                  <a:ea typeface="Verdana"/>
                  <a:cs typeface="Verdana"/>
                  <a:sym typeface="Verdana"/>
                </a:rPr>
                <a:t>СЭВ</a:t>
              </a:r>
              <a:endParaRPr/>
            </a:p>
          </p:txBody>
        </p:sp>
      </p:grpSp>
      <p:grpSp>
        <p:nvGrpSpPr>
          <p:cNvPr id="668" name="Google Shape;668;p34"/>
          <p:cNvGrpSpPr/>
          <p:nvPr/>
        </p:nvGrpSpPr>
        <p:grpSpPr>
          <a:xfrm>
            <a:off x="914400" y="2127250"/>
            <a:ext cx="7239000" cy="4038600"/>
            <a:chOff x="576" y="1056"/>
            <a:chExt cx="4560" cy="2544"/>
          </a:xfrm>
        </p:grpSpPr>
        <p:grpSp>
          <p:nvGrpSpPr>
            <p:cNvPr id="669" name="Google Shape;669;p34"/>
            <p:cNvGrpSpPr/>
            <p:nvPr/>
          </p:nvGrpSpPr>
          <p:grpSpPr>
            <a:xfrm>
              <a:off x="576" y="1632"/>
              <a:ext cx="912" cy="528"/>
              <a:chOff x="576" y="1536"/>
              <a:chExt cx="912" cy="528"/>
            </a:xfrm>
          </p:grpSpPr>
          <p:sp>
            <p:nvSpPr>
              <p:cNvPr id="670" name="Google Shape;670;p34"/>
              <p:cNvSpPr/>
              <p:nvPr/>
            </p:nvSpPr>
            <p:spPr>
              <a:xfrm>
                <a:off x="576" y="1536"/>
                <a:ext cx="912" cy="528"/>
              </a:xfrm>
              <a:prstGeom prst="roundRect">
                <a:avLst>
                  <a:gd name="adj" fmla="val 16667"/>
                </a:avLst>
              </a:prstGeom>
              <a:solidFill>
                <a:srgbClr val="EFF9FF"/>
              </a:solidFill>
              <a:ln w="19050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71" name="Google Shape;671;p34"/>
              <p:cNvSpPr txBox="1"/>
              <p:nvPr/>
            </p:nvSpPr>
            <p:spPr>
              <a:xfrm>
                <a:off x="624" y="1680"/>
                <a:ext cx="816" cy="2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FF"/>
                  </a:buClr>
                  <a:buSzPts val="1800"/>
                  <a:buFont typeface="Verdana"/>
                  <a:buNone/>
                </a:pPr>
                <a:r>
                  <a:rPr lang="en-US" sz="1800" b="1" i="0" u="none">
                    <a:solidFill>
                      <a:srgbClr val="0000FF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Венгрия</a:t>
                </a:r>
                <a:endParaRPr/>
              </a:p>
            </p:txBody>
          </p:sp>
        </p:grpSp>
        <p:grpSp>
          <p:nvGrpSpPr>
            <p:cNvPr id="672" name="Google Shape;672;p34"/>
            <p:cNvGrpSpPr/>
            <p:nvPr/>
          </p:nvGrpSpPr>
          <p:grpSpPr>
            <a:xfrm>
              <a:off x="2064" y="1056"/>
              <a:ext cx="1488" cy="528"/>
              <a:chOff x="576" y="1536"/>
              <a:chExt cx="912" cy="528"/>
            </a:xfrm>
          </p:grpSpPr>
          <p:sp>
            <p:nvSpPr>
              <p:cNvPr id="673" name="Google Shape;673;p34"/>
              <p:cNvSpPr/>
              <p:nvPr/>
            </p:nvSpPr>
            <p:spPr>
              <a:xfrm>
                <a:off x="576" y="1536"/>
                <a:ext cx="912" cy="528"/>
              </a:xfrm>
              <a:prstGeom prst="roundRect">
                <a:avLst>
                  <a:gd name="adj" fmla="val 16667"/>
                </a:avLst>
              </a:prstGeom>
              <a:solidFill>
                <a:srgbClr val="EFF9FF"/>
              </a:solidFill>
              <a:ln w="19050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74" name="Google Shape;674;p34"/>
              <p:cNvSpPr txBox="1"/>
              <p:nvPr/>
            </p:nvSpPr>
            <p:spPr>
              <a:xfrm>
                <a:off x="624" y="1680"/>
                <a:ext cx="816" cy="2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FF"/>
                  </a:buClr>
                  <a:buSzPts val="1800"/>
                  <a:buFont typeface="Verdana"/>
                  <a:buNone/>
                </a:pPr>
                <a:r>
                  <a:rPr lang="en-US" sz="1800" b="1" i="0" u="none">
                    <a:solidFill>
                      <a:srgbClr val="0000FF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Чехословакия</a:t>
                </a:r>
                <a:endParaRPr/>
              </a:p>
            </p:txBody>
          </p:sp>
        </p:grpSp>
        <p:grpSp>
          <p:nvGrpSpPr>
            <p:cNvPr id="675" name="Google Shape;675;p34"/>
            <p:cNvGrpSpPr/>
            <p:nvPr/>
          </p:nvGrpSpPr>
          <p:grpSpPr>
            <a:xfrm>
              <a:off x="4128" y="1632"/>
              <a:ext cx="1008" cy="528"/>
              <a:chOff x="576" y="1536"/>
              <a:chExt cx="912" cy="528"/>
            </a:xfrm>
          </p:grpSpPr>
          <p:sp>
            <p:nvSpPr>
              <p:cNvPr id="676" name="Google Shape;676;p34"/>
              <p:cNvSpPr/>
              <p:nvPr/>
            </p:nvSpPr>
            <p:spPr>
              <a:xfrm>
                <a:off x="576" y="1536"/>
                <a:ext cx="912" cy="528"/>
              </a:xfrm>
              <a:prstGeom prst="roundRect">
                <a:avLst>
                  <a:gd name="adj" fmla="val 16667"/>
                </a:avLst>
              </a:prstGeom>
              <a:solidFill>
                <a:srgbClr val="EFF9FF"/>
              </a:solidFill>
              <a:ln w="19050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77" name="Google Shape;677;p34"/>
              <p:cNvSpPr txBox="1"/>
              <p:nvPr/>
            </p:nvSpPr>
            <p:spPr>
              <a:xfrm>
                <a:off x="624" y="1680"/>
                <a:ext cx="816" cy="3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FF"/>
                  </a:buClr>
                  <a:buSzPts val="1800"/>
                  <a:buFont typeface="Verdana"/>
                  <a:buNone/>
                </a:pPr>
                <a:r>
                  <a:rPr lang="en-US" sz="1800" b="1" i="0" u="none">
                    <a:solidFill>
                      <a:srgbClr val="0000FF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Албания</a:t>
                </a:r>
                <a:endParaRPr/>
              </a:p>
              <a:p>
                <a:pPr marL="0" marR="0" lvl="0" indent="0" algn="ctr" rtl="0">
                  <a:lnSpc>
                    <a:spcPct val="100000"/>
                  </a:lnSpc>
                  <a:spcBef>
                    <a:spcPts val="50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Verdana"/>
                  <a:buNone/>
                </a:pPr>
                <a:r>
                  <a:rPr lang="en-US" sz="1000" b="1" i="0" u="none">
                    <a:solidFill>
                      <a:schemeClr val="dk1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До 1961 г.</a:t>
                </a:r>
                <a:endParaRPr/>
              </a:p>
            </p:txBody>
          </p:sp>
        </p:grpSp>
        <p:grpSp>
          <p:nvGrpSpPr>
            <p:cNvPr id="678" name="Google Shape;678;p34"/>
            <p:cNvGrpSpPr/>
            <p:nvPr/>
          </p:nvGrpSpPr>
          <p:grpSpPr>
            <a:xfrm>
              <a:off x="576" y="2352"/>
              <a:ext cx="912" cy="528"/>
              <a:chOff x="576" y="1536"/>
              <a:chExt cx="912" cy="528"/>
            </a:xfrm>
          </p:grpSpPr>
          <p:sp>
            <p:nvSpPr>
              <p:cNvPr id="679" name="Google Shape;679;p34"/>
              <p:cNvSpPr/>
              <p:nvPr/>
            </p:nvSpPr>
            <p:spPr>
              <a:xfrm>
                <a:off x="576" y="1536"/>
                <a:ext cx="912" cy="528"/>
              </a:xfrm>
              <a:prstGeom prst="roundRect">
                <a:avLst>
                  <a:gd name="adj" fmla="val 16667"/>
                </a:avLst>
              </a:prstGeom>
              <a:solidFill>
                <a:srgbClr val="EFF9FF"/>
              </a:solidFill>
              <a:ln w="19050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80" name="Google Shape;680;p34"/>
              <p:cNvSpPr txBox="1"/>
              <p:nvPr/>
            </p:nvSpPr>
            <p:spPr>
              <a:xfrm>
                <a:off x="624" y="1680"/>
                <a:ext cx="816" cy="2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FF"/>
                  </a:buClr>
                  <a:buSzPts val="1800"/>
                  <a:buFont typeface="Verdana"/>
                  <a:buNone/>
                </a:pPr>
                <a:r>
                  <a:rPr lang="en-US" sz="1800" b="1" i="0" u="none">
                    <a:solidFill>
                      <a:srgbClr val="0000FF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Польша</a:t>
                </a:r>
                <a:endParaRPr/>
              </a:p>
            </p:txBody>
          </p:sp>
        </p:grpSp>
        <p:grpSp>
          <p:nvGrpSpPr>
            <p:cNvPr id="681" name="Google Shape;681;p34"/>
            <p:cNvGrpSpPr/>
            <p:nvPr/>
          </p:nvGrpSpPr>
          <p:grpSpPr>
            <a:xfrm>
              <a:off x="4128" y="2352"/>
              <a:ext cx="1008" cy="528"/>
              <a:chOff x="576" y="1536"/>
              <a:chExt cx="912" cy="528"/>
            </a:xfrm>
          </p:grpSpPr>
          <p:sp>
            <p:nvSpPr>
              <p:cNvPr id="682" name="Google Shape;682;p34"/>
              <p:cNvSpPr/>
              <p:nvPr/>
            </p:nvSpPr>
            <p:spPr>
              <a:xfrm>
                <a:off x="576" y="1536"/>
                <a:ext cx="912" cy="528"/>
              </a:xfrm>
              <a:prstGeom prst="roundRect">
                <a:avLst>
                  <a:gd name="adj" fmla="val 16667"/>
                </a:avLst>
              </a:prstGeom>
              <a:solidFill>
                <a:srgbClr val="EFF9FF"/>
              </a:solidFill>
              <a:ln w="19050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83" name="Google Shape;683;p34"/>
              <p:cNvSpPr txBox="1"/>
              <p:nvPr/>
            </p:nvSpPr>
            <p:spPr>
              <a:xfrm>
                <a:off x="624" y="1680"/>
                <a:ext cx="816" cy="2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FF"/>
                  </a:buClr>
                  <a:buSzPts val="1800"/>
                  <a:buFont typeface="Verdana"/>
                  <a:buNone/>
                </a:pPr>
                <a:r>
                  <a:rPr lang="en-US" sz="1800" b="1" i="0" u="none">
                    <a:solidFill>
                      <a:srgbClr val="0000FF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Болгария</a:t>
                </a:r>
                <a:endParaRPr/>
              </a:p>
            </p:txBody>
          </p:sp>
        </p:grpSp>
        <p:grpSp>
          <p:nvGrpSpPr>
            <p:cNvPr id="684" name="Google Shape;684;p34"/>
            <p:cNvGrpSpPr/>
            <p:nvPr/>
          </p:nvGrpSpPr>
          <p:grpSpPr>
            <a:xfrm>
              <a:off x="1008" y="3072"/>
              <a:ext cx="912" cy="528"/>
              <a:chOff x="576" y="1536"/>
              <a:chExt cx="912" cy="528"/>
            </a:xfrm>
          </p:grpSpPr>
          <p:sp>
            <p:nvSpPr>
              <p:cNvPr id="685" name="Google Shape;685;p34"/>
              <p:cNvSpPr/>
              <p:nvPr/>
            </p:nvSpPr>
            <p:spPr>
              <a:xfrm>
                <a:off x="576" y="1536"/>
                <a:ext cx="912" cy="528"/>
              </a:xfrm>
              <a:prstGeom prst="roundRect">
                <a:avLst>
                  <a:gd name="adj" fmla="val 16667"/>
                </a:avLst>
              </a:prstGeom>
              <a:solidFill>
                <a:srgbClr val="EFF9FF"/>
              </a:solidFill>
              <a:ln w="19050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86" name="Google Shape;686;p34"/>
              <p:cNvSpPr txBox="1"/>
              <p:nvPr/>
            </p:nvSpPr>
            <p:spPr>
              <a:xfrm>
                <a:off x="624" y="1680"/>
                <a:ext cx="816" cy="3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FF"/>
                  </a:buClr>
                  <a:buSzPts val="1800"/>
                  <a:buFont typeface="Verdana"/>
                  <a:buNone/>
                </a:pPr>
                <a:r>
                  <a:rPr lang="en-US" sz="1800" b="1" i="0" u="none">
                    <a:solidFill>
                      <a:srgbClr val="0000FF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ГДР</a:t>
                </a:r>
                <a:endParaRPr/>
              </a:p>
              <a:p>
                <a:pPr marL="0" marR="0" lvl="0" indent="0" algn="ctr" rtl="0">
                  <a:lnSpc>
                    <a:spcPct val="100000"/>
                  </a:lnSpc>
                  <a:spcBef>
                    <a:spcPts val="50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Verdana"/>
                  <a:buNone/>
                </a:pPr>
                <a:r>
                  <a:rPr lang="en-US" sz="1000" b="1" i="0" u="none">
                    <a:solidFill>
                      <a:schemeClr val="dk1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С 1.10.1949 г.</a:t>
                </a:r>
                <a:endParaRPr/>
              </a:p>
            </p:txBody>
          </p:sp>
        </p:grpSp>
        <p:grpSp>
          <p:nvGrpSpPr>
            <p:cNvPr id="687" name="Google Shape;687;p34"/>
            <p:cNvGrpSpPr/>
            <p:nvPr/>
          </p:nvGrpSpPr>
          <p:grpSpPr>
            <a:xfrm>
              <a:off x="3648" y="3072"/>
              <a:ext cx="1008" cy="528"/>
              <a:chOff x="576" y="1536"/>
              <a:chExt cx="912" cy="528"/>
            </a:xfrm>
          </p:grpSpPr>
          <p:sp>
            <p:nvSpPr>
              <p:cNvPr id="688" name="Google Shape;688;p34"/>
              <p:cNvSpPr/>
              <p:nvPr/>
            </p:nvSpPr>
            <p:spPr>
              <a:xfrm>
                <a:off x="576" y="1536"/>
                <a:ext cx="912" cy="528"/>
              </a:xfrm>
              <a:prstGeom prst="roundRect">
                <a:avLst>
                  <a:gd name="adj" fmla="val 16667"/>
                </a:avLst>
              </a:prstGeom>
              <a:solidFill>
                <a:srgbClr val="EFF9FF"/>
              </a:solidFill>
              <a:ln w="19050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89" name="Google Shape;689;p34"/>
              <p:cNvSpPr txBox="1"/>
              <p:nvPr/>
            </p:nvSpPr>
            <p:spPr>
              <a:xfrm>
                <a:off x="624" y="1680"/>
                <a:ext cx="816" cy="2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FF"/>
                  </a:buClr>
                  <a:buSzPts val="1800"/>
                  <a:buFont typeface="Verdana"/>
                  <a:buNone/>
                </a:pPr>
                <a:r>
                  <a:rPr lang="en-US" sz="1800" b="1" i="0" u="none">
                    <a:solidFill>
                      <a:srgbClr val="0000FF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Румыния</a:t>
                </a:r>
                <a:endParaRPr/>
              </a:p>
            </p:txBody>
          </p:sp>
        </p:grpSp>
      </p:grpSp>
      <p:grpSp>
        <p:nvGrpSpPr>
          <p:cNvPr id="690" name="Google Shape;690;p34"/>
          <p:cNvGrpSpPr/>
          <p:nvPr/>
        </p:nvGrpSpPr>
        <p:grpSpPr>
          <a:xfrm>
            <a:off x="2362200" y="2965450"/>
            <a:ext cx="4191000" cy="2438400"/>
            <a:chOff x="1488" y="1584"/>
            <a:chExt cx="2640" cy="1536"/>
          </a:xfrm>
        </p:grpSpPr>
        <p:cxnSp>
          <p:nvCxnSpPr>
            <p:cNvPr id="691" name="Google Shape;691;p34"/>
            <p:cNvCxnSpPr/>
            <p:nvPr/>
          </p:nvCxnSpPr>
          <p:spPr>
            <a:xfrm rot="10800000">
              <a:off x="2832" y="1584"/>
              <a:ext cx="0" cy="288"/>
            </a:xfrm>
            <a:prstGeom prst="straightConnector1">
              <a:avLst/>
            </a:prstGeom>
            <a:noFill/>
            <a:ln w="19050" cap="flat" cmpd="sng">
              <a:solidFill>
                <a:srgbClr val="CA0000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grpSp>
          <p:nvGrpSpPr>
            <p:cNvPr id="692" name="Google Shape;692;p34"/>
            <p:cNvGrpSpPr/>
            <p:nvPr/>
          </p:nvGrpSpPr>
          <p:grpSpPr>
            <a:xfrm>
              <a:off x="1488" y="1872"/>
              <a:ext cx="864" cy="768"/>
              <a:chOff x="1488" y="1872"/>
              <a:chExt cx="864" cy="768"/>
            </a:xfrm>
          </p:grpSpPr>
          <p:cxnSp>
            <p:nvCxnSpPr>
              <p:cNvPr id="693" name="Google Shape;693;p34"/>
              <p:cNvCxnSpPr/>
              <p:nvPr/>
            </p:nvCxnSpPr>
            <p:spPr>
              <a:xfrm>
                <a:off x="1488" y="1872"/>
                <a:ext cx="864" cy="384"/>
              </a:xfrm>
              <a:prstGeom prst="straightConnector1">
                <a:avLst/>
              </a:prstGeom>
              <a:noFill/>
              <a:ln w="19050" cap="flat" cmpd="sng">
                <a:solidFill>
                  <a:srgbClr val="CA00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694" name="Google Shape;694;p34"/>
              <p:cNvCxnSpPr/>
              <p:nvPr/>
            </p:nvCxnSpPr>
            <p:spPr>
              <a:xfrm rot="10800000" flipH="1">
                <a:off x="1488" y="2256"/>
                <a:ext cx="864" cy="384"/>
              </a:xfrm>
              <a:prstGeom prst="straightConnector1">
                <a:avLst/>
              </a:prstGeom>
              <a:noFill/>
              <a:ln w="19050" cap="flat" cmpd="sng">
                <a:solidFill>
                  <a:srgbClr val="CA00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</p:grpSp>
        <p:grpSp>
          <p:nvGrpSpPr>
            <p:cNvPr id="695" name="Google Shape;695;p34"/>
            <p:cNvGrpSpPr/>
            <p:nvPr/>
          </p:nvGrpSpPr>
          <p:grpSpPr>
            <a:xfrm>
              <a:off x="3312" y="1872"/>
              <a:ext cx="816" cy="816"/>
              <a:chOff x="3312" y="1872"/>
              <a:chExt cx="816" cy="816"/>
            </a:xfrm>
          </p:grpSpPr>
          <p:cxnSp>
            <p:nvCxnSpPr>
              <p:cNvPr id="696" name="Google Shape;696;p34"/>
              <p:cNvCxnSpPr/>
              <p:nvPr/>
            </p:nvCxnSpPr>
            <p:spPr>
              <a:xfrm rot="10800000" flipH="1">
                <a:off x="3312" y="1872"/>
                <a:ext cx="816" cy="384"/>
              </a:xfrm>
              <a:prstGeom prst="straightConnector1">
                <a:avLst/>
              </a:prstGeom>
              <a:noFill/>
              <a:ln w="19050" cap="flat" cmpd="sng">
                <a:solidFill>
                  <a:srgbClr val="CA00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697" name="Google Shape;697;p34"/>
              <p:cNvCxnSpPr/>
              <p:nvPr/>
            </p:nvCxnSpPr>
            <p:spPr>
              <a:xfrm>
                <a:off x="3312" y="2256"/>
                <a:ext cx="816" cy="432"/>
              </a:xfrm>
              <a:prstGeom prst="straightConnector1">
                <a:avLst/>
              </a:prstGeom>
              <a:noFill/>
              <a:ln w="19050" cap="flat" cmpd="sng">
                <a:solidFill>
                  <a:srgbClr val="CA00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</p:grpSp>
        <p:grpSp>
          <p:nvGrpSpPr>
            <p:cNvPr id="698" name="Google Shape;698;p34"/>
            <p:cNvGrpSpPr/>
            <p:nvPr/>
          </p:nvGrpSpPr>
          <p:grpSpPr>
            <a:xfrm>
              <a:off x="1920" y="2736"/>
              <a:ext cx="1728" cy="384"/>
              <a:chOff x="1920" y="2736"/>
              <a:chExt cx="1728" cy="384"/>
            </a:xfrm>
          </p:grpSpPr>
          <p:cxnSp>
            <p:nvCxnSpPr>
              <p:cNvPr id="699" name="Google Shape;699;p34"/>
              <p:cNvCxnSpPr/>
              <p:nvPr/>
            </p:nvCxnSpPr>
            <p:spPr>
              <a:xfrm flipH="1">
                <a:off x="1920" y="2736"/>
                <a:ext cx="912" cy="384"/>
              </a:xfrm>
              <a:prstGeom prst="straightConnector1">
                <a:avLst/>
              </a:prstGeom>
              <a:noFill/>
              <a:ln w="19050" cap="flat" cmpd="sng">
                <a:solidFill>
                  <a:srgbClr val="CA00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700" name="Google Shape;700;p34"/>
              <p:cNvCxnSpPr/>
              <p:nvPr/>
            </p:nvCxnSpPr>
            <p:spPr>
              <a:xfrm>
                <a:off x="2832" y="2736"/>
                <a:ext cx="816" cy="384"/>
              </a:xfrm>
              <a:prstGeom prst="straightConnector1">
                <a:avLst/>
              </a:prstGeom>
              <a:noFill/>
              <a:ln w="19050" cap="flat" cmpd="sng">
                <a:solidFill>
                  <a:srgbClr val="CA00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</p:grpSp>
      </p:grpSp>
      <p:sp>
        <p:nvSpPr>
          <p:cNvPr id="701" name="Google Shape;701;p34"/>
          <p:cNvSpPr/>
          <p:nvPr/>
        </p:nvSpPr>
        <p:spPr>
          <a:xfrm rot="5400000">
            <a:off x="8459787" y="6237287"/>
            <a:ext cx="468312" cy="4683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105000" y="60000"/>
                </a:moveTo>
                <a:lnTo>
                  <a:pt x="15000" y="15000"/>
                </a:lnTo>
                <a:lnTo>
                  <a:pt x="15000" y="105000"/>
                </a:lnTo>
                <a:close/>
              </a:path>
              <a:path w="120000" h="120000" fill="darken" extrusionOk="0">
                <a:moveTo>
                  <a:pt x="105000" y="60000"/>
                </a:moveTo>
                <a:lnTo>
                  <a:pt x="15000" y="15000"/>
                </a:lnTo>
                <a:lnTo>
                  <a:pt x="15000" y="105000"/>
                </a:lnTo>
                <a:close/>
              </a:path>
              <a:path w="120000" h="120000" fill="none" extrusionOk="0">
                <a:moveTo>
                  <a:pt x="105000" y="60000"/>
                </a:moveTo>
                <a:lnTo>
                  <a:pt x="15000" y="105000"/>
                </a:lnTo>
                <a:lnTo>
                  <a:pt x="15000" y="15000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D60093"/>
              </a:gs>
              <a:gs pos="50000">
                <a:srgbClr val="FFFFFF"/>
              </a:gs>
              <a:gs pos="100000">
                <a:srgbClr val="D60093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6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6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" name="Google Shape;706;p3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7" name="Google Shape;707;p35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/>
          </a:p>
        </p:txBody>
      </p:sp>
      <p:pic>
        <p:nvPicPr>
          <p:cNvPr id="708" name="Google Shape;708;p35" descr="Рисунок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77050"/>
          </a:xfrm>
          <a:prstGeom prst="rect">
            <a:avLst/>
          </a:prstGeom>
          <a:noFill/>
          <a:ln>
            <a:noFill/>
          </a:ln>
        </p:spPr>
      </p:pic>
      <p:sp>
        <p:nvSpPr>
          <p:cNvPr id="709" name="Google Shape;709;p35"/>
          <p:cNvSpPr/>
          <p:nvPr/>
        </p:nvSpPr>
        <p:spPr>
          <a:xfrm rot="5400000">
            <a:off x="8459787" y="6237287"/>
            <a:ext cx="468312" cy="4683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105000" y="60000"/>
                </a:moveTo>
                <a:lnTo>
                  <a:pt x="15000" y="15000"/>
                </a:lnTo>
                <a:lnTo>
                  <a:pt x="15000" y="105000"/>
                </a:lnTo>
                <a:close/>
              </a:path>
              <a:path w="120000" h="120000" fill="darken" extrusionOk="0">
                <a:moveTo>
                  <a:pt x="105000" y="60000"/>
                </a:moveTo>
                <a:lnTo>
                  <a:pt x="15000" y="15000"/>
                </a:lnTo>
                <a:lnTo>
                  <a:pt x="15000" y="105000"/>
                </a:lnTo>
                <a:close/>
              </a:path>
              <a:path w="120000" h="120000" fill="none" extrusionOk="0">
                <a:moveTo>
                  <a:pt x="105000" y="60000"/>
                </a:moveTo>
                <a:lnTo>
                  <a:pt x="15000" y="105000"/>
                </a:lnTo>
                <a:lnTo>
                  <a:pt x="15000" y="15000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D60093"/>
              </a:gs>
              <a:gs pos="50000">
                <a:srgbClr val="FFFFFF"/>
              </a:gs>
              <a:gs pos="100000">
                <a:srgbClr val="D60093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0" name="Google Shape;710;p35"/>
          <p:cNvSpPr txBox="1"/>
          <p:nvPr/>
        </p:nvSpPr>
        <p:spPr>
          <a:xfrm>
            <a:off x="7019925" y="171450"/>
            <a:ext cx="2016125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60000"/>
              </a:buClr>
              <a:buSzPts val="1400"/>
              <a:buFont typeface="Verdana"/>
              <a:buNone/>
            </a:pPr>
            <a:r>
              <a:rPr lang="en-US" sz="1400" b="1" i="0" u="none">
                <a:solidFill>
                  <a:srgbClr val="760000"/>
                </a:solidFill>
                <a:latin typeface="Verdana"/>
                <a:ea typeface="Verdana"/>
                <a:cs typeface="Verdana"/>
                <a:sym typeface="Verdana"/>
              </a:rPr>
              <a:t>(Транспарант 10)</a:t>
            </a:r>
            <a:endParaRPr/>
          </a:p>
        </p:txBody>
      </p:sp>
      <p:sp>
        <p:nvSpPr>
          <p:cNvPr id="711" name="Google Shape;711;p35"/>
          <p:cNvSpPr txBox="1"/>
          <p:nvPr/>
        </p:nvSpPr>
        <p:spPr>
          <a:xfrm>
            <a:off x="228600" y="547687"/>
            <a:ext cx="861060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1800"/>
              <a:buFont typeface="Verdana"/>
              <a:buNone/>
            </a:pPr>
            <a:r>
              <a:rPr lang="en-US" sz="1800" b="1" i="0" u="non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Шаги СССР и США по противостоянию в «холодной» войне</a:t>
            </a:r>
            <a:endParaRPr/>
          </a:p>
        </p:txBody>
      </p:sp>
      <p:grpSp>
        <p:nvGrpSpPr>
          <p:cNvPr id="712" name="Google Shape;712;p35"/>
          <p:cNvGrpSpPr/>
          <p:nvPr/>
        </p:nvGrpSpPr>
        <p:grpSpPr>
          <a:xfrm>
            <a:off x="3851275" y="1787525"/>
            <a:ext cx="538162" cy="3657600"/>
            <a:chOff x="2688" y="864"/>
            <a:chExt cx="384" cy="2304"/>
          </a:xfrm>
        </p:grpSpPr>
        <p:sp>
          <p:nvSpPr>
            <p:cNvPr id="713" name="Google Shape;713;p35"/>
            <p:cNvSpPr/>
            <p:nvPr/>
          </p:nvSpPr>
          <p:spPr>
            <a:xfrm>
              <a:off x="2688" y="864"/>
              <a:ext cx="384" cy="2304"/>
            </a:xfrm>
            <a:prstGeom prst="roundRect">
              <a:avLst>
                <a:gd name="adj" fmla="val 16667"/>
              </a:avLst>
            </a:prstGeom>
            <a:solidFill>
              <a:srgbClr val="FFFFC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4" name="Google Shape;714;p35"/>
            <p:cNvSpPr txBox="1"/>
            <p:nvPr/>
          </p:nvSpPr>
          <p:spPr>
            <a:xfrm>
              <a:off x="2736" y="1317"/>
              <a:ext cx="288" cy="132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60000"/>
                </a:buClr>
                <a:buSzPts val="2400"/>
                <a:buFont typeface="Verdana"/>
                <a:buNone/>
              </a:pPr>
              <a:r>
                <a:rPr lang="en-US" sz="2400" b="1" i="0" u="none">
                  <a:solidFill>
                    <a:srgbClr val="760000"/>
                  </a:solidFill>
                  <a:latin typeface="Verdana"/>
                  <a:ea typeface="Verdana"/>
                  <a:cs typeface="Verdana"/>
                  <a:sym typeface="Verdana"/>
                </a:rPr>
                <a:t>В</a:t>
              </a:r>
              <a:endParaRPr/>
            </a:p>
            <a:p>
              <a:pPr marL="0" marR="0" lvl="0" indent="0" algn="l" rtl="0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>
                  <a:srgbClr val="760000"/>
                </a:buClr>
                <a:buSzPts val="2400"/>
                <a:buFont typeface="Verdana"/>
                <a:buNone/>
              </a:pPr>
              <a:r>
                <a:rPr lang="en-US" sz="2400" b="1" i="0" u="none">
                  <a:solidFill>
                    <a:srgbClr val="760000"/>
                  </a:solidFill>
                  <a:latin typeface="Verdana"/>
                  <a:ea typeface="Verdana"/>
                  <a:cs typeface="Verdana"/>
                  <a:sym typeface="Verdana"/>
                </a:rPr>
                <a:t>Е</a:t>
              </a:r>
              <a:endParaRPr/>
            </a:p>
            <a:p>
              <a:pPr marL="0" marR="0" lvl="0" indent="0" algn="l" rtl="0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>
                  <a:srgbClr val="760000"/>
                </a:buClr>
                <a:buSzPts val="2400"/>
                <a:buFont typeface="Verdana"/>
                <a:buNone/>
              </a:pPr>
              <a:r>
                <a:rPr lang="en-US" sz="2400" b="1" i="0" u="none">
                  <a:solidFill>
                    <a:srgbClr val="760000"/>
                  </a:solidFill>
                  <a:latin typeface="Verdana"/>
                  <a:ea typeface="Verdana"/>
                  <a:cs typeface="Verdana"/>
                  <a:sym typeface="Verdana"/>
                </a:rPr>
                <a:t>Х</a:t>
              </a:r>
              <a:endParaRPr/>
            </a:p>
            <a:p>
              <a:pPr marL="0" marR="0" lvl="0" indent="0" algn="l" rtl="0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>
                  <a:srgbClr val="760000"/>
                </a:buClr>
                <a:buSzPts val="2400"/>
                <a:buFont typeface="Verdana"/>
                <a:buNone/>
              </a:pPr>
              <a:r>
                <a:rPr lang="en-US" sz="2400" b="1" i="0" u="none">
                  <a:solidFill>
                    <a:srgbClr val="760000"/>
                  </a:solidFill>
                  <a:latin typeface="Verdana"/>
                  <a:ea typeface="Verdana"/>
                  <a:cs typeface="Verdana"/>
                  <a:sym typeface="Verdana"/>
                </a:rPr>
                <a:t>И</a:t>
              </a:r>
              <a:endParaRPr/>
            </a:p>
          </p:txBody>
        </p:sp>
      </p:grpSp>
      <p:grpSp>
        <p:nvGrpSpPr>
          <p:cNvPr id="715" name="Google Shape;715;p35"/>
          <p:cNvGrpSpPr/>
          <p:nvPr/>
        </p:nvGrpSpPr>
        <p:grpSpPr>
          <a:xfrm>
            <a:off x="457200" y="1219200"/>
            <a:ext cx="3124200" cy="5332412"/>
            <a:chOff x="384" y="806"/>
            <a:chExt cx="1968" cy="3322"/>
          </a:xfrm>
        </p:grpSpPr>
        <p:sp>
          <p:nvSpPr>
            <p:cNvPr id="716" name="Google Shape;716;p35"/>
            <p:cNvSpPr txBox="1"/>
            <p:nvPr/>
          </p:nvSpPr>
          <p:spPr>
            <a:xfrm>
              <a:off x="384" y="806"/>
              <a:ext cx="1968" cy="3322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63500" dist="71842" dir="2700000">
                <a:srgbClr val="000000"/>
              </a:outerShdw>
            </a:effectLst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7" name="Google Shape;717;p35"/>
            <p:cNvSpPr txBox="1"/>
            <p:nvPr/>
          </p:nvSpPr>
          <p:spPr>
            <a:xfrm>
              <a:off x="432" y="854"/>
              <a:ext cx="1920" cy="326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A0000"/>
                </a:buClr>
                <a:buSzPts val="1800"/>
                <a:buFont typeface="Verdana"/>
                <a:buNone/>
              </a:pPr>
              <a:r>
                <a:rPr lang="en-US" sz="1800" b="1" i="0" u="none">
                  <a:solidFill>
                    <a:srgbClr val="CA0000"/>
                  </a:solidFill>
                  <a:latin typeface="Verdana"/>
                  <a:ea typeface="Verdana"/>
                  <a:cs typeface="Verdana"/>
                  <a:sym typeface="Verdana"/>
                </a:rPr>
                <a:t>СССР</a:t>
              </a:r>
              <a:endParaRPr/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Verdana"/>
                <a:buNone/>
              </a:pPr>
              <a:r>
                <a:rPr lang="en-US" sz="10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- ТЕРРИТОРИАЛЬНЫЕ ПРЕТЕНЗИИ К ТУРЦИИ;</a:t>
              </a:r>
              <a:endParaRPr/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Verdana"/>
                <a:buNone/>
              </a:pPr>
              <a:r>
                <a:rPr lang="en-US" sz="10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- ЗАДЕРЖКА С ВЫВОДОМ ВОЙСК ИЗ СЕВЕРНОГО ИРАНА;</a:t>
              </a:r>
              <a:endParaRPr/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Verdana"/>
                <a:buNone/>
              </a:pPr>
              <a:r>
                <a:rPr lang="en-US" sz="10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- ПОДДЕРЖКА ПАРТИЗАНСКОГО ДВИЖЕНИЯ В ГРЕЦИИ;</a:t>
              </a:r>
              <a:endParaRPr/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Verdana"/>
                <a:buNone/>
              </a:pPr>
              <a:r>
                <a:rPr lang="en-US" sz="10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- ОТВЕТЫ И.В. СТАЛИНА ИНОСТРАННЫМ КОРРЕСПОНДЕНТАМ;</a:t>
              </a:r>
              <a:endParaRPr/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Verdana"/>
                <a:buNone/>
              </a:pPr>
              <a:r>
                <a:rPr lang="en-US" sz="10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- СОЗДАНИЕ КОМИНФОРМА (</a:t>
              </a:r>
              <a:r>
                <a:rPr lang="en-US" sz="1000" b="1" i="0" u="none">
                  <a:solidFill>
                    <a:srgbClr val="FF0000"/>
                  </a:solidFill>
                  <a:latin typeface="Verdana"/>
                  <a:ea typeface="Verdana"/>
                  <a:cs typeface="Verdana"/>
                  <a:sym typeface="Verdana"/>
                </a:rPr>
                <a:t>1947 г.</a:t>
              </a:r>
              <a:r>
                <a:rPr lang="en-US" sz="10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);</a:t>
              </a:r>
              <a:endParaRPr/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Verdana"/>
                <a:buNone/>
              </a:pPr>
              <a:r>
                <a:rPr lang="en-US" sz="10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- БЛОКАДА БЕРЛИНА 324 ДНЯ (</a:t>
              </a:r>
              <a:r>
                <a:rPr lang="en-US" sz="1000" b="1" i="0" u="none">
                  <a:solidFill>
                    <a:srgbClr val="FF0000"/>
                  </a:solidFill>
                  <a:latin typeface="Verdana"/>
                  <a:ea typeface="Verdana"/>
                  <a:cs typeface="Verdana"/>
                  <a:sym typeface="Verdana"/>
                </a:rPr>
                <a:t>1948 г.</a:t>
              </a:r>
              <a:r>
                <a:rPr lang="en-US" sz="10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);</a:t>
              </a:r>
              <a:endParaRPr/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Verdana"/>
                <a:buNone/>
              </a:pPr>
              <a:r>
                <a:rPr lang="en-US" sz="10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- ОБРАЗОВАНИЕ СЭВ (</a:t>
              </a:r>
              <a:r>
                <a:rPr lang="en-US" sz="1000" b="1" i="0" u="none">
                  <a:solidFill>
                    <a:srgbClr val="FF0000"/>
                  </a:solidFill>
                  <a:latin typeface="Verdana"/>
                  <a:ea typeface="Verdana"/>
                  <a:cs typeface="Verdana"/>
                  <a:sym typeface="Verdana"/>
                </a:rPr>
                <a:t>1949 г.</a:t>
              </a:r>
              <a:r>
                <a:rPr lang="en-US" sz="10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);</a:t>
              </a:r>
              <a:endParaRPr/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Verdana"/>
                <a:buNone/>
              </a:pPr>
              <a:r>
                <a:rPr lang="en-US" sz="10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- ОБРАЗОВАНИЕ ГДР (</a:t>
              </a:r>
              <a:r>
                <a:rPr lang="en-US" sz="1000" b="1" i="0" u="none">
                  <a:solidFill>
                    <a:srgbClr val="FF0000"/>
                  </a:solidFill>
                  <a:latin typeface="Verdana"/>
                  <a:ea typeface="Verdana"/>
                  <a:cs typeface="Verdana"/>
                  <a:sym typeface="Verdana"/>
                </a:rPr>
                <a:t>1949 г.</a:t>
              </a:r>
              <a:r>
                <a:rPr lang="en-US" sz="10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);</a:t>
              </a:r>
              <a:endParaRPr/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Verdana"/>
                <a:buNone/>
              </a:pPr>
              <a:r>
                <a:rPr lang="en-US" sz="10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- ОБРАЗОВАНИЕ КНР (</a:t>
              </a:r>
              <a:r>
                <a:rPr lang="en-US" sz="1000" b="1" i="0" u="none">
                  <a:solidFill>
                    <a:srgbClr val="FF0000"/>
                  </a:solidFill>
                  <a:latin typeface="Verdana"/>
                  <a:ea typeface="Verdana"/>
                  <a:cs typeface="Verdana"/>
                  <a:sym typeface="Verdana"/>
                </a:rPr>
                <a:t>1949 г.</a:t>
              </a:r>
              <a:r>
                <a:rPr lang="en-US" sz="10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);</a:t>
              </a:r>
              <a:endParaRPr/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Verdana"/>
                <a:buNone/>
              </a:pPr>
              <a:r>
                <a:rPr lang="en-US" sz="10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- ИСПЫТАНИЕ ЯДЕРНОГО ОРУЖИЯ (</a:t>
              </a:r>
              <a:r>
                <a:rPr lang="en-US" sz="1000" b="1" i="0" u="none">
                  <a:solidFill>
                    <a:srgbClr val="FF0000"/>
                  </a:solidFill>
                  <a:latin typeface="Verdana"/>
                  <a:ea typeface="Verdana"/>
                  <a:cs typeface="Verdana"/>
                  <a:sym typeface="Verdana"/>
                </a:rPr>
                <a:t>1949 г.</a:t>
              </a:r>
              <a:r>
                <a:rPr lang="en-US" sz="10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);</a:t>
              </a:r>
              <a:endParaRPr/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Verdana"/>
                <a:buNone/>
              </a:pPr>
              <a:r>
                <a:rPr lang="en-US" sz="10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- УЧАСТИЕ В ВОЙНЕ В КОРЕЕ (</a:t>
              </a:r>
              <a:r>
                <a:rPr lang="en-US" sz="1000" b="1" i="0" u="none">
                  <a:solidFill>
                    <a:srgbClr val="FF0000"/>
                  </a:solidFill>
                  <a:latin typeface="Verdana"/>
                  <a:ea typeface="Verdana"/>
                  <a:cs typeface="Verdana"/>
                  <a:sym typeface="Verdana"/>
                </a:rPr>
                <a:t>1950 – 1953 гг.</a:t>
              </a:r>
              <a:r>
                <a:rPr lang="en-US" sz="10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);</a:t>
              </a:r>
              <a:endParaRPr/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Verdana"/>
                <a:buNone/>
              </a:pPr>
              <a:r>
                <a:rPr lang="en-US" sz="10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- СОЗДАНИЕ ТЕРМОЯДЕРНОЙ БОМБЫ (</a:t>
              </a:r>
              <a:r>
                <a:rPr lang="en-US" sz="1000" b="1" i="0" u="none">
                  <a:solidFill>
                    <a:srgbClr val="FF0000"/>
                  </a:solidFill>
                  <a:latin typeface="Verdana"/>
                  <a:ea typeface="Verdana"/>
                  <a:cs typeface="Verdana"/>
                  <a:sym typeface="Verdana"/>
                </a:rPr>
                <a:t>1953 г.</a:t>
              </a:r>
              <a:r>
                <a:rPr lang="en-US" sz="10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);</a:t>
              </a:r>
              <a:endParaRPr/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Verdana"/>
                <a:buNone/>
              </a:pPr>
              <a:r>
                <a:rPr lang="en-US" sz="10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- СОЗДАНИЕ ВАРШАВСКОГО ДОГОВОРА (</a:t>
              </a:r>
              <a:r>
                <a:rPr lang="en-US" sz="1000" b="1" i="0" u="none">
                  <a:solidFill>
                    <a:srgbClr val="FF0000"/>
                  </a:solidFill>
                  <a:latin typeface="Verdana"/>
                  <a:ea typeface="Verdana"/>
                  <a:cs typeface="Verdana"/>
                  <a:sym typeface="Verdana"/>
                </a:rPr>
                <a:t>1955 г.</a:t>
              </a:r>
              <a:r>
                <a:rPr lang="en-US" sz="10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);</a:t>
              </a:r>
              <a:endParaRPr/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Verdana"/>
                <a:buNone/>
              </a:pPr>
              <a:r>
                <a:rPr lang="en-US" sz="10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- СОБЫТИЯ В ВЕНГРИИ (</a:t>
              </a:r>
              <a:r>
                <a:rPr lang="en-US" sz="1000" b="1" i="0" u="none">
                  <a:solidFill>
                    <a:srgbClr val="FF0000"/>
                  </a:solidFill>
                  <a:latin typeface="Verdana"/>
                  <a:ea typeface="Verdana"/>
                  <a:cs typeface="Verdana"/>
                  <a:sym typeface="Verdana"/>
                </a:rPr>
                <a:t>1956 г.</a:t>
              </a:r>
              <a:r>
                <a:rPr lang="en-US" sz="10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);</a:t>
              </a:r>
              <a:endParaRPr/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Verdana"/>
                <a:buNone/>
              </a:pPr>
              <a:r>
                <a:rPr lang="en-US" sz="10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- БЕРЛИНСКИЙ КРИЗИС (</a:t>
              </a:r>
              <a:r>
                <a:rPr lang="en-US" sz="1000" b="1" i="0" u="none">
                  <a:solidFill>
                    <a:srgbClr val="FF0000"/>
                  </a:solidFill>
                  <a:latin typeface="Verdana"/>
                  <a:ea typeface="Verdana"/>
                  <a:cs typeface="Verdana"/>
                  <a:sym typeface="Verdana"/>
                </a:rPr>
                <a:t>1961 г.</a:t>
              </a:r>
              <a:r>
                <a:rPr lang="en-US" sz="10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);</a:t>
              </a:r>
              <a:endParaRPr/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Verdana"/>
                <a:buNone/>
              </a:pPr>
              <a:r>
                <a:rPr lang="en-US" sz="10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- КАРИБСКИЙ КРИЗИС (</a:t>
              </a:r>
              <a:r>
                <a:rPr lang="en-US" sz="1000" b="1" i="0" u="none">
                  <a:solidFill>
                    <a:srgbClr val="FF0000"/>
                  </a:solidFill>
                  <a:latin typeface="Verdana"/>
                  <a:ea typeface="Verdana"/>
                  <a:cs typeface="Verdana"/>
                  <a:sym typeface="Verdana"/>
                </a:rPr>
                <a:t>1962 г.</a:t>
              </a:r>
              <a:r>
                <a:rPr lang="en-US" sz="10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);</a:t>
              </a:r>
              <a:endParaRPr/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Verdana"/>
                <a:buNone/>
              </a:pPr>
              <a:r>
                <a:rPr lang="en-US" sz="10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- ВВОД ВОЙСК В ЧЕХОСЛОВАКИЮ (</a:t>
              </a:r>
              <a:r>
                <a:rPr lang="en-US" sz="1000" b="1" i="0" u="none">
                  <a:solidFill>
                    <a:srgbClr val="FF0000"/>
                  </a:solidFill>
                  <a:latin typeface="Verdana"/>
                  <a:ea typeface="Verdana"/>
                  <a:cs typeface="Verdana"/>
                  <a:sym typeface="Verdana"/>
                </a:rPr>
                <a:t>1968 г.</a:t>
              </a:r>
              <a:r>
                <a:rPr lang="en-US" sz="10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);</a:t>
              </a:r>
              <a:endParaRPr/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Verdana"/>
                <a:buNone/>
              </a:pPr>
              <a:r>
                <a:rPr lang="en-US" sz="10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- ВВОД СОВЕТСКИХ ВООРУЖЕННЫХ -СИЛ В АФГАНИСТАН (</a:t>
              </a:r>
              <a:r>
                <a:rPr lang="en-US" sz="1000" b="1" i="0" u="none">
                  <a:solidFill>
                    <a:srgbClr val="FF0000"/>
                  </a:solidFill>
                  <a:latin typeface="Verdana"/>
                  <a:ea typeface="Verdana"/>
                  <a:cs typeface="Verdana"/>
                  <a:sym typeface="Verdana"/>
                </a:rPr>
                <a:t>1979 г.</a:t>
              </a:r>
              <a:r>
                <a:rPr lang="en-US" sz="10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);</a:t>
              </a:r>
              <a:endParaRPr/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Verdana"/>
                <a:buNone/>
              </a:pPr>
              <a:r>
                <a:rPr lang="en-US" sz="10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- РАЗМЕЩЕНИЕ ЯДЕРНЫХ РАКЕТ СС-20 в ГДР И ЧССР (</a:t>
              </a:r>
              <a:r>
                <a:rPr lang="en-US" sz="1000" b="1" i="0" u="none">
                  <a:solidFill>
                    <a:srgbClr val="FF0000"/>
                  </a:solidFill>
                  <a:latin typeface="Verdana"/>
                  <a:ea typeface="Verdana"/>
                  <a:cs typeface="Verdana"/>
                  <a:sym typeface="Verdana"/>
                </a:rPr>
                <a:t>НАЧАЛО 80-Х ГОДОВ</a:t>
              </a:r>
              <a:r>
                <a:rPr lang="en-US" sz="10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).</a:t>
              </a:r>
              <a:endParaRPr/>
            </a:p>
          </p:txBody>
        </p:sp>
      </p:grpSp>
      <p:grpSp>
        <p:nvGrpSpPr>
          <p:cNvPr id="718" name="Google Shape;718;p35"/>
          <p:cNvGrpSpPr/>
          <p:nvPr/>
        </p:nvGrpSpPr>
        <p:grpSpPr>
          <a:xfrm>
            <a:off x="4643437" y="1219200"/>
            <a:ext cx="4114800" cy="4876800"/>
            <a:chOff x="3072" y="768"/>
            <a:chExt cx="2592" cy="3072"/>
          </a:xfrm>
        </p:grpSpPr>
        <p:sp>
          <p:nvSpPr>
            <p:cNvPr id="719" name="Google Shape;719;p35"/>
            <p:cNvSpPr txBox="1"/>
            <p:nvPr/>
          </p:nvSpPr>
          <p:spPr>
            <a:xfrm>
              <a:off x="3072" y="768"/>
              <a:ext cx="2592" cy="3072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63500" dist="71842" dir="2700000">
                <a:srgbClr val="000000"/>
              </a:outerShdw>
            </a:effectLst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0" name="Google Shape;720;p35"/>
            <p:cNvSpPr txBox="1"/>
            <p:nvPr/>
          </p:nvSpPr>
          <p:spPr>
            <a:xfrm>
              <a:off x="3120" y="816"/>
              <a:ext cx="2496" cy="301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A0000"/>
                </a:buClr>
                <a:buSzPts val="1800"/>
                <a:buFont typeface="Verdana"/>
                <a:buNone/>
              </a:pPr>
              <a:r>
                <a:rPr lang="en-US" sz="1800" b="1" i="0" u="none">
                  <a:solidFill>
                    <a:srgbClr val="CA0000"/>
                  </a:solidFill>
                  <a:latin typeface="Verdana"/>
                  <a:ea typeface="Verdana"/>
                  <a:cs typeface="Verdana"/>
                  <a:sym typeface="Verdana"/>
                </a:rPr>
                <a:t>США</a:t>
              </a:r>
              <a:endParaRPr/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Verdana"/>
                <a:buNone/>
              </a:pPr>
              <a:r>
                <a:rPr lang="en-US" sz="10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- ВЫСТУПЛЕНИЕ У. ЧЕРЧИЛЯ В ФУЛТОНЕ (</a:t>
              </a:r>
              <a:r>
                <a:rPr lang="en-US" sz="1000" b="1" i="0" u="none">
                  <a:solidFill>
                    <a:srgbClr val="FF0000"/>
                  </a:solidFill>
                  <a:latin typeface="Verdana"/>
                  <a:ea typeface="Verdana"/>
                  <a:cs typeface="Verdana"/>
                  <a:sym typeface="Verdana"/>
                </a:rPr>
                <a:t>1946 г.</a:t>
              </a:r>
              <a:r>
                <a:rPr lang="en-US" sz="10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);</a:t>
              </a:r>
              <a:endParaRPr/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Verdana"/>
                <a:buNone/>
              </a:pPr>
              <a:r>
                <a:rPr lang="en-US" sz="10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- ВОЕННО-ЭКОНОМИЧЕСКАЯ ПОДДЕРЖКА ТУРЦИИ И ГРЕЦИИ (</a:t>
              </a:r>
              <a:r>
                <a:rPr lang="en-US" sz="1000" b="1" i="0" u="none">
                  <a:solidFill>
                    <a:srgbClr val="FF0000"/>
                  </a:solidFill>
                  <a:latin typeface="Verdana"/>
                  <a:ea typeface="Verdana"/>
                  <a:cs typeface="Verdana"/>
                  <a:sym typeface="Verdana"/>
                </a:rPr>
                <a:t>1947 г.</a:t>
              </a:r>
              <a:r>
                <a:rPr lang="en-US" sz="10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);</a:t>
              </a:r>
              <a:endParaRPr/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Verdana"/>
                <a:buNone/>
              </a:pPr>
              <a:r>
                <a:rPr lang="en-US" sz="10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- ПРИНЯТИЕ США ДОКТРИН СДЕРЖИВАНИЯ И ТРУМЕНА (</a:t>
              </a:r>
              <a:r>
                <a:rPr lang="en-US" sz="1000" b="1" i="0" u="none">
                  <a:solidFill>
                    <a:srgbClr val="FF0000"/>
                  </a:solidFill>
                  <a:latin typeface="Verdana"/>
                  <a:ea typeface="Verdana"/>
                  <a:cs typeface="Verdana"/>
                  <a:sym typeface="Verdana"/>
                </a:rPr>
                <a:t>1947 г.</a:t>
              </a:r>
              <a:r>
                <a:rPr lang="en-US" sz="10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);</a:t>
              </a:r>
              <a:endParaRPr/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Verdana"/>
                <a:buNone/>
              </a:pPr>
              <a:r>
                <a:rPr lang="en-US" sz="10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- ПРИНЯТИЕ ПЛАНА МАРШАЛЛА </a:t>
              </a:r>
              <a:r>
                <a:rPr lang="en-US" sz="1000" b="1" i="0" u="none">
                  <a:solidFill>
                    <a:srgbClr val="FF0000"/>
                  </a:solidFill>
                  <a:latin typeface="Verdana"/>
                  <a:ea typeface="Verdana"/>
                  <a:cs typeface="Verdana"/>
                  <a:sym typeface="Verdana"/>
                </a:rPr>
                <a:t>(1947 г.</a:t>
              </a:r>
              <a:r>
                <a:rPr lang="en-US" sz="10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);</a:t>
              </a:r>
              <a:endParaRPr/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Verdana"/>
                <a:buNone/>
              </a:pPr>
              <a:r>
                <a:rPr lang="en-US" sz="10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- СОЗДАНИЕ БЛОКА НАТО (</a:t>
              </a:r>
              <a:r>
                <a:rPr lang="en-US" sz="1000" b="1" i="0" u="none">
                  <a:solidFill>
                    <a:srgbClr val="FF0000"/>
                  </a:solidFill>
                  <a:latin typeface="Verdana"/>
                  <a:ea typeface="Verdana"/>
                  <a:cs typeface="Verdana"/>
                  <a:sym typeface="Verdana"/>
                </a:rPr>
                <a:t>1949 г.</a:t>
              </a:r>
              <a:r>
                <a:rPr lang="en-US" sz="10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);</a:t>
              </a:r>
              <a:endParaRPr/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Verdana"/>
                <a:buNone/>
              </a:pPr>
              <a:r>
                <a:rPr lang="en-US" sz="10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- ОБРАЗОВАНИЕ ФРГ (</a:t>
              </a:r>
              <a:r>
                <a:rPr lang="en-US" sz="1000" b="1" i="0" u="none">
                  <a:solidFill>
                    <a:srgbClr val="FF0000"/>
                  </a:solidFill>
                  <a:latin typeface="Verdana"/>
                  <a:ea typeface="Verdana"/>
                  <a:cs typeface="Verdana"/>
                  <a:sym typeface="Verdana"/>
                </a:rPr>
                <a:t>1949 г.</a:t>
              </a:r>
              <a:r>
                <a:rPr lang="en-US" sz="10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);</a:t>
              </a:r>
              <a:endParaRPr/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Verdana"/>
                <a:buNone/>
              </a:pPr>
              <a:r>
                <a:rPr lang="en-US" sz="10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- УЧАСТИЕ В ВОЙНЕ В КОРЕЕ (</a:t>
              </a:r>
              <a:r>
                <a:rPr lang="en-US" sz="1000" b="1" i="0" u="none">
                  <a:solidFill>
                    <a:srgbClr val="FF0000"/>
                  </a:solidFill>
                  <a:latin typeface="Verdana"/>
                  <a:ea typeface="Verdana"/>
                  <a:cs typeface="Verdana"/>
                  <a:sym typeface="Verdana"/>
                </a:rPr>
                <a:t>1950 – 1953 г.</a:t>
              </a:r>
              <a:r>
                <a:rPr lang="en-US" sz="10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);</a:t>
              </a:r>
              <a:endParaRPr/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Verdana"/>
                <a:buNone/>
              </a:pPr>
              <a:r>
                <a:rPr lang="en-US" sz="10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- СОЗДАНИЕ ВОДОРОДНОЙ БОМБЫ (</a:t>
              </a:r>
              <a:r>
                <a:rPr lang="en-US" sz="1000" b="1" i="0" u="none">
                  <a:solidFill>
                    <a:srgbClr val="FF0000"/>
                  </a:solidFill>
                  <a:latin typeface="Verdana"/>
                  <a:ea typeface="Verdana"/>
                  <a:cs typeface="Verdana"/>
                  <a:sym typeface="Verdana"/>
                </a:rPr>
                <a:t>1952 г.</a:t>
              </a:r>
              <a:r>
                <a:rPr lang="en-US" sz="10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);</a:t>
              </a:r>
              <a:endParaRPr/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Verdana"/>
                <a:buNone/>
              </a:pPr>
              <a:r>
                <a:rPr lang="en-US" sz="10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- РАЗРЫВ СОГЛАШЕНИЙ О КРЕДИТАХ, ЗАКОН О ЗАПРЕЩЕНИИ ЭКСПОРТА В СССР;</a:t>
              </a:r>
              <a:endParaRPr/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Verdana"/>
                <a:buNone/>
              </a:pPr>
              <a:r>
                <a:rPr lang="en-US" sz="10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- ПЛАНЫ НАНЕСЕНИЯ ЯДЕРНЫХ УДАРОВ ПО СССР;</a:t>
              </a:r>
              <a:endParaRPr/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Verdana"/>
                <a:buNone/>
              </a:pPr>
              <a:r>
                <a:rPr lang="en-US" sz="10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- СОЗДАНИЕ БОЛЕЕ 300 ВОЕННЫХ БАЗ ВОКРУГ СССР;</a:t>
              </a:r>
              <a:endParaRPr/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Verdana"/>
                <a:buNone/>
              </a:pPr>
              <a:r>
                <a:rPr lang="en-US" sz="10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- ПОПЫТКА ВТОРЖЕНИЯ НА КУБУ (</a:t>
              </a:r>
              <a:r>
                <a:rPr lang="en-US" sz="1000" b="1" i="0" u="none">
                  <a:solidFill>
                    <a:srgbClr val="FF0000"/>
                  </a:solidFill>
                  <a:latin typeface="Verdana"/>
                  <a:ea typeface="Verdana"/>
                  <a:cs typeface="Verdana"/>
                  <a:sym typeface="Verdana"/>
                </a:rPr>
                <a:t>1961 г.</a:t>
              </a:r>
              <a:r>
                <a:rPr lang="en-US" sz="10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);</a:t>
              </a:r>
              <a:endParaRPr/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Verdana"/>
                <a:buNone/>
              </a:pPr>
              <a:r>
                <a:rPr lang="en-US" sz="10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- КАРИБСКИЙ КРИЗИС (</a:t>
              </a:r>
              <a:r>
                <a:rPr lang="en-US" sz="1000" b="1" i="0" u="none">
                  <a:solidFill>
                    <a:srgbClr val="FF0000"/>
                  </a:solidFill>
                  <a:latin typeface="Verdana"/>
                  <a:ea typeface="Verdana"/>
                  <a:cs typeface="Verdana"/>
                  <a:sym typeface="Verdana"/>
                </a:rPr>
                <a:t>1962 г.</a:t>
              </a:r>
              <a:r>
                <a:rPr lang="en-US" sz="10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);</a:t>
              </a:r>
              <a:endParaRPr/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Verdana"/>
                <a:buNone/>
              </a:pPr>
              <a:r>
                <a:rPr lang="en-US" sz="10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- ВОЙНА ВО ВЬЕТНАМЕ (</a:t>
              </a:r>
              <a:r>
                <a:rPr lang="en-US" sz="1000" b="1" i="0" u="none">
                  <a:solidFill>
                    <a:srgbClr val="FF0000"/>
                  </a:solidFill>
                  <a:latin typeface="Verdana"/>
                  <a:ea typeface="Verdana"/>
                  <a:cs typeface="Verdana"/>
                  <a:sym typeface="Verdana"/>
                </a:rPr>
                <a:t>1964 – 1973</a:t>
              </a:r>
              <a:r>
                <a:rPr lang="en-US" sz="10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 </a:t>
              </a:r>
              <a:r>
                <a:rPr lang="en-US" sz="1000" b="1" i="0" u="none">
                  <a:solidFill>
                    <a:srgbClr val="FF0000"/>
                  </a:solidFill>
                  <a:latin typeface="Verdana"/>
                  <a:ea typeface="Verdana"/>
                  <a:cs typeface="Verdana"/>
                  <a:sym typeface="Verdana"/>
                </a:rPr>
                <a:t>г.</a:t>
              </a:r>
              <a:r>
                <a:rPr lang="en-US" sz="10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);</a:t>
              </a:r>
              <a:endParaRPr/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Verdana"/>
                <a:buNone/>
              </a:pPr>
              <a:r>
                <a:rPr lang="en-US" sz="10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- ВТОРЖЕНИЕ США В ДОМИНИКАНСКУЮ РЕСПУБЛИКУ (</a:t>
              </a:r>
              <a:r>
                <a:rPr lang="en-US" sz="1000" b="1" i="0" u="none">
                  <a:solidFill>
                    <a:srgbClr val="FF0000"/>
                  </a:solidFill>
                  <a:latin typeface="Verdana"/>
                  <a:ea typeface="Verdana"/>
                  <a:cs typeface="Verdana"/>
                  <a:sym typeface="Verdana"/>
                </a:rPr>
                <a:t>1965 г.</a:t>
              </a:r>
              <a:r>
                <a:rPr lang="en-US" sz="10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);</a:t>
              </a:r>
              <a:endParaRPr/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Verdana"/>
                <a:buNone/>
              </a:pPr>
              <a:r>
                <a:rPr lang="en-US" sz="10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- УЧАСТИЕ В АНТИПРАВИТЕЛЬСТВЕННОМ ПЕРЕВОРОТЕ В ЧИЛИ (</a:t>
              </a:r>
              <a:r>
                <a:rPr lang="en-US" sz="1000" b="1" i="0" u="none">
                  <a:solidFill>
                    <a:srgbClr val="FF0000"/>
                  </a:solidFill>
                  <a:latin typeface="Verdana"/>
                  <a:ea typeface="Verdana"/>
                  <a:cs typeface="Verdana"/>
                  <a:sym typeface="Verdana"/>
                </a:rPr>
                <a:t>1973 г.</a:t>
              </a:r>
              <a:r>
                <a:rPr lang="en-US" sz="10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);</a:t>
              </a:r>
              <a:endParaRPr/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Verdana"/>
                <a:buNone/>
              </a:pPr>
              <a:r>
                <a:rPr lang="en-US" sz="10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-РАЗМЕЩЕНИЕ 108 ПЕРШИНГОВ-2 И 256 КРЫЛАТЫХ РАКЕТ В ЕВРОПЕ (</a:t>
              </a:r>
              <a:r>
                <a:rPr lang="en-US" sz="1000" b="1" i="0" u="none">
                  <a:solidFill>
                    <a:srgbClr val="FF0000"/>
                  </a:solidFill>
                  <a:latin typeface="Verdana"/>
                  <a:ea typeface="Verdana"/>
                  <a:cs typeface="Verdana"/>
                  <a:sym typeface="Verdana"/>
                </a:rPr>
                <a:t>1979 – 1980 гг.</a:t>
              </a:r>
              <a:r>
                <a:rPr lang="en-US" sz="10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);</a:t>
              </a:r>
              <a:endParaRPr/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Verdana"/>
                <a:buNone/>
              </a:pPr>
              <a:r>
                <a:rPr lang="en-US" sz="10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- ПРИНЯТИЕ ПРОГРАММЫ НАРАЩИВАНИЯ СТРАТЕГИЧЕСКОГО ЯДЕРНОГО ПОТЕНЦИАЛА (</a:t>
              </a:r>
              <a:r>
                <a:rPr lang="en-US" sz="1000" b="1" i="0" u="none">
                  <a:solidFill>
                    <a:srgbClr val="FF0000"/>
                  </a:solidFill>
                  <a:latin typeface="Verdana"/>
                  <a:ea typeface="Verdana"/>
                  <a:cs typeface="Verdana"/>
                  <a:sym typeface="Verdana"/>
                </a:rPr>
                <a:t>1981 г.</a:t>
              </a:r>
              <a:r>
                <a:rPr lang="en-US" sz="10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);</a:t>
              </a:r>
              <a:endParaRPr/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Verdana"/>
                <a:buNone/>
              </a:pPr>
              <a:r>
                <a:rPr lang="en-US" sz="10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- ПРИНЯТИЕ ПРОГРАММЫ СОИ (СТРАТЕГИЧЕСКАЯ ОБОРОННАЯ ИНИЦИАТИВА) (</a:t>
              </a:r>
              <a:r>
                <a:rPr lang="en-US" sz="1000" b="1" i="0" u="none">
                  <a:solidFill>
                    <a:srgbClr val="FF0000"/>
                  </a:solidFill>
                  <a:latin typeface="Verdana"/>
                  <a:ea typeface="Verdana"/>
                  <a:cs typeface="Verdana"/>
                  <a:sym typeface="Verdana"/>
                </a:rPr>
                <a:t>1983 г.</a:t>
              </a:r>
              <a:r>
                <a:rPr lang="en-US" sz="10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).</a:t>
              </a:r>
              <a:endParaRPr/>
            </a:p>
          </p:txBody>
        </p:sp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5" name="Google Shape;725;p3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6" name="Google Shape;726;p3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/>
          </a:p>
        </p:txBody>
      </p:sp>
      <p:pic>
        <p:nvPicPr>
          <p:cNvPr id="727" name="Google Shape;727;p36" descr="Рисунок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77050"/>
          </a:xfrm>
          <a:prstGeom prst="rect">
            <a:avLst/>
          </a:prstGeom>
          <a:noFill/>
          <a:ln>
            <a:noFill/>
          </a:ln>
        </p:spPr>
      </p:pic>
      <p:sp>
        <p:nvSpPr>
          <p:cNvPr id="728" name="Google Shape;728;p36"/>
          <p:cNvSpPr/>
          <p:nvPr/>
        </p:nvSpPr>
        <p:spPr>
          <a:xfrm rot="5400000">
            <a:off x="8604250" y="6273800"/>
            <a:ext cx="431800" cy="431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105000" y="60000"/>
                </a:moveTo>
                <a:lnTo>
                  <a:pt x="15000" y="15000"/>
                </a:lnTo>
                <a:lnTo>
                  <a:pt x="15000" y="105000"/>
                </a:lnTo>
                <a:close/>
              </a:path>
              <a:path w="120000" h="120000" fill="darken" extrusionOk="0">
                <a:moveTo>
                  <a:pt x="105000" y="60000"/>
                </a:moveTo>
                <a:lnTo>
                  <a:pt x="15000" y="15000"/>
                </a:lnTo>
                <a:lnTo>
                  <a:pt x="15000" y="105000"/>
                </a:lnTo>
                <a:close/>
              </a:path>
              <a:path w="120000" h="120000" fill="none" extrusionOk="0">
                <a:moveTo>
                  <a:pt x="105000" y="60000"/>
                </a:moveTo>
                <a:lnTo>
                  <a:pt x="15000" y="105000"/>
                </a:lnTo>
                <a:lnTo>
                  <a:pt x="15000" y="15000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D60093"/>
              </a:gs>
              <a:gs pos="50000">
                <a:srgbClr val="FFFFFF"/>
              </a:gs>
              <a:gs pos="100000">
                <a:srgbClr val="D60093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9" name="Google Shape;729;p36"/>
          <p:cNvSpPr txBox="1"/>
          <p:nvPr/>
        </p:nvSpPr>
        <p:spPr>
          <a:xfrm>
            <a:off x="7019925" y="171450"/>
            <a:ext cx="2016125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60000"/>
              </a:buClr>
              <a:buSzPts val="1400"/>
              <a:buFont typeface="Verdana"/>
              <a:buNone/>
            </a:pPr>
            <a:r>
              <a:rPr lang="en-US" sz="1400" b="1" i="0" u="none">
                <a:solidFill>
                  <a:srgbClr val="760000"/>
                </a:solidFill>
                <a:latin typeface="Verdana"/>
                <a:ea typeface="Verdana"/>
                <a:cs typeface="Verdana"/>
                <a:sym typeface="Verdana"/>
              </a:rPr>
              <a:t>(Транспарант 11)</a:t>
            </a:r>
            <a:endParaRPr/>
          </a:p>
        </p:txBody>
      </p:sp>
      <p:sp>
        <p:nvSpPr>
          <p:cNvPr id="730" name="Google Shape;730;p36"/>
          <p:cNvSpPr txBox="1"/>
          <p:nvPr/>
        </p:nvSpPr>
        <p:spPr>
          <a:xfrm>
            <a:off x="971550" y="549275"/>
            <a:ext cx="7488237" cy="5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760000"/>
              </a:buClr>
              <a:buSzPts val="1800"/>
              <a:buFont typeface="Verdana"/>
              <a:buNone/>
            </a:pPr>
            <a:r>
              <a:rPr lang="en-US" sz="1800" b="1" i="0" u="none">
                <a:solidFill>
                  <a:srgbClr val="760000"/>
                </a:solidFill>
                <a:latin typeface="Verdana"/>
                <a:ea typeface="Verdana"/>
                <a:cs typeface="Verdana"/>
                <a:sym typeface="Verdana"/>
              </a:rPr>
              <a:t>ОСНОВНЫЕ ЭТАПЫ БОРЬБЫ ЗА ВЛАСТЬ</a:t>
            </a:r>
            <a:endParaRPr/>
          </a:p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760000"/>
              </a:buClr>
              <a:buSzPts val="1800"/>
              <a:buFont typeface="Verdana"/>
              <a:buNone/>
            </a:pPr>
            <a:r>
              <a:rPr lang="en-US" sz="1800" b="1" i="0" u="none">
                <a:solidFill>
                  <a:srgbClr val="760000"/>
                </a:solidFill>
                <a:latin typeface="Verdana"/>
                <a:ea typeface="Verdana"/>
                <a:cs typeface="Verdana"/>
                <a:sym typeface="Verdana"/>
              </a:rPr>
              <a:t>В СОВЕТСКОМ РУКОВОДСТВЕ В ГОДЫ «ОТТЕПЕЛИ»</a:t>
            </a:r>
            <a:endParaRPr/>
          </a:p>
        </p:txBody>
      </p:sp>
      <p:sp>
        <p:nvSpPr>
          <p:cNvPr id="731" name="Google Shape;731;p36"/>
          <p:cNvSpPr txBox="1"/>
          <p:nvPr/>
        </p:nvSpPr>
        <p:spPr>
          <a:xfrm>
            <a:off x="6443662" y="1250950"/>
            <a:ext cx="2016125" cy="1257300"/>
          </a:xfrm>
          <a:prstGeom prst="rect">
            <a:avLst/>
          </a:prstGeom>
          <a:solidFill>
            <a:srgbClr val="D7D7D7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107763" dir="2700000">
              <a:srgbClr val="000000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b="1" i="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ЗАКОНЧИЛСЯ АРЕСТОМ Л. БЕРИЯ 26.06. 1953 г.</a:t>
            </a:r>
            <a:endParaRPr/>
          </a:p>
        </p:txBody>
      </p:sp>
      <p:sp>
        <p:nvSpPr>
          <p:cNvPr id="732" name="Google Shape;732;p36"/>
          <p:cNvSpPr/>
          <p:nvPr/>
        </p:nvSpPr>
        <p:spPr>
          <a:xfrm>
            <a:off x="2770187" y="2636837"/>
            <a:ext cx="2592387" cy="412750"/>
          </a:xfrm>
          <a:prstGeom prst="down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CA0000"/>
              </a:gs>
              <a:gs pos="50000">
                <a:srgbClr val="EFB0B0"/>
              </a:gs>
              <a:gs pos="100000">
                <a:srgbClr val="CA0000"/>
              </a:gs>
            </a:gsLst>
            <a:lin ang="0" scaled="0"/>
          </a:gra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3" name="Google Shape;733;p36"/>
          <p:cNvSpPr/>
          <p:nvPr/>
        </p:nvSpPr>
        <p:spPr>
          <a:xfrm>
            <a:off x="2770187" y="4724400"/>
            <a:ext cx="2592387" cy="452437"/>
          </a:xfrm>
          <a:prstGeom prst="down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CA0000"/>
              </a:gs>
              <a:gs pos="50000">
                <a:srgbClr val="EFB0B0"/>
              </a:gs>
              <a:gs pos="100000">
                <a:srgbClr val="CA0000"/>
              </a:gs>
            </a:gsLst>
            <a:lin ang="0" scaled="0"/>
          </a:gra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4" name="Google Shape;734;p36"/>
          <p:cNvSpPr txBox="1"/>
          <p:nvPr/>
        </p:nvSpPr>
        <p:spPr>
          <a:xfrm>
            <a:off x="6443662" y="3213100"/>
            <a:ext cx="2016125" cy="1257300"/>
          </a:xfrm>
          <a:prstGeom prst="rect">
            <a:avLst/>
          </a:prstGeom>
          <a:solidFill>
            <a:srgbClr val="D7D7D7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107763" dir="2700000">
              <a:srgbClr val="000000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ЗАКОНЧИЛСЯ СНЯТИЕМ Г. МАЛЕНКОВА С ПОСТА ПРЕДСЕДАТЕЛЯ СОВМИНА В ЯНВАРЕ 1955 г.</a:t>
            </a:r>
            <a:endParaRPr/>
          </a:p>
        </p:txBody>
      </p:sp>
      <p:sp>
        <p:nvSpPr>
          <p:cNvPr id="735" name="Google Shape;735;p36"/>
          <p:cNvSpPr txBox="1"/>
          <p:nvPr/>
        </p:nvSpPr>
        <p:spPr>
          <a:xfrm>
            <a:off x="6443662" y="5159375"/>
            <a:ext cx="2016125" cy="1582737"/>
          </a:xfrm>
          <a:prstGeom prst="rect">
            <a:avLst/>
          </a:prstGeom>
          <a:solidFill>
            <a:srgbClr val="D7D7D7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107763" dir="2700000">
              <a:srgbClr val="000000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ЗАВЕРШИЛСЯ   ОСВОБОЖДЕНИЕМ ОТ ЗАНИМАЮЩИХ ПОСТОВ </a:t>
            </a:r>
            <a:b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В. МОЛОТОВА, </a:t>
            </a:r>
            <a:b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Л. КАГАНОВИЧА </a:t>
            </a:r>
            <a:b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И ДР. БЫВШИХ СОРАТНИКОВ СТАЛИНА</a:t>
            </a:r>
            <a:endParaRPr/>
          </a:p>
        </p:txBody>
      </p:sp>
      <p:grpSp>
        <p:nvGrpSpPr>
          <p:cNvPr id="736" name="Google Shape;736;p36"/>
          <p:cNvGrpSpPr/>
          <p:nvPr/>
        </p:nvGrpSpPr>
        <p:grpSpPr>
          <a:xfrm>
            <a:off x="179387" y="5084762"/>
            <a:ext cx="5903912" cy="1463675"/>
            <a:chOff x="113" y="3203"/>
            <a:chExt cx="3719" cy="922"/>
          </a:xfrm>
        </p:grpSpPr>
        <p:sp>
          <p:nvSpPr>
            <p:cNvPr id="737" name="Google Shape;737;p36"/>
            <p:cNvSpPr txBox="1"/>
            <p:nvPr/>
          </p:nvSpPr>
          <p:spPr>
            <a:xfrm>
              <a:off x="1291" y="3333"/>
              <a:ext cx="2541" cy="792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63500" dist="107763" dir="2700000">
                <a:srgbClr val="000000"/>
              </a:outerShdw>
            </a:effectLst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None/>
              </a:pPr>
              <a:endParaRPr sz="1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None/>
              </a:pPr>
              <a:endParaRPr sz="1200" b="1" i="0" u="none">
                <a:solidFill>
                  <a:srgbClr val="760000"/>
                </a:solidFill>
                <a:latin typeface="Verdana"/>
                <a:ea typeface="Verdana"/>
                <a:cs typeface="Verdana"/>
                <a:sym typeface="Verdana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60000"/>
                </a:buClr>
                <a:buSzPts val="1200"/>
                <a:buFont typeface="Verdana"/>
                <a:buNone/>
              </a:pPr>
              <a:r>
                <a:rPr lang="en-US" sz="1200" b="1" i="0" u="none">
                  <a:solidFill>
                    <a:srgbClr val="760000"/>
                  </a:solidFill>
                  <a:latin typeface="Verdana"/>
                  <a:ea typeface="Verdana"/>
                  <a:cs typeface="Verdana"/>
                  <a:sym typeface="Verdana"/>
                </a:rPr>
                <a:t>ЭТАП БОРЬБЫ Н.С. ХРУЩЕВА ЗА ЕДИНОЛИЧНУЮ ВЛАСТЬ</a:t>
              </a:r>
              <a:endParaRPr/>
            </a:p>
          </p:txBody>
        </p:sp>
        <p:grpSp>
          <p:nvGrpSpPr>
            <p:cNvPr id="738" name="Google Shape;738;p36"/>
            <p:cNvGrpSpPr/>
            <p:nvPr/>
          </p:nvGrpSpPr>
          <p:grpSpPr>
            <a:xfrm>
              <a:off x="113" y="3203"/>
              <a:ext cx="953" cy="680"/>
              <a:chOff x="113" y="3203"/>
              <a:chExt cx="953" cy="680"/>
            </a:xfrm>
          </p:grpSpPr>
          <p:sp>
            <p:nvSpPr>
              <p:cNvPr id="739" name="Google Shape;739;p36"/>
              <p:cNvSpPr txBox="1"/>
              <p:nvPr/>
            </p:nvSpPr>
            <p:spPr>
              <a:xfrm>
                <a:off x="113" y="3203"/>
                <a:ext cx="953" cy="680"/>
              </a:xfrm>
              <a:prstGeom prst="rect">
                <a:avLst/>
              </a:prstGeom>
              <a:solidFill>
                <a:srgbClr val="FFFFE7"/>
              </a:solidFill>
              <a:ln w="9525" cap="flat" cmpd="sng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107763" dir="2700000">
                  <a:srgbClr val="000000"/>
                </a:outerShdw>
              </a:effectLst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200"/>
                  <a:buFont typeface="Arial"/>
                  <a:buNone/>
                </a:pPr>
                <a:endParaRPr sz="1200" b="1" i="0" u="none">
                  <a:solidFill>
                    <a:srgbClr val="CA0000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200"/>
                  <a:buFont typeface="Arial"/>
                  <a:buNone/>
                </a:pPr>
                <a:endParaRPr sz="1200" b="1" i="0" u="none">
                  <a:solidFill>
                    <a:srgbClr val="CA0000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200"/>
                  <a:buFont typeface="Arial"/>
                  <a:buNone/>
                </a:pPr>
                <a:endParaRPr sz="1200" b="1" i="0" u="none">
                  <a:solidFill>
                    <a:srgbClr val="CA0000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CA0000"/>
                  </a:buClr>
                  <a:buSzPts val="1200"/>
                  <a:buFont typeface="Verdana"/>
                  <a:buNone/>
                </a:pPr>
                <a:r>
                  <a:rPr lang="en-US" sz="1200" b="1" i="0" u="none">
                    <a:solidFill>
                      <a:srgbClr val="CA0000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ЯНВАРЬ 1953– ИЮНЬ 1957</a:t>
                </a:r>
                <a:endParaRPr/>
              </a:p>
            </p:txBody>
          </p:sp>
          <p:sp>
            <p:nvSpPr>
              <p:cNvPr id="740" name="Google Shape;740;p36"/>
              <p:cNvSpPr/>
              <p:nvPr/>
            </p:nvSpPr>
            <p:spPr>
              <a:xfrm>
                <a:off x="431" y="3249"/>
                <a:ext cx="216" cy="284"/>
              </a:xfrm>
              <a:prstGeom prst="rect">
                <a:avLst/>
              </a:prstGeom>
            </p:spPr>
            <p:txBody>
              <a:bodyPr>
                <a:prstTxWarp prst="textPlain">
                  <a:avLst/>
                </a:prstTxWarp>
              </a:bodyPr>
              <a:lstStyle/>
              <a:p>
                <a:pPr lvl="0" algn="l"/>
                <a:r>
                  <a:rPr b="0" i="0">
                    <a:ln w="12700" cap="flat" cmpd="sng">
                      <a:solidFill>
                        <a:srgbClr val="3333CC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>
                    <a:solidFill>
                      <a:srgbClr val="B2B2B2">
                        <a:alpha val="49803"/>
                      </a:srgbClr>
                    </a:solidFill>
                    <a:latin typeface="Arial"/>
                  </a:rPr>
                  <a:t>III </a:t>
                </a:r>
              </a:p>
            </p:txBody>
          </p:sp>
        </p:grpSp>
      </p:grpSp>
      <p:grpSp>
        <p:nvGrpSpPr>
          <p:cNvPr id="741" name="Google Shape;741;p36"/>
          <p:cNvGrpSpPr/>
          <p:nvPr/>
        </p:nvGrpSpPr>
        <p:grpSpPr>
          <a:xfrm>
            <a:off x="179387" y="3213100"/>
            <a:ext cx="5903912" cy="1257300"/>
            <a:chOff x="113" y="2024"/>
            <a:chExt cx="3719" cy="792"/>
          </a:xfrm>
        </p:grpSpPr>
        <p:sp>
          <p:nvSpPr>
            <p:cNvPr id="742" name="Google Shape;742;p36"/>
            <p:cNvSpPr txBox="1"/>
            <p:nvPr/>
          </p:nvSpPr>
          <p:spPr>
            <a:xfrm>
              <a:off x="1291" y="2024"/>
              <a:ext cx="2541" cy="792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63500" dist="107763" dir="2700000">
                <a:srgbClr val="000000"/>
              </a:outerShdw>
            </a:effectLst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None/>
              </a:pPr>
              <a:endParaRPr sz="1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None/>
              </a:pPr>
              <a:endParaRPr sz="1200" b="1" i="0" u="none">
                <a:solidFill>
                  <a:srgbClr val="760000"/>
                </a:solidFill>
                <a:latin typeface="Verdana"/>
                <a:ea typeface="Verdana"/>
                <a:cs typeface="Verdana"/>
                <a:sym typeface="Verdana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60000"/>
                </a:buClr>
                <a:buSzPts val="1200"/>
                <a:buFont typeface="Verdana"/>
                <a:buNone/>
              </a:pPr>
              <a:r>
                <a:rPr lang="en-US" sz="1200" b="1" i="0" u="none">
                  <a:solidFill>
                    <a:srgbClr val="760000"/>
                  </a:solidFill>
                  <a:latin typeface="Verdana"/>
                  <a:ea typeface="Verdana"/>
                  <a:cs typeface="Verdana"/>
                  <a:sym typeface="Verdana"/>
                </a:rPr>
                <a:t>ЭТАП ФОРМАЛЬНОГО ЛИДЕРСТВА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60000"/>
                </a:buClr>
                <a:buSzPts val="1200"/>
                <a:buFont typeface="Verdana"/>
                <a:buNone/>
              </a:pPr>
              <a:r>
                <a:rPr lang="en-US" sz="1200" b="1" i="0" u="none">
                  <a:solidFill>
                    <a:srgbClr val="760000"/>
                  </a:solidFill>
                  <a:latin typeface="Verdana"/>
                  <a:ea typeface="Verdana"/>
                  <a:cs typeface="Verdana"/>
                  <a:sym typeface="Verdana"/>
                </a:rPr>
                <a:t>Г. М. МАЛЕНКОВА</a:t>
              </a:r>
              <a:endParaRPr/>
            </a:p>
          </p:txBody>
        </p:sp>
        <p:grpSp>
          <p:nvGrpSpPr>
            <p:cNvPr id="743" name="Google Shape;743;p36"/>
            <p:cNvGrpSpPr/>
            <p:nvPr/>
          </p:nvGrpSpPr>
          <p:grpSpPr>
            <a:xfrm>
              <a:off x="113" y="2113"/>
              <a:ext cx="953" cy="648"/>
              <a:chOff x="113" y="2113"/>
              <a:chExt cx="953" cy="648"/>
            </a:xfrm>
          </p:grpSpPr>
          <p:sp>
            <p:nvSpPr>
              <p:cNvPr id="744" name="Google Shape;744;p36"/>
              <p:cNvSpPr txBox="1"/>
              <p:nvPr/>
            </p:nvSpPr>
            <p:spPr>
              <a:xfrm>
                <a:off x="113" y="2113"/>
                <a:ext cx="953" cy="648"/>
              </a:xfrm>
              <a:prstGeom prst="rect">
                <a:avLst/>
              </a:prstGeom>
              <a:solidFill>
                <a:srgbClr val="FFFFE7"/>
              </a:solidFill>
              <a:ln w="9525" cap="flat" cmpd="sng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107763" dir="2700000">
                  <a:srgbClr val="000000"/>
                </a:outerShdw>
              </a:effectLst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200"/>
                  <a:buFont typeface="Arial"/>
                  <a:buNone/>
                </a:pPr>
                <a:endParaRPr sz="12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200"/>
                  <a:buFont typeface="Arial"/>
                  <a:buNone/>
                </a:pPr>
                <a:endParaRPr sz="1200" b="1" i="0" u="none">
                  <a:solidFill>
                    <a:srgbClr val="CA0000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200"/>
                  <a:buFont typeface="Arial"/>
                  <a:buNone/>
                </a:pPr>
                <a:endParaRPr sz="1200" b="1" i="0" u="none">
                  <a:solidFill>
                    <a:srgbClr val="CA0000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CA0000"/>
                  </a:buClr>
                  <a:buSzPts val="1200"/>
                  <a:buFont typeface="Verdana"/>
                  <a:buNone/>
                </a:pPr>
                <a:r>
                  <a:rPr lang="en-US" sz="1200" b="1" i="0" u="none">
                    <a:solidFill>
                      <a:srgbClr val="CA0000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ИЮНЬ 1953 - ЯНВАРЬ 1955</a:t>
                </a:r>
                <a:r>
                  <a:rPr lang="en-US" sz="1200" b="0" i="0" u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 </a:t>
                </a:r>
                <a:endParaRPr/>
              </a:p>
            </p:txBody>
          </p:sp>
          <p:sp>
            <p:nvSpPr>
              <p:cNvPr id="745" name="Google Shape;745;p36"/>
              <p:cNvSpPr/>
              <p:nvPr/>
            </p:nvSpPr>
            <p:spPr>
              <a:xfrm>
                <a:off x="476" y="2147"/>
                <a:ext cx="124" cy="285"/>
              </a:xfrm>
              <a:prstGeom prst="rect">
                <a:avLst/>
              </a:prstGeom>
            </p:spPr>
            <p:txBody>
              <a:bodyPr>
                <a:prstTxWarp prst="textPlain">
                  <a:avLst/>
                </a:prstTxWarp>
              </a:bodyPr>
              <a:lstStyle/>
              <a:p>
                <a:pPr lvl="0" algn="l"/>
                <a:r>
                  <a:rPr b="0" i="0">
                    <a:ln w="12700" cap="flat" cmpd="sng">
                      <a:solidFill>
                        <a:srgbClr val="3333CC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>
                    <a:solidFill>
                      <a:srgbClr val="B2B2B2">
                        <a:alpha val="49803"/>
                      </a:srgbClr>
                    </a:solidFill>
                    <a:latin typeface="Arial"/>
                  </a:rPr>
                  <a:t>II </a:t>
                </a:r>
              </a:p>
            </p:txBody>
          </p:sp>
        </p:grpSp>
      </p:grpSp>
      <p:grpSp>
        <p:nvGrpSpPr>
          <p:cNvPr id="746" name="Google Shape;746;p36"/>
          <p:cNvGrpSpPr/>
          <p:nvPr/>
        </p:nvGrpSpPr>
        <p:grpSpPr>
          <a:xfrm>
            <a:off x="179387" y="1187450"/>
            <a:ext cx="5903912" cy="1233487"/>
            <a:chOff x="113" y="748"/>
            <a:chExt cx="3719" cy="777"/>
          </a:xfrm>
        </p:grpSpPr>
        <p:sp>
          <p:nvSpPr>
            <p:cNvPr id="747" name="Google Shape;747;p36"/>
            <p:cNvSpPr txBox="1"/>
            <p:nvPr/>
          </p:nvSpPr>
          <p:spPr>
            <a:xfrm>
              <a:off x="1291" y="748"/>
              <a:ext cx="2541" cy="777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63500" dist="107763" dir="2700000">
                <a:srgbClr val="000000"/>
              </a:outerShdw>
            </a:effectLst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60000"/>
                </a:buClr>
                <a:buSzPts val="1200"/>
                <a:buFont typeface="Verdana"/>
                <a:buNone/>
              </a:pPr>
              <a:r>
                <a:rPr lang="en-US" sz="1200" b="1" i="0" u="none">
                  <a:solidFill>
                    <a:srgbClr val="760000"/>
                  </a:solidFill>
                  <a:latin typeface="Verdana"/>
                  <a:ea typeface="Verdana"/>
                  <a:cs typeface="Verdana"/>
                  <a:sym typeface="Verdana"/>
                </a:rPr>
                <a:t>ЭТАП ТРИУМВИРАТА</a:t>
              </a:r>
              <a:endParaRPr/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Verdana"/>
                <a:buNone/>
              </a:pPr>
              <a:r>
                <a:rPr lang="en-US" sz="12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ПРЕДСЕДАТЕЛЬ СОВМИНА Г.М. МАЛЕНКОВ</a:t>
              </a:r>
              <a:endParaRPr/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Verdana"/>
                <a:buNone/>
              </a:pPr>
              <a:r>
                <a:rPr lang="en-US" sz="12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Л.П. БЕРИЯ ВОЗГЛАВЛЯЛ ОБЪЕДИНЕННОЕ МВД</a:t>
              </a:r>
              <a:endParaRPr/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Verdana"/>
                <a:buNone/>
              </a:pPr>
              <a:r>
                <a:rPr lang="en-US" sz="12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Н.С. ХРУЩЕВ – ВОЗГЛАВЛЯЛ СЕКРЕТАРИАТ ЦК</a:t>
              </a:r>
              <a:endParaRPr/>
            </a:p>
          </p:txBody>
        </p:sp>
        <p:grpSp>
          <p:nvGrpSpPr>
            <p:cNvPr id="748" name="Google Shape;748;p36"/>
            <p:cNvGrpSpPr/>
            <p:nvPr/>
          </p:nvGrpSpPr>
          <p:grpSpPr>
            <a:xfrm>
              <a:off x="113" y="845"/>
              <a:ext cx="936" cy="680"/>
              <a:chOff x="113" y="845"/>
              <a:chExt cx="936" cy="680"/>
            </a:xfrm>
          </p:grpSpPr>
          <p:sp>
            <p:nvSpPr>
              <p:cNvPr id="749" name="Google Shape;749;p36"/>
              <p:cNvSpPr txBox="1"/>
              <p:nvPr/>
            </p:nvSpPr>
            <p:spPr>
              <a:xfrm>
                <a:off x="113" y="845"/>
                <a:ext cx="936" cy="680"/>
              </a:xfrm>
              <a:prstGeom prst="rect">
                <a:avLst/>
              </a:prstGeom>
              <a:solidFill>
                <a:srgbClr val="FFFFE7"/>
              </a:solidFill>
              <a:ln w="9525" cap="flat" cmpd="sng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107763" dir="2700000">
                  <a:srgbClr val="000000"/>
                </a:outerShdw>
              </a:effectLst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200"/>
                  <a:buFont typeface="Arial"/>
                  <a:buNone/>
                </a:pPr>
                <a:endParaRPr sz="12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200"/>
                  <a:buFont typeface="Arial"/>
                  <a:buNone/>
                </a:pPr>
                <a:endParaRPr sz="1200" b="1" i="0" u="none">
                  <a:solidFill>
                    <a:srgbClr val="CA0000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200"/>
                  <a:buFont typeface="Arial"/>
                  <a:buNone/>
                </a:pPr>
                <a:endParaRPr sz="1200" b="1" i="0" u="none">
                  <a:solidFill>
                    <a:srgbClr val="CA0000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CA0000"/>
                  </a:buClr>
                  <a:buSzPts val="1200"/>
                  <a:buFont typeface="Verdana"/>
                  <a:buNone/>
                </a:pPr>
                <a:r>
                  <a:rPr lang="en-US" sz="1200" b="1" i="0" u="none">
                    <a:solidFill>
                      <a:srgbClr val="CA0000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МАРТ 1953</a:t>
                </a:r>
                <a:endParaRPr/>
              </a:p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CA0000"/>
                  </a:buClr>
                  <a:buSzPts val="1200"/>
                  <a:buFont typeface="Verdana"/>
                  <a:buNone/>
                </a:pPr>
                <a:r>
                  <a:rPr lang="en-US" sz="1200" b="1" i="0" u="none">
                    <a:solidFill>
                      <a:srgbClr val="CA0000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-ИЮНЬ 1953</a:t>
                </a:r>
                <a:endParaRPr/>
              </a:p>
            </p:txBody>
          </p:sp>
          <p:sp>
            <p:nvSpPr>
              <p:cNvPr id="750" name="Google Shape;750;p36"/>
              <p:cNvSpPr/>
              <p:nvPr/>
            </p:nvSpPr>
            <p:spPr>
              <a:xfrm>
                <a:off x="505" y="877"/>
                <a:ext cx="62" cy="285"/>
              </a:xfrm>
              <a:prstGeom prst="rect">
                <a:avLst/>
              </a:prstGeom>
            </p:spPr>
            <p:txBody>
              <a:bodyPr>
                <a:prstTxWarp prst="textPlain">
                  <a:avLst/>
                </a:prstTxWarp>
              </a:bodyPr>
              <a:lstStyle/>
              <a:p>
                <a:pPr lvl="0" algn="l"/>
                <a:r>
                  <a:rPr b="0" i="0">
                    <a:ln w="12700" cap="flat" cmpd="sng">
                      <a:solidFill>
                        <a:srgbClr val="3333CC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>
                    <a:solidFill>
                      <a:srgbClr val="B2B2B2">
                        <a:alpha val="49803"/>
                      </a:srgbClr>
                    </a:solidFill>
                    <a:latin typeface="Arial"/>
                  </a:rPr>
                  <a:t>I </a:t>
                </a:r>
              </a:p>
            </p:txBody>
          </p:sp>
        </p:grpSp>
      </p:grpSp>
      <p:cxnSp>
        <p:nvCxnSpPr>
          <p:cNvPr id="751" name="Google Shape;751;p36"/>
          <p:cNvCxnSpPr/>
          <p:nvPr/>
        </p:nvCxnSpPr>
        <p:spPr>
          <a:xfrm>
            <a:off x="6227762" y="1844675"/>
            <a:ext cx="144462" cy="0"/>
          </a:xfrm>
          <a:prstGeom prst="straightConnector1">
            <a:avLst/>
          </a:prstGeom>
          <a:noFill/>
          <a:ln w="57150" cap="flat" cmpd="sng">
            <a:solidFill>
              <a:srgbClr val="CA0000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752" name="Google Shape;752;p36"/>
          <p:cNvCxnSpPr/>
          <p:nvPr/>
        </p:nvCxnSpPr>
        <p:spPr>
          <a:xfrm>
            <a:off x="6227762" y="3860800"/>
            <a:ext cx="144462" cy="0"/>
          </a:xfrm>
          <a:prstGeom prst="straightConnector1">
            <a:avLst/>
          </a:prstGeom>
          <a:noFill/>
          <a:ln w="57150" cap="flat" cmpd="sng">
            <a:solidFill>
              <a:srgbClr val="CA0000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753" name="Google Shape;753;p36"/>
          <p:cNvCxnSpPr/>
          <p:nvPr/>
        </p:nvCxnSpPr>
        <p:spPr>
          <a:xfrm>
            <a:off x="6227762" y="5949950"/>
            <a:ext cx="144462" cy="0"/>
          </a:xfrm>
          <a:prstGeom prst="straightConnector1">
            <a:avLst/>
          </a:prstGeom>
          <a:noFill/>
          <a:ln w="57150" cap="flat" cmpd="sng">
            <a:solidFill>
              <a:srgbClr val="CA0000"/>
            </a:solidFill>
            <a:prstDash val="solid"/>
            <a:miter lim="800000"/>
            <a:headEnd type="none" w="med" len="med"/>
            <a:tailEnd type="triangle" w="med" len="med"/>
          </a:ln>
        </p:spPr>
      </p:cxn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" name="Google Shape;758;p37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9" name="Google Shape;759;p3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/>
          </a:p>
        </p:txBody>
      </p:sp>
      <p:pic>
        <p:nvPicPr>
          <p:cNvPr id="760" name="Google Shape;760;p37" descr="Рисунок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77050"/>
          </a:xfrm>
          <a:prstGeom prst="rect">
            <a:avLst/>
          </a:prstGeom>
          <a:noFill/>
          <a:ln>
            <a:noFill/>
          </a:ln>
        </p:spPr>
      </p:pic>
      <p:sp>
        <p:nvSpPr>
          <p:cNvPr id="761" name="Google Shape;761;p37"/>
          <p:cNvSpPr/>
          <p:nvPr/>
        </p:nvSpPr>
        <p:spPr>
          <a:xfrm rot="5400000">
            <a:off x="8459787" y="6237287"/>
            <a:ext cx="468312" cy="4683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105000" y="60000"/>
                </a:moveTo>
                <a:lnTo>
                  <a:pt x="15000" y="15000"/>
                </a:lnTo>
                <a:lnTo>
                  <a:pt x="15000" y="105000"/>
                </a:lnTo>
                <a:close/>
              </a:path>
              <a:path w="120000" h="120000" fill="darken" extrusionOk="0">
                <a:moveTo>
                  <a:pt x="105000" y="60000"/>
                </a:moveTo>
                <a:lnTo>
                  <a:pt x="15000" y="15000"/>
                </a:lnTo>
                <a:lnTo>
                  <a:pt x="15000" y="105000"/>
                </a:lnTo>
                <a:close/>
              </a:path>
              <a:path w="120000" h="120000" fill="none" extrusionOk="0">
                <a:moveTo>
                  <a:pt x="105000" y="60000"/>
                </a:moveTo>
                <a:lnTo>
                  <a:pt x="15000" y="105000"/>
                </a:lnTo>
                <a:lnTo>
                  <a:pt x="15000" y="15000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D60093"/>
              </a:gs>
              <a:gs pos="50000">
                <a:srgbClr val="FFFFFF"/>
              </a:gs>
              <a:gs pos="100000">
                <a:srgbClr val="D60093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2" name="Google Shape;762;p37"/>
          <p:cNvSpPr txBox="1"/>
          <p:nvPr/>
        </p:nvSpPr>
        <p:spPr>
          <a:xfrm>
            <a:off x="7092950" y="100012"/>
            <a:ext cx="1871662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</a:pPr>
            <a:r>
              <a:rPr lang="en-US" sz="14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(Продолжение)</a:t>
            </a:r>
            <a:endParaRPr/>
          </a:p>
        </p:txBody>
      </p:sp>
      <p:sp>
        <p:nvSpPr>
          <p:cNvPr id="763" name="Google Shape;763;p37"/>
          <p:cNvSpPr/>
          <p:nvPr/>
        </p:nvSpPr>
        <p:spPr>
          <a:xfrm>
            <a:off x="3275012" y="600075"/>
            <a:ext cx="2592387" cy="452437"/>
          </a:xfrm>
          <a:prstGeom prst="down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CA0000"/>
              </a:gs>
              <a:gs pos="50000">
                <a:srgbClr val="EFB0B0"/>
              </a:gs>
              <a:gs pos="100000">
                <a:srgbClr val="CA0000"/>
              </a:gs>
            </a:gsLst>
            <a:lin ang="0" scaled="0"/>
          </a:gra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4" name="Google Shape;764;p37"/>
          <p:cNvSpPr txBox="1"/>
          <p:nvPr/>
        </p:nvSpPr>
        <p:spPr>
          <a:xfrm>
            <a:off x="6156325" y="1412875"/>
            <a:ext cx="2392362" cy="1257300"/>
          </a:xfrm>
          <a:prstGeom prst="rect">
            <a:avLst/>
          </a:prstGeom>
          <a:solidFill>
            <a:srgbClr val="FFEFE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107763" dir="2700000">
              <a:srgbClr val="000000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Н. ХРУЩЕВ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С 13.09. 1953 г.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ПЕРВЫЙ СЕКРЕТАРЬ ЦК,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С 1958 г. - ПРЕДСЕДАТЕЛЬ СОВМИНА</a:t>
            </a:r>
            <a:r>
              <a:rPr lang="en-US" sz="1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  <p:cxnSp>
        <p:nvCxnSpPr>
          <p:cNvPr id="765" name="Google Shape;765;p37"/>
          <p:cNvCxnSpPr/>
          <p:nvPr/>
        </p:nvCxnSpPr>
        <p:spPr>
          <a:xfrm>
            <a:off x="5867400" y="2060575"/>
            <a:ext cx="144462" cy="0"/>
          </a:xfrm>
          <a:prstGeom prst="straightConnector1">
            <a:avLst/>
          </a:prstGeom>
          <a:noFill/>
          <a:ln w="57150" cap="flat" cmpd="sng">
            <a:solidFill>
              <a:srgbClr val="CA0000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grpSp>
        <p:nvGrpSpPr>
          <p:cNvPr id="766" name="Google Shape;766;p37"/>
          <p:cNvGrpSpPr/>
          <p:nvPr/>
        </p:nvGrpSpPr>
        <p:grpSpPr>
          <a:xfrm>
            <a:off x="407987" y="1341437"/>
            <a:ext cx="5275262" cy="1295400"/>
            <a:chOff x="257" y="845"/>
            <a:chExt cx="3323" cy="816"/>
          </a:xfrm>
        </p:grpSpPr>
        <p:sp>
          <p:nvSpPr>
            <p:cNvPr id="767" name="Google Shape;767;p37"/>
            <p:cNvSpPr txBox="1"/>
            <p:nvPr/>
          </p:nvSpPr>
          <p:spPr>
            <a:xfrm>
              <a:off x="1474" y="869"/>
              <a:ext cx="2106" cy="792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63500" dist="107763" dir="2700000">
                <a:srgbClr val="000000"/>
              </a:outerShdw>
            </a:effectLst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None/>
              </a:pPr>
              <a:endParaRPr sz="1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None/>
              </a:pPr>
              <a:endParaRPr sz="1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60000"/>
                </a:buClr>
                <a:buSzPts val="1200"/>
                <a:buFont typeface="Verdana"/>
                <a:buNone/>
              </a:pPr>
              <a:r>
                <a:rPr lang="en-US" sz="1200" b="1" i="0" u="none">
                  <a:solidFill>
                    <a:srgbClr val="760000"/>
                  </a:solidFill>
                  <a:latin typeface="Verdana"/>
                  <a:ea typeface="Verdana"/>
                  <a:cs typeface="Verdana"/>
                  <a:sym typeface="Verdana"/>
                </a:rPr>
                <a:t>ЭТАП ЕДИНОЛИЧНОГО ЛИДЕРСТВА Н.С. ХРУЩЕВА</a:t>
              </a:r>
              <a:endParaRPr/>
            </a:p>
          </p:txBody>
        </p:sp>
        <p:grpSp>
          <p:nvGrpSpPr>
            <p:cNvPr id="768" name="Google Shape;768;p37"/>
            <p:cNvGrpSpPr/>
            <p:nvPr/>
          </p:nvGrpSpPr>
          <p:grpSpPr>
            <a:xfrm>
              <a:off x="257" y="845"/>
              <a:ext cx="990" cy="816"/>
              <a:chOff x="257" y="845"/>
              <a:chExt cx="990" cy="816"/>
            </a:xfrm>
          </p:grpSpPr>
          <p:sp>
            <p:nvSpPr>
              <p:cNvPr id="769" name="Google Shape;769;p37"/>
              <p:cNvSpPr txBox="1"/>
              <p:nvPr/>
            </p:nvSpPr>
            <p:spPr>
              <a:xfrm>
                <a:off x="257" y="845"/>
                <a:ext cx="990" cy="816"/>
              </a:xfrm>
              <a:prstGeom prst="rect">
                <a:avLst/>
              </a:prstGeom>
              <a:solidFill>
                <a:srgbClr val="FFFFE7"/>
              </a:solidFill>
              <a:ln w="9525" cap="flat" cmpd="sng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107763" dir="2700000">
                  <a:srgbClr val="000000"/>
                </a:outerShdw>
              </a:effectLst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CA0000"/>
                  </a:buClr>
                  <a:buSzPts val="1200"/>
                  <a:buFont typeface="Verdana"/>
                  <a:buNone/>
                </a:pPr>
                <a:r>
                  <a:rPr lang="en-US" sz="1200" b="1" i="0" u="none">
                    <a:solidFill>
                      <a:srgbClr val="CA0000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 </a:t>
                </a:r>
                <a:endParaRPr/>
              </a:p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200"/>
                  <a:buFont typeface="Arial"/>
                  <a:buNone/>
                </a:pPr>
                <a:endParaRPr sz="1200" b="1" i="0" u="none">
                  <a:solidFill>
                    <a:srgbClr val="CA0000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200"/>
                  <a:buFont typeface="Arial"/>
                  <a:buNone/>
                </a:pPr>
                <a:endParaRPr sz="1200" b="1" i="0" u="none">
                  <a:solidFill>
                    <a:srgbClr val="CA0000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200"/>
                  <a:buFont typeface="Arial"/>
                  <a:buNone/>
                </a:pPr>
                <a:endParaRPr sz="1200" b="1" i="0" u="none">
                  <a:solidFill>
                    <a:srgbClr val="CA0000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CA0000"/>
                  </a:buClr>
                  <a:buSzPts val="1200"/>
                  <a:buFont typeface="Verdana"/>
                  <a:buNone/>
                </a:pPr>
                <a:r>
                  <a:rPr lang="en-US" sz="1200" b="1" i="0" u="none">
                    <a:solidFill>
                      <a:srgbClr val="CA0000"/>
                    </a:solidFill>
                    <a:latin typeface="Verdana"/>
                    <a:ea typeface="Verdana"/>
                    <a:cs typeface="Verdana"/>
                    <a:sym typeface="Verdana"/>
                  </a:rPr>
                  <a:t>ИЮНЬ 1957 – ОКТЯБРЬ 1964</a:t>
                </a:r>
                <a:endParaRPr/>
              </a:p>
            </p:txBody>
          </p:sp>
          <p:sp>
            <p:nvSpPr>
              <p:cNvPr id="770" name="Google Shape;770;p37"/>
              <p:cNvSpPr/>
              <p:nvPr/>
            </p:nvSpPr>
            <p:spPr>
              <a:xfrm>
                <a:off x="620" y="935"/>
                <a:ext cx="264" cy="272"/>
              </a:xfrm>
              <a:prstGeom prst="rect">
                <a:avLst/>
              </a:prstGeom>
            </p:spPr>
            <p:txBody>
              <a:bodyPr>
                <a:prstTxWarp prst="textPlain">
                  <a:avLst/>
                </a:prstTxWarp>
              </a:bodyPr>
              <a:lstStyle/>
              <a:p>
                <a:pPr lvl="0" algn="l"/>
                <a:r>
                  <a:rPr b="0" i="0">
                    <a:ln w="12700" cap="flat" cmpd="sng">
                      <a:solidFill>
                        <a:srgbClr val="3333CC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>
                    <a:solidFill>
                      <a:srgbClr val="B2B2B2">
                        <a:alpha val="49803"/>
                      </a:srgbClr>
                    </a:solidFill>
                    <a:latin typeface="Arial"/>
                  </a:rPr>
                  <a:t>IV </a:t>
                </a:r>
              </a:p>
            </p:txBody>
          </p:sp>
        </p:grpSp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" name="Google Shape;775;p38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6" name="Google Shape;776;p38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/>
          </a:p>
        </p:txBody>
      </p:sp>
      <p:pic>
        <p:nvPicPr>
          <p:cNvPr id="777" name="Google Shape;777;p38" descr="Рисунок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77050"/>
          </a:xfrm>
          <a:prstGeom prst="rect">
            <a:avLst/>
          </a:prstGeom>
          <a:noFill/>
          <a:ln>
            <a:noFill/>
          </a:ln>
        </p:spPr>
      </p:pic>
      <p:sp>
        <p:nvSpPr>
          <p:cNvPr id="778" name="Google Shape;778;p38"/>
          <p:cNvSpPr/>
          <p:nvPr/>
        </p:nvSpPr>
        <p:spPr>
          <a:xfrm rot="5400000">
            <a:off x="8459787" y="6237287"/>
            <a:ext cx="468312" cy="4683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105000" y="60000"/>
                </a:moveTo>
                <a:lnTo>
                  <a:pt x="15000" y="15000"/>
                </a:lnTo>
                <a:lnTo>
                  <a:pt x="15000" y="105000"/>
                </a:lnTo>
                <a:close/>
              </a:path>
              <a:path w="120000" h="120000" fill="darken" extrusionOk="0">
                <a:moveTo>
                  <a:pt x="105000" y="60000"/>
                </a:moveTo>
                <a:lnTo>
                  <a:pt x="15000" y="15000"/>
                </a:lnTo>
                <a:lnTo>
                  <a:pt x="15000" y="105000"/>
                </a:lnTo>
                <a:close/>
              </a:path>
              <a:path w="120000" h="120000" fill="none" extrusionOk="0">
                <a:moveTo>
                  <a:pt x="105000" y="60000"/>
                </a:moveTo>
                <a:lnTo>
                  <a:pt x="15000" y="105000"/>
                </a:lnTo>
                <a:lnTo>
                  <a:pt x="15000" y="15000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D60093"/>
              </a:gs>
              <a:gs pos="50000">
                <a:srgbClr val="FFFFFF"/>
              </a:gs>
              <a:gs pos="100000">
                <a:srgbClr val="D60093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9" name="Google Shape;779;p38"/>
          <p:cNvSpPr txBox="1"/>
          <p:nvPr/>
        </p:nvSpPr>
        <p:spPr>
          <a:xfrm>
            <a:off x="6804025" y="171450"/>
            <a:ext cx="2016125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60000"/>
              </a:buClr>
              <a:buSzPts val="1400"/>
              <a:buFont typeface="Verdana"/>
              <a:buNone/>
            </a:pPr>
            <a:r>
              <a:rPr lang="en-US" sz="1400" b="1" i="0" u="none">
                <a:solidFill>
                  <a:srgbClr val="760000"/>
                </a:solidFill>
                <a:latin typeface="Verdana"/>
                <a:ea typeface="Verdana"/>
                <a:cs typeface="Verdana"/>
                <a:sym typeface="Verdana"/>
              </a:rPr>
              <a:t>(Транспарант 12)</a:t>
            </a:r>
            <a:endParaRPr/>
          </a:p>
        </p:txBody>
      </p:sp>
      <p:sp>
        <p:nvSpPr>
          <p:cNvPr id="780" name="Google Shape;780;p38"/>
          <p:cNvSpPr txBox="1"/>
          <p:nvPr/>
        </p:nvSpPr>
        <p:spPr>
          <a:xfrm>
            <a:off x="179387" y="549275"/>
            <a:ext cx="8785225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60000"/>
              </a:buClr>
              <a:buSzPts val="1700"/>
              <a:buFont typeface="Verdana"/>
              <a:buNone/>
            </a:pPr>
            <a:r>
              <a:rPr lang="en-US" sz="1700" b="1" i="0" u="none">
                <a:solidFill>
                  <a:srgbClr val="760000"/>
                </a:solidFill>
                <a:latin typeface="Verdana"/>
                <a:ea typeface="Verdana"/>
                <a:cs typeface="Verdana"/>
                <a:sym typeface="Verdana"/>
              </a:rPr>
              <a:t>ОСНОВНЫЕ НАПРАВЛЕНИЯ РЕФОРМИРОВАНИЯ ПОЛИТИЧЕСКОЙ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60000"/>
              </a:buClr>
              <a:buSzPts val="1700"/>
              <a:buFont typeface="Verdana"/>
              <a:buNone/>
            </a:pPr>
            <a:r>
              <a:rPr lang="en-US" sz="1700" b="1" i="0" u="none">
                <a:solidFill>
                  <a:srgbClr val="760000"/>
                </a:solidFill>
                <a:latin typeface="Verdana"/>
                <a:ea typeface="Verdana"/>
                <a:cs typeface="Verdana"/>
                <a:sym typeface="Verdana"/>
              </a:rPr>
              <a:t>СИСТЕМЫ СССР (1953 – ОКТЯБРЬ 1964 гг.)</a:t>
            </a:r>
            <a:endParaRPr/>
          </a:p>
        </p:txBody>
      </p:sp>
      <p:grpSp>
        <p:nvGrpSpPr>
          <p:cNvPr id="781" name="Google Shape;781;p38"/>
          <p:cNvGrpSpPr/>
          <p:nvPr/>
        </p:nvGrpSpPr>
        <p:grpSpPr>
          <a:xfrm>
            <a:off x="755650" y="1341437"/>
            <a:ext cx="7993062" cy="5183187"/>
            <a:chOff x="476" y="845"/>
            <a:chExt cx="5035" cy="3265"/>
          </a:xfrm>
        </p:grpSpPr>
        <p:sp>
          <p:nvSpPr>
            <p:cNvPr id="782" name="Google Shape;782;p38"/>
            <p:cNvSpPr txBox="1"/>
            <p:nvPr/>
          </p:nvSpPr>
          <p:spPr>
            <a:xfrm>
              <a:off x="1112" y="845"/>
              <a:ext cx="1224" cy="504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63500" dist="107763" dir="8100000">
                <a:srgbClr val="000000"/>
              </a:outerShdw>
            </a:effectLst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1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Verdana"/>
                <a:buNone/>
              </a:pPr>
              <a:r>
                <a:rPr lang="en-US" sz="12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ДЕМОКРАТИЗАЦИЯ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Verdana"/>
                <a:buNone/>
              </a:pPr>
              <a:r>
                <a:rPr lang="en-US" sz="12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ПАРТИИ</a:t>
              </a:r>
              <a:endParaRPr/>
            </a:p>
          </p:txBody>
        </p:sp>
        <p:sp>
          <p:nvSpPr>
            <p:cNvPr id="783" name="Google Shape;783;p38"/>
            <p:cNvSpPr txBox="1"/>
            <p:nvPr/>
          </p:nvSpPr>
          <p:spPr>
            <a:xfrm>
              <a:off x="3425" y="845"/>
              <a:ext cx="1224" cy="504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63500" dist="107763" dir="2700000">
                <a:srgbClr val="000000"/>
              </a:outerShdw>
            </a:effectLst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None/>
              </a:pPr>
              <a:endParaRPr sz="1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Verdana"/>
                <a:buNone/>
              </a:pPr>
              <a:r>
                <a:rPr lang="en-US" sz="12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ПОВЫШЕНИЕ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Verdana"/>
                <a:buNone/>
              </a:pPr>
              <a:r>
                <a:rPr lang="en-US" sz="12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РОЛИ СОВЕТОВ</a:t>
              </a:r>
              <a:endParaRPr/>
            </a:p>
          </p:txBody>
        </p:sp>
        <p:sp>
          <p:nvSpPr>
            <p:cNvPr id="784" name="Google Shape;784;p38"/>
            <p:cNvSpPr txBox="1"/>
            <p:nvPr/>
          </p:nvSpPr>
          <p:spPr>
            <a:xfrm>
              <a:off x="476" y="2077"/>
              <a:ext cx="1475" cy="718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63500" dist="107763" dir="8100000">
                <a:srgbClr val="000000"/>
              </a:outerShdw>
            </a:effectLst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Verdana"/>
                <a:buNone/>
              </a:pPr>
              <a:r>
                <a:rPr lang="en-US" sz="11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РЕАБИЛИТАЦИЯ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Verdana"/>
                <a:buNone/>
              </a:pPr>
              <a:r>
                <a:rPr lang="en-US" sz="11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ПОЛИТИЧЕСКИХ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Verdana"/>
                <a:buNone/>
              </a:pPr>
              <a:r>
                <a:rPr lang="en-US" sz="11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ЗАКЛЮЧЕННЫХ И СНЯТИЕ ОБВИНЕНИЙ С ДЕПОРТИРОВАННЫХ НАРОДОВ</a:t>
              </a:r>
              <a:endParaRPr/>
            </a:p>
          </p:txBody>
        </p:sp>
        <p:sp>
          <p:nvSpPr>
            <p:cNvPr id="785" name="Google Shape;785;p38"/>
            <p:cNvSpPr txBox="1"/>
            <p:nvPr/>
          </p:nvSpPr>
          <p:spPr>
            <a:xfrm>
              <a:off x="3789" y="2205"/>
              <a:ext cx="1722" cy="589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63500" dist="107763" dir="2700000">
                <a:srgbClr val="000000"/>
              </a:outerShdw>
            </a:effectLst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Verdana"/>
                <a:buNone/>
              </a:pPr>
              <a:r>
                <a:rPr lang="en-US" sz="11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РАСШИРЕНИЕ ПОЛНОМОЧИЙ МЕСТНЫХ ОРГАНОВ ВЛАСТИ, СОЮЗНЫХ И АВТОНОМНЫХ РЕСПУБЛИК</a:t>
              </a:r>
              <a:endParaRPr/>
            </a:p>
          </p:txBody>
        </p:sp>
        <p:sp>
          <p:nvSpPr>
            <p:cNvPr id="786" name="Google Shape;786;p38"/>
            <p:cNvSpPr txBox="1"/>
            <p:nvPr/>
          </p:nvSpPr>
          <p:spPr>
            <a:xfrm>
              <a:off x="863" y="3606"/>
              <a:ext cx="1224" cy="504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63500" dist="107763" dir="8100000">
                <a:srgbClr val="000000"/>
              </a:outerShdw>
            </a:effectLst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Verdana"/>
                <a:buNone/>
              </a:pPr>
              <a:r>
                <a:rPr lang="en-US" sz="11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ПОВЫШЕНИЕ РОЛИ МАССОВЫХ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Verdana"/>
                <a:buNone/>
              </a:pPr>
              <a:r>
                <a:rPr lang="en-US" sz="11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ОБЩЕСТВЕННЫХ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Verdana"/>
                <a:buNone/>
              </a:pPr>
              <a:r>
                <a:rPr lang="en-US" sz="11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ОРГАНИЗАЦИЙ</a:t>
              </a:r>
              <a:endParaRPr/>
            </a:p>
          </p:txBody>
        </p:sp>
        <p:sp>
          <p:nvSpPr>
            <p:cNvPr id="787" name="Google Shape;787;p38"/>
            <p:cNvSpPr txBox="1"/>
            <p:nvPr/>
          </p:nvSpPr>
          <p:spPr>
            <a:xfrm>
              <a:off x="2303" y="3606"/>
              <a:ext cx="1224" cy="504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63500" dist="107763" dir="2700000">
                <a:srgbClr val="000000"/>
              </a:outerShdw>
            </a:effectLst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Verdana"/>
                <a:buNone/>
              </a:pPr>
              <a:r>
                <a:rPr lang="en-US" sz="11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ВОССТАНОВЛЕНИЕ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Verdana"/>
                <a:buNone/>
              </a:pPr>
              <a:r>
                <a:rPr lang="en-US" sz="11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ЗАКОННОСТИ И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Verdana"/>
                <a:buNone/>
              </a:pPr>
              <a:r>
                <a:rPr lang="en-US" sz="11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ПРАВОПОРЯДКА</a:t>
              </a:r>
              <a:endParaRPr/>
            </a:p>
          </p:txBody>
        </p:sp>
        <p:sp>
          <p:nvSpPr>
            <p:cNvPr id="788" name="Google Shape;788;p38"/>
            <p:cNvSpPr txBox="1"/>
            <p:nvPr/>
          </p:nvSpPr>
          <p:spPr>
            <a:xfrm>
              <a:off x="3743" y="3606"/>
              <a:ext cx="1405" cy="504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63500" dist="107763" dir="2700000">
                <a:srgbClr val="000000"/>
              </a:outerShdw>
            </a:effectLst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Verdana"/>
                <a:buNone/>
              </a:pPr>
              <a:r>
                <a:rPr lang="en-US" sz="11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СОВЕРШЕНСТВОВАНИЕ РАБОТЫ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Verdana"/>
                <a:buNone/>
              </a:pPr>
              <a:r>
                <a:rPr lang="en-US" sz="11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ГОСАППАРАТА</a:t>
              </a:r>
              <a:endParaRPr/>
            </a:p>
          </p:txBody>
        </p:sp>
      </p:grpSp>
      <p:sp>
        <p:nvSpPr>
          <p:cNvPr id="789" name="Google Shape;789;p38"/>
          <p:cNvSpPr txBox="1"/>
          <p:nvPr/>
        </p:nvSpPr>
        <p:spPr>
          <a:xfrm>
            <a:off x="3492500" y="3284537"/>
            <a:ext cx="2106612" cy="1028700"/>
          </a:xfrm>
          <a:prstGeom prst="rect">
            <a:avLst/>
          </a:prstGeom>
          <a:solidFill>
            <a:srgbClr val="FFEFE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107763" dir="2700000">
              <a:srgbClr val="000000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</a:pPr>
            <a:r>
              <a:rPr lang="en-US" sz="16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НАПРАВЛЕНИЯ</a:t>
            </a:r>
            <a:endParaRPr/>
          </a:p>
        </p:txBody>
      </p:sp>
      <p:grpSp>
        <p:nvGrpSpPr>
          <p:cNvPr id="790" name="Google Shape;790;p38"/>
          <p:cNvGrpSpPr/>
          <p:nvPr/>
        </p:nvGrpSpPr>
        <p:grpSpPr>
          <a:xfrm>
            <a:off x="2284412" y="2205037"/>
            <a:ext cx="4686300" cy="3492500"/>
            <a:chOff x="1439" y="1389"/>
            <a:chExt cx="2952" cy="2200"/>
          </a:xfrm>
        </p:grpSpPr>
        <p:cxnSp>
          <p:nvCxnSpPr>
            <p:cNvPr id="791" name="Google Shape;791;p38"/>
            <p:cNvCxnSpPr/>
            <p:nvPr/>
          </p:nvCxnSpPr>
          <p:spPr>
            <a:xfrm>
              <a:off x="3571" y="2478"/>
              <a:ext cx="216" cy="0"/>
            </a:xfrm>
            <a:prstGeom prst="straightConnector1">
              <a:avLst/>
            </a:prstGeom>
            <a:noFill/>
            <a:ln w="28575" cap="flat" cmpd="sng">
              <a:solidFill>
                <a:srgbClr val="CA0000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  <p:cxnSp>
          <p:nvCxnSpPr>
            <p:cNvPr id="792" name="Google Shape;792;p38"/>
            <p:cNvCxnSpPr/>
            <p:nvPr/>
          </p:nvCxnSpPr>
          <p:spPr>
            <a:xfrm>
              <a:off x="2951" y="2797"/>
              <a:ext cx="0" cy="792"/>
            </a:xfrm>
            <a:prstGeom prst="straightConnector1">
              <a:avLst/>
            </a:prstGeom>
            <a:noFill/>
            <a:ln w="28575" cap="flat" cmpd="sng">
              <a:solidFill>
                <a:srgbClr val="CA0000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  <p:cxnSp>
          <p:nvCxnSpPr>
            <p:cNvPr id="793" name="Google Shape;793;p38"/>
            <p:cNvCxnSpPr/>
            <p:nvPr/>
          </p:nvCxnSpPr>
          <p:spPr>
            <a:xfrm flipH="1">
              <a:off x="1439" y="2797"/>
              <a:ext cx="1512" cy="792"/>
            </a:xfrm>
            <a:prstGeom prst="straightConnector1">
              <a:avLst/>
            </a:prstGeom>
            <a:noFill/>
            <a:ln w="28575" cap="flat" cmpd="sng">
              <a:solidFill>
                <a:srgbClr val="CA0000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  <p:cxnSp>
          <p:nvCxnSpPr>
            <p:cNvPr id="794" name="Google Shape;794;p38"/>
            <p:cNvCxnSpPr/>
            <p:nvPr/>
          </p:nvCxnSpPr>
          <p:spPr>
            <a:xfrm>
              <a:off x="2951" y="2797"/>
              <a:ext cx="1440" cy="792"/>
            </a:xfrm>
            <a:prstGeom prst="straightConnector1">
              <a:avLst/>
            </a:prstGeom>
            <a:noFill/>
            <a:ln w="28575" cap="flat" cmpd="sng">
              <a:solidFill>
                <a:srgbClr val="CA0000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  <p:cxnSp>
          <p:nvCxnSpPr>
            <p:cNvPr id="795" name="Google Shape;795;p38"/>
            <p:cNvCxnSpPr/>
            <p:nvPr/>
          </p:nvCxnSpPr>
          <p:spPr>
            <a:xfrm rot="10800000">
              <a:off x="2132" y="1389"/>
              <a:ext cx="748" cy="680"/>
            </a:xfrm>
            <a:prstGeom prst="straightConnector1">
              <a:avLst/>
            </a:prstGeom>
            <a:noFill/>
            <a:ln w="28575" cap="flat" cmpd="sng">
              <a:solidFill>
                <a:srgbClr val="CA0000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  <p:cxnSp>
          <p:nvCxnSpPr>
            <p:cNvPr id="796" name="Google Shape;796;p38"/>
            <p:cNvCxnSpPr/>
            <p:nvPr/>
          </p:nvCxnSpPr>
          <p:spPr>
            <a:xfrm rot="10800000" flipH="1">
              <a:off x="2971" y="1389"/>
              <a:ext cx="727" cy="680"/>
            </a:xfrm>
            <a:prstGeom prst="straightConnector1">
              <a:avLst/>
            </a:prstGeom>
            <a:noFill/>
            <a:ln w="28575" cap="flat" cmpd="sng">
              <a:solidFill>
                <a:srgbClr val="CA0000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  <p:cxnSp>
          <p:nvCxnSpPr>
            <p:cNvPr id="797" name="Google Shape;797;p38"/>
            <p:cNvCxnSpPr/>
            <p:nvPr/>
          </p:nvCxnSpPr>
          <p:spPr>
            <a:xfrm rot="10800000">
              <a:off x="1973" y="2478"/>
              <a:ext cx="216" cy="0"/>
            </a:xfrm>
            <a:prstGeom prst="straightConnector1">
              <a:avLst/>
            </a:prstGeom>
            <a:noFill/>
            <a:ln w="28575" cap="flat" cmpd="sng">
              <a:solidFill>
                <a:srgbClr val="CA0000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7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7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" name="Google Shape;802;p39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3" name="Google Shape;803;p39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/>
          </a:p>
        </p:txBody>
      </p:sp>
      <p:pic>
        <p:nvPicPr>
          <p:cNvPr id="804" name="Google Shape;804;p39" descr="Рисунок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77050"/>
          </a:xfrm>
          <a:prstGeom prst="rect">
            <a:avLst/>
          </a:prstGeom>
          <a:noFill/>
          <a:ln>
            <a:noFill/>
          </a:ln>
        </p:spPr>
      </p:pic>
      <p:sp>
        <p:nvSpPr>
          <p:cNvPr id="805" name="Google Shape;805;p39"/>
          <p:cNvSpPr/>
          <p:nvPr/>
        </p:nvSpPr>
        <p:spPr>
          <a:xfrm rot="5400000">
            <a:off x="8459787" y="6237287"/>
            <a:ext cx="468312" cy="4683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105000" y="60000"/>
                </a:moveTo>
                <a:lnTo>
                  <a:pt x="15000" y="15000"/>
                </a:lnTo>
                <a:lnTo>
                  <a:pt x="15000" y="105000"/>
                </a:lnTo>
                <a:close/>
              </a:path>
              <a:path w="120000" h="120000" fill="darken" extrusionOk="0">
                <a:moveTo>
                  <a:pt x="105000" y="60000"/>
                </a:moveTo>
                <a:lnTo>
                  <a:pt x="15000" y="15000"/>
                </a:lnTo>
                <a:lnTo>
                  <a:pt x="15000" y="105000"/>
                </a:lnTo>
                <a:close/>
              </a:path>
              <a:path w="120000" h="120000" fill="none" extrusionOk="0">
                <a:moveTo>
                  <a:pt x="105000" y="60000"/>
                </a:moveTo>
                <a:lnTo>
                  <a:pt x="15000" y="105000"/>
                </a:lnTo>
                <a:lnTo>
                  <a:pt x="15000" y="15000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D60093"/>
              </a:gs>
              <a:gs pos="50000">
                <a:srgbClr val="FFFFFF"/>
              </a:gs>
              <a:gs pos="100000">
                <a:srgbClr val="D60093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6" name="Google Shape;806;p39"/>
          <p:cNvSpPr txBox="1"/>
          <p:nvPr/>
        </p:nvSpPr>
        <p:spPr>
          <a:xfrm>
            <a:off x="7019925" y="171450"/>
            <a:ext cx="2016125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60000"/>
              </a:buClr>
              <a:buSzPts val="1400"/>
              <a:buFont typeface="Verdana"/>
              <a:buNone/>
            </a:pPr>
            <a:r>
              <a:rPr lang="en-US" sz="1400" b="1" i="0" u="none">
                <a:solidFill>
                  <a:srgbClr val="760000"/>
                </a:solidFill>
                <a:latin typeface="Verdana"/>
                <a:ea typeface="Verdana"/>
                <a:cs typeface="Verdana"/>
                <a:sym typeface="Verdana"/>
              </a:rPr>
              <a:t>(Транспарант 13)</a:t>
            </a:r>
            <a:endParaRPr/>
          </a:p>
        </p:txBody>
      </p:sp>
      <p:sp>
        <p:nvSpPr>
          <p:cNvPr id="807" name="Google Shape;807;p39"/>
          <p:cNvSpPr txBox="1"/>
          <p:nvPr/>
        </p:nvSpPr>
        <p:spPr>
          <a:xfrm>
            <a:off x="323850" y="549275"/>
            <a:ext cx="8424862" cy="5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760000"/>
              </a:buClr>
              <a:buSzPts val="1800"/>
              <a:buFont typeface="Verdana"/>
              <a:buNone/>
            </a:pPr>
            <a:r>
              <a:rPr lang="en-US" sz="1800" b="1" i="0" u="none">
                <a:solidFill>
                  <a:srgbClr val="760000"/>
                </a:solidFill>
                <a:latin typeface="Verdana"/>
                <a:ea typeface="Verdana"/>
                <a:cs typeface="Verdana"/>
                <a:sym typeface="Verdana"/>
              </a:rPr>
              <a:t>ОСНОВНЫЕ НАПРАВЛЕНИЯ ПРЕОБРАЗОВАНИЙ В ЭКОНОМИКЕ </a:t>
            </a:r>
            <a:endParaRPr/>
          </a:p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760000"/>
              </a:buClr>
              <a:buSzPts val="1800"/>
              <a:buFont typeface="Verdana"/>
              <a:buNone/>
            </a:pPr>
            <a:r>
              <a:rPr lang="en-US" sz="1800" b="1" i="0" u="none">
                <a:solidFill>
                  <a:srgbClr val="760000"/>
                </a:solidFill>
                <a:latin typeface="Verdana"/>
                <a:ea typeface="Verdana"/>
                <a:cs typeface="Verdana"/>
                <a:sym typeface="Verdana"/>
              </a:rPr>
              <a:t>В 1953-1964 гг.</a:t>
            </a:r>
            <a:endParaRPr/>
          </a:p>
        </p:txBody>
      </p:sp>
      <p:sp>
        <p:nvSpPr>
          <p:cNvPr id="808" name="Google Shape;808;p39"/>
          <p:cNvSpPr txBox="1"/>
          <p:nvPr/>
        </p:nvSpPr>
        <p:spPr>
          <a:xfrm>
            <a:off x="2136775" y="1196975"/>
            <a:ext cx="4870450" cy="503237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107763" dir="2700000">
              <a:srgbClr val="000000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Verdana"/>
              <a:buNone/>
            </a:pPr>
            <a:r>
              <a:rPr lang="en-US" sz="2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НАПРАВЛЕНИЯ</a:t>
            </a:r>
            <a:endParaRPr/>
          </a:p>
        </p:txBody>
      </p:sp>
      <p:grpSp>
        <p:nvGrpSpPr>
          <p:cNvPr id="809" name="Google Shape;809;p39"/>
          <p:cNvGrpSpPr/>
          <p:nvPr/>
        </p:nvGrpSpPr>
        <p:grpSpPr>
          <a:xfrm>
            <a:off x="1193800" y="2060575"/>
            <a:ext cx="3306762" cy="4537075"/>
            <a:chOff x="752" y="1298"/>
            <a:chExt cx="2083" cy="2858"/>
          </a:xfrm>
        </p:grpSpPr>
        <p:sp>
          <p:nvSpPr>
            <p:cNvPr id="810" name="Google Shape;810;p39"/>
            <p:cNvSpPr txBox="1"/>
            <p:nvPr/>
          </p:nvSpPr>
          <p:spPr>
            <a:xfrm>
              <a:off x="752" y="1298"/>
              <a:ext cx="2083" cy="452"/>
            </a:xfrm>
            <a:prstGeom prst="rect">
              <a:avLst/>
            </a:prstGeom>
            <a:solidFill>
              <a:srgbClr val="FFFFE7"/>
            </a:solidFill>
            <a:ln w="952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63500" dist="107763" dir="2700000">
                <a:srgbClr val="000000"/>
              </a:outerShdw>
            </a:effectLst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Verdana"/>
                <a:buNone/>
              </a:pPr>
              <a:r>
                <a:rPr lang="en-US" sz="12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ПРИОРИТЕТНОЕ РАЗВИТИЕ ПРОИЗВОДСТВА СРЕДСТВ ПРОИЗВОДСТВА</a:t>
              </a:r>
              <a:endParaRPr/>
            </a:p>
          </p:txBody>
        </p:sp>
        <p:sp>
          <p:nvSpPr>
            <p:cNvPr id="811" name="Google Shape;811;p39"/>
            <p:cNvSpPr txBox="1"/>
            <p:nvPr/>
          </p:nvSpPr>
          <p:spPr>
            <a:xfrm>
              <a:off x="752" y="1979"/>
              <a:ext cx="2083" cy="344"/>
            </a:xfrm>
            <a:prstGeom prst="rect">
              <a:avLst/>
            </a:prstGeom>
            <a:solidFill>
              <a:srgbClr val="FFFFE7"/>
            </a:solidFill>
            <a:ln w="952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63500" dist="107763" dir="2700000">
                <a:srgbClr val="000000"/>
              </a:outerShdw>
            </a:effectLst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Verdana"/>
                <a:buNone/>
              </a:pPr>
              <a:r>
                <a:rPr lang="en-US" sz="12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РЕФОРМИРОВАНИЕ СЕЛЬСКОГО ХОЗЯЙСТВА</a:t>
              </a:r>
              <a:r>
                <a:rPr lang="en-US" sz="1200" b="1" i="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endParaRPr/>
            </a:p>
          </p:txBody>
        </p:sp>
        <p:sp>
          <p:nvSpPr>
            <p:cNvPr id="812" name="Google Shape;812;p39"/>
            <p:cNvSpPr txBox="1"/>
            <p:nvPr/>
          </p:nvSpPr>
          <p:spPr>
            <a:xfrm>
              <a:off x="752" y="2544"/>
              <a:ext cx="2083" cy="432"/>
            </a:xfrm>
            <a:prstGeom prst="rect">
              <a:avLst/>
            </a:prstGeom>
            <a:solidFill>
              <a:srgbClr val="FFFFE7"/>
            </a:solidFill>
            <a:ln w="952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63500" dist="107763" dir="2700000">
                <a:srgbClr val="000000"/>
              </a:outerShdw>
            </a:effectLst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Verdana"/>
                <a:buNone/>
              </a:pPr>
              <a:r>
                <a:rPr lang="en-US" sz="12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СТРЕМЛЕНИЕ СТИМУЛИРОВАТЬ ВНЕДРЕНИЕ ДОСТИЖЕНИЙ НАУКИ И ТЕХНИКИ В ПРОИЗВОДСТВО</a:t>
              </a:r>
              <a:endParaRPr/>
            </a:p>
          </p:txBody>
        </p:sp>
        <p:sp>
          <p:nvSpPr>
            <p:cNvPr id="813" name="Google Shape;813;p39"/>
            <p:cNvSpPr txBox="1"/>
            <p:nvPr/>
          </p:nvSpPr>
          <p:spPr>
            <a:xfrm>
              <a:off x="752" y="3238"/>
              <a:ext cx="2083" cy="328"/>
            </a:xfrm>
            <a:prstGeom prst="rect">
              <a:avLst/>
            </a:prstGeom>
            <a:solidFill>
              <a:srgbClr val="FFFFE7"/>
            </a:solidFill>
            <a:ln w="952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63500" dist="107763" dir="2700000">
                <a:srgbClr val="000000"/>
              </a:outerShdw>
            </a:effectLst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Verdana"/>
                <a:buNone/>
              </a:pPr>
              <a:r>
                <a:rPr lang="en-US" sz="12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РАЗВИТИЕ НОВЫХ ОТРАСЛЕЙ В ПРОМЫШЛЕННОСТИ</a:t>
              </a:r>
              <a:endParaRPr/>
            </a:p>
          </p:txBody>
        </p:sp>
        <p:sp>
          <p:nvSpPr>
            <p:cNvPr id="814" name="Google Shape;814;p39"/>
            <p:cNvSpPr txBox="1"/>
            <p:nvPr/>
          </p:nvSpPr>
          <p:spPr>
            <a:xfrm>
              <a:off x="752" y="3838"/>
              <a:ext cx="2083" cy="318"/>
            </a:xfrm>
            <a:prstGeom prst="rect">
              <a:avLst/>
            </a:prstGeom>
            <a:solidFill>
              <a:srgbClr val="FFFFE7"/>
            </a:solidFill>
            <a:ln w="952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63500" dist="107763" dir="2700000">
                <a:srgbClr val="000000"/>
              </a:outerShdw>
            </a:effectLst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Verdana"/>
                <a:buNone/>
              </a:pPr>
              <a:r>
                <a:rPr lang="en-US" sz="12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ИЗМЕНЕНИЯ В НОРМИРОВАНИИ И ОПЛАТЕ ТРУДА</a:t>
              </a:r>
              <a:endParaRPr/>
            </a:p>
          </p:txBody>
        </p:sp>
      </p:grpSp>
      <p:grpSp>
        <p:nvGrpSpPr>
          <p:cNvPr id="815" name="Google Shape;815;p39"/>
          <p:cNvGrpSpPr/>
          <p:nvPr/>
        </p:nvGrpSpPr>
        <p:grpSpPr>
          <a:xfrm>
            <a:off x="6692900" y="3030537"/>
            <a:ext cx="2200275" cy="2813050"/>
            <a:chOff x="4216" y="1909"/>
            <a:chExt cx="1386" cy="1772"/>
          </a:xfrm>
        </p:grpSpPr>
        <p:sp>
          <p:nvSpPr>
            <p:cNvPr id="816" name="Google Shape;816;p39"/>
            <p:cNvSpPr txBox="1"/>
            <p:nvPr/>
          </p:nvSpPr>
          <p:spPr>
            <a:xfrm>
              <a:off x="4216" y="3249"/>
              <a:ext cx="1386" cy="432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63500" dist="107763" dir="2700000">
                <a:srgbClr val="000000"/>
              </a:outerShdw>
            </a:effectLst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None/>
              </a:pPr>
              <a:endParaRPr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Verdana"/>
                <a:buNone/>
              </a:pPr>
              <a:r>
                <a:rPr lang="en-US" sz="12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ДЕЦЕНТРАЛИЗАЦИЯ УПРАВЕНИЯ</a:t>
              </a:r>
              <a:endParaRPr/>
            </a:p>
          </p:txBody>
        </p:sp>
        <p:sp>
          <p:nvSpPr>
            <p:cNvPr id="817" name="Google Shape;817;p39"/>
            <p:cNvSpPr txBox="1"/>
            <p:nvPr/>
          </p:nvSpPr>
          <p:spPr>
            <a:xfrm>
              <a:off x="4216" y="2568"/>
              <a:ext cx="1386" cy="432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63500" dist="107763" dir="2700000">
                <a:srgbClr val="000000"/>
              </a:outerShdw>
            </a:effectLst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None/>
              </a:pPr>
              <a:endParaRPr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endParaRPr>
            </a:p>
            <a:p>
              <a:pPr marL="0" marR="0" lvl="0" indent="0" algn="ctr" rtl="0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Verdana"/>
                <a:buNone/>
              </a:pPr>
              <a:r>
                <a:rPr lang="en-US" sz="12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ОБРАЗОВАНИЕ СОВНАРХОЗОВ</a:t>
              </a:r>
              <a:endParaRPr/>
            </a:p>
          </p:txBody>
        </p:sp>
        <p:sp>
          <p:nvSpPr>
            <p:cNvPr id="818" name="Google Shape;818;p39"/>
            <p:cNvSpPr txBox="1"/>
            <p:nvPr/>
          </p:nvSpPr>
          <p:spPr>
            <a:xfrm>
              <a:off x="4216" y="1909"/>
              <a:ext cx="1386" cy="432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63500" dist="107763" dir="2700000">
                <a:srgbClr val="000000"/>
              </a:outerShdw>
            </a:effectLst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Verdana"/>
                <a:buNone/>
              </a:pPr>
              <a:r>
                <a:rPr lang="en-US" sz="12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ЛИКВИДАЦИЯ ОТСЛЕВОГО УПРАВЛЕНИЯ</a:t>
              </a:r>
              <a:endParaRPr/>
            </a:p>
          </p:txBody>
        </p:sp>
      </p:grpSp>
      <p:sp>
        <p:nvSpPr>
          <p:cNvPr id="819" name="Google Shape;819;p39"/>
          <p:cNvSpPr txBox="1"/>
          <p:nvPr/>
        </p:nvSpPr>
        <p:spPr>
          <a:xfrm>
            <a:off x="6064250" y="2060575"/>
            <a:ext cx="2200275" cy="647700"/>
          </a:xfrm>
          <a:prstGeom prst="rect">
            <a:avLst/>
          </a:prstGeom>
          <a:solidFill>
            <a:srgbClr val="FFEFE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107763" dir="2700000">
              <a:srgbClr val="000000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РЕФОРМА УПРАВЛЕНИЯ ПРОМЫШЛЕННОСТЬЮ</a:t>
            </a:r>
            <a:endParaRPr/>
          </a:p>
        </p:txBody>
      </p:sp>
      <p:grpSp>
        <p:nvGrpSpPr>
          <p:cNvPr id="820" name="Google Shape;820;p39"/>
          <p:cNvGrpSpPr/>
          <p:nvPr/>
        </p:nvGrpSpPr>
        <p:grpSpPr>
          <a:xfrm>
            <a:off x="238125" y="1412875"/>
            <a:ext cx="1885950" cy="4968875"/>
            <a:chOff x="150" y="890"/>
            <a:chExt cx="1188" cy="3130"/>
          </a:xfrm>
        </p:grpSpPr>
        <p:cxnSp>
          <p:nvCxnSpPr>
            <p:cNvPr id="821" name="Google Shape;821;p39"/>
            <p:cNvCxnSpPr/>
            <p:nvPr/>
          </p:nvCxnSpPr>
          <p:spPr>
            <a:xfrm>
              <a:off x="158" y="890"/>
              <a:ext cx="0" cy="3130"/>
            </a:xfrm>
            <a:prstGeom prst="straightConnector1">
              <a:avLst/>
            </a:prstGeom>
            <a:noFill/>
            <a:ln w="28575" cap="flat" cmpd="sng">
              <a:solidFill>
                <a:srgbClr val="CA0000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grpSp>
          <p:nvGrpSpPr>
            <p:cNvPr id="822" name="Google Shape;822;p39"/>
            <p:cNvGrpSpPr/>
            <p:nvPr/>
          </p:nvGrpSpPr>
          <p:grpSpPr>
            <a:xfrm>
              <a:off x="150" y="890"/>
              <a:ext cx="1188" cy="3130"/>
              <a:chOff x="158" y="890"/>
              <a:chExt cx="1188" cy="3130"/>
            </a:xfrm>
          </p:grpSpPr>
          <p:cxnSp>
            <p:nvCxnSpPr>
              <p:cNvPr id="823" name="Google Shape;823;p39"/>
              <p:cNvCxnSpPr/>
              <p:nvPr/>
            </p:nvCxnSpPr>
            <p:spPr>
              <a:xfrm rot="10800000">
                <a:off x="158" y="890"/>
                <a:ext cx="1188" cy="0"/>
              </a:xfrm>
              <a:prstGeom prst="straightConnector1">
                <a:avLst/>
              </a:prstGeom>
              <a:noFill/>
              <a:ln w="28575" cap="flat" cmpd="sng">
                <a:solidFill>
                  <a:srgbClr val="CA00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824" name="Google Shape;824;p39"/>
              <p:cNvCxnSpPr/>
              <p:nvPr/>
            </p:nvCxnSpPr>
            <p:spPr>
              <a:xfrm>
                <a:off x="158" y="4020"/>
                <a:ext cx="594" cy="0"/>
              </a:xfrm>
              <a:prstGeom prst="straightConnector1">
                <a:avLst/>
              </a:prstGeom>
              <a:noFill/>
              <a:ln w="28575" cap="flat" cmpd="sng">
                <a:solidFill>
                  <a:srgbClr val="CA00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825" name="Google Shape;825;p39"/>
              <p:cNvCxnSpPr/>
              <p:nvPr/>
            </p:nvCxnSpPr>
            <p:spPr>
              <a:xfrm>
                <a:off x="158" y="3385"/>
                <a:ext cx="594" cy="0"/>
              </a:xfrm>
              <a:prstGeom prst="straightConnector1">
                <a:avLst/>
              </a:prstGeom>
              <a:noFill/>
              <a:ln w="28575" cap="flat" cmpd="sng">
                <a:solidFill>
                  <a:srgbClr val="CA00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826" name="Google Shape;826;p39"/>
              <p:cNvCxnSpPr/>
              <p:nvPr/>
            </p:nvCxnSpPr>
            <p:spPr>
              <a:xfrm>
                <a:off x="158" y="2750"/>
                <a:ext cx="594" cy="0"/>
              </a:xfrm>
              <a:prstGeom prst="straightConnector1">
                <a:avLst/>
              </a:prstGeom>
              <a:noFill/>
              <a:ln w="28575" cap="flat" cmpd="sng">
                <a:solidFill>
                  <a:srgbClr val="CA00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827" name="Google Shape;827;p39"/>
              <p:cNvCxnSpPr/>
              <p:nvPr/>
            </p:nvCxnSpPr>
            <p:spPr>
              <a:xfrm>
                <a:off x="158" y="2160"/>
                <a:ext cx="594" cy="0"/>
              </a:xfrm>
              <a:prstGeom prst="straightConnector1">
                <a:avLst/>
              </a:prstGeom>
              <a:noFill/>
              <a:ln w="28575" cap="flat" cmpd="sng">
                <a:solidFill>
                  <a:srgbClr val="CA00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828" name="Google Shape;828;p39"/>
              <p:cNvCxnSpPr/>
              <p:nvPr/>
            </p:nvCxnSpPr>
            <p:spPr>
              <a:xfrm>
                <a:off x="158" y="1525"/>
                <a:ext cx="594" cy="0"/>
              </a:xfrm>
              <a:prstGeom prst="straightConnector1">
                <a:avLst/>
              </a:prstGeom>
              <a:noFill/>
              <a:ln w="28575" cap="flat" cmpd="sng">
                <a:solidFill>
                  <a:srgbClr val="CA00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</p:grpSp>
      </p:grpSp>
      <p:grpSp>
        <p:nvGrpSpPr>
          <p:cNvPr id="829" name="Google Shape;829;p39"/>
          <p:cNvGrpSpPr/>
          <p:nvPr/>
        </p:nvGrpSpPr>
        <p:grpSpPr>
          <a:xfrm>
            <a:off x="5292725" y="1412875"/>
            <a:ext cx="3600450" cy="4103687"/>
            <a:chOff x="3334" y="890"/>
            <a:chExt cx="2268" cy="2585"/>
          </a:xfrm>
        </p:grpSpPr>
        <p:cxnSp>
          <p:nvCxnSpPr>
            <p:cNvPr id="830" name="Google Shape;830;p39"/>
            <p:cNvCxnSpPr/>
            <p:nvPr/>
          </p:nvCxnSpPr>
          <p:spPr>
            <a:xfrm>
              <a:off x="4414" y="890"/>
              <a:ext cx="1188" cy="0"/>
            </a:xfrm>
            <a:prstGeom prst="straightConnector1">
              <a:avLst/>
            </a:prstGeom>
            <a:noFill/>
            <a:ln w="28575" cap="flat" cmpd="sng">
              <a:solidFill>
                <a:srgbClr val="CA0000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831" name="Google Shape;831;p39"/>
            <p:cNvCxnSpPr/>
            <p:nvPr/>
          </p:nvCxnSpPr>
          <p:spPr>
            <a:xfrm>
              <a:off x="5206" y="1525"/>
              <a:ext cx="396" cy="0"/>
            </a:xfrm>
            <a:prstGeom prst="straightConnector1">
              <a:avLst/>
            </a:prstGeom>
            <a:noFill/>
            <a:ln w="28575" cap="flat" cmpd="sng">
              <a:solidFill>
                <a:srgbClr val="CA0000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832" name="Google Shape;832;p39"/>
            <p:cNvCxnSpPr/>
            <p:nvPr/>
          </p:nvCxnSpPr>
          <p:spPr>
            <a:xfrm>
              <a:off x="5602" y="890"/>
              <a:ext cx="0" cy="635"/>
            </a:xfrm>
            <a:prstGeom prst="straightConnector1">
              <a:avLst/>
            </a:prstGeom>
            <a:noFill/>
            <a:ln w="28575" cap="flat" cmpd="sng">
              <a:solidFill>
                <a:srgbClr val="CA0000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833" name="Google Shape;833;p39"/>
            <p:cNvCxnSpPr/>
            <p:nvPr/>
          </p:nvCxnSpPr>
          <p:spPr>
            <a:xfrm rot="10800000">
              <a:off x="3334" y="1525"/>
              <a:ext cx="486" cy="0"/>
            </a:xfrm>
            <a:prstGeom prst="straightConnector1">
              <a:avLst/>
            </a:prstGeom>
            <a:noFill/>
            <a:ln w="28575" cap="flat" cmpd="sng">
              <a:solidFill>
                <a:srgbClr val="CA0000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834" name="Google Shape;834;p39"/>
            <p:cNvCxnSpPr/>
            <p:nvPr/>
          </p:nvCxnSpPr>
          <p:spPr>
            <a:xfrm>
              <a:off x="3334" y="3475"/>
              <a:ext cx="882" cy="0"/>
            </a:xfrm>
            <a:prstGeom prst="straightConnector1">
              <a:avLst/>
            </a:prstGeom>
            <a:noFill/>
            <a:ln w="28575" cap="flat" cmpd="sng">
              <a:solidFill>
                <a:srgbClr val="CA0000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835" name="Google Shape;835;p39"/>
            <p:cNvCxnSpPr/>
            <p:nvPr/>
          </p:nvCxnSpPr>
          <p:spPr>
            <a:xfrm>
              <a:off x="3334" y="2795"/>
              <a:ext cx="882" cy="0"/>
            </a:xfrm>
            <a:prstGeom prst="straightConnector1">
              <a:avLst/>
            </a:prstGeom>
            <a:noFill/>
            <a:ln w="28575" cap="flat" cmpd="sng">
              <a:solidFill>
                <a:srgbClr val="CA0000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836" name="Google Shape;836;p39"/>
            <p:cNvCxnSpPr/>
            <p:nvPr/>
          </p:nvCxnSpPr>
          <p:spPr>
            <a:xfrm>
              <a:off x="3334" y="2115"/>
              <a:ext cx="882" cy="0"/>
            </a:xfrm>
            <a:prstGeom prst="straightConnector1">
              <a:avLst/>
            </a:prstGeom>
            <a:noFill/>
            <a:ln w="28575" cap="flat" cmpd="sng">
              <a:solidFill>
                <a:srgbClr val="CA0000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837" name="Google Shape;837;p39"/>
            <p:cNvCxnSpPr/>
            <p:nvPr/>
          </p:nvCxnSpPr>
          <p:spPr>
            <a:xfrm>
              <a:off x="3334" y="1525"/>
              <a:ext cx="0" cy="1950"/>
            </a:xfrm>
            <a:prstGeom prst="straightConnector1">
              <a:avLst/>
            </a:prstGeom>
            <a:noFill/>
            <a:ln w="28575" cap="flat" cmpd="sng">
              <a:solidFill>
                <a:srgbClr val="CA0000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8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8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2" name="Google Shape;842;p40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3" name="Google Shape;843;p40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/>
          </a:p>
        </p:txBody>
      </p:sp>
      <p:pic>
        <p:nvPicPr>
          <p:cNvPr id="844" name="Google Shape;844;p40" descr="Рисунок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77050"/>
          </a:xfrm>
          <a:prstGeom prst="rect">
            <a:avLst/>
          </a:prstGeom>
          <a:noFill/>
          <a:ln>
            <a:noFill/>
          </a:ln>
        </p:spPr>
      </p:pic>
      <p:sp>
        <p:nvSpPr>
          <p:cNvPr id="845" name="Google Shape;845;p40"/>
          <p:cNvSpPr/>
          <p:nvPr/>
        </p:nvSpPr>
        <p:spPr>
          <a:xfrm rot="5400000">
            <a:off x="8567737" y="6345237"/>
            <a:ext cx="468312" cy="4683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105000" y="60000"/>
                </a:moveTo>
                <a:lnTo>
                  <a:pt x="15000" y="15000"/>
                </a:lnTo>
                <a:lnTo>
                  <a:pt x="15000" y="105000"/>
                </a:lnTo>
                <a:close/>
              </a:path>
              <a:path w="120000" h="120000" fill="darken" extrusionOk="0">
                <a:moveTo>
                  <a:pt x="105000" y="60000"/>
                </a:moveTo>
                <a:lnTo>
                  <a:pt x="15000" y="15000"/>
                </a:lnTo>
                <a:lnTo>
                  <a:pt x="15000" y="105000"/>
                </a:lnTo>
                <a:close/>
              </a:path>
              <a:path w="120000" h="120000" fill="none" extrusionOk="0">
                <a:moveTo>
                  <a:pt x="105000" y="60000"/>
                </a:moveTo>
                <a:lnTo>
                  <a:pt x="15000" y="105000"/>
                </a:lnTo>
                <a:lnTo>
                  <a:pt x="15000" y="15000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D60093"/>
              </a:gs>
              <a:gs pos="50000">
                <a:srgbClr val="FFFFFF"/>
              </a:gs>
              <a:gs pos="100000">
                <a:srgbClr val="D60093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6" name="Google Shape;846;p40"/>
          <p:cNvSpPr txBox="1"/>
          <p:nvPr/>
        </p:nvSpPr>
        <p:spPr>
          <a:xfrm>
            <a:off x="6948487" y="115887"/>
            <a:ext cx="2016125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60000"/>
              </a:buClr>
              <a:buSzPts val="1400"/>
              <a:buFont typeface="Verdana"/>
              <a:buNone/>
            </a:pPr>
            <a:r>
              <a:rPr lang="en-US" sz="1400" b="1" i="0" u="none">
                <a:solidFill>
                  <a:srgbClr val="760000"/>
                </a:solidFill>
                <a:latin typeface="Verdana"/>
                <a:ea typeface="Verdana"/>
                <a:cs typeface="Verdana"/>
                <a:sym typeface="Verdana"/>
              </a:rPr>
              <a:t>(Транспарант 14)</a:t>
            </a:r>
            <a:endParaRPr/>
          </a:p>
        </p:txBody>
      </p:sp>
      <p:sp>
        <p:nvSpPr>
          <p:cNvPr id="847" name="Google Shape;847;p40"/>
          <p:cNvSpPr txBox="1"/>
          <p:nvPr/>
        </p:nvSpPr>
        <p:spPr>
          <a:xfrm>
            <a:off x="323850" y="484187"/>
            <a:ext cx="8496300" cy="5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760000"/>
              </a:buClr>
              <a:buSzPts val="1800"/>
              <a:buFont typeface="Verdana"/>
              <a:buNone/>
            </a:pPr>
            <a:r>
              <a:rPr lang="en-US" sz="1800" b="1" i="0" u="none">
                <a:solidFill>
                  <a:srgbClr val="760000"/>
                </a:solidFill>
                <a:latin typeface="Verdana"/>
                <a:ea typeface="Verdana"/>
                <a:cs typeface="Verdana"/>
                <a:sym typeface="Verdana"/>
              </a:rPr>
              <a:t>МЕРЫ, НАПРАВЛЕННЫЕ НА ПОДЪЕМ СЕЛЬСКОГО ХОЗЯЙСТВА</a:t>
            </a:r>
            <a:endParaRPr/>
          </a:p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760000"/>
              </a:buClr>
              <a:buSzPts val="1800"/>
              <a:buFont typeface="Verdana"/>
              <a:buNone/>
            </a:pPr>
            <a:r>
              <a:rPr lang="en-US" sz="1800" b="1" i="0" u="none">
                <a:solidFill>
                  <a:srgbClr val="760000"/>
                </a:solidFill>
                <a:latin typeface="Verdana"/>
                <a:ea typeface="Verdana"/>
                <a:cs typeface="Verdana"/>
                <a:sym typeface="Verdana"/>
              </a:rPr>
              <a:t>в 1953 – 1958 гг.</a:t>
            </a:r>
            <a:endParaRPr/>
          </a:p>
        </p:txBody>
      </p:sp>
      <p:sp>
        <p:nvSpPr>
          <p:cNvPr id="848" name="Google Shape;848;p40"/>
          <p:cNvSpPr txBox="1"/>
          <p:nvPr/>
        </p:nvSpPr>
        <p:spPr>
          <a:xfrm>
            <a:off x="3563937" y="1125537"/>
            <a:ext cx="4770437" cy="358775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107763" dir="2700000">
              <a:srgbClr val="000000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-698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Noto Sans Symbols"/>
              <a:buChar char="∙"/>
            </a:pPr>
            <a:r>
              <a:rPr lang="en-US" sz="11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ПОВЫШЕНИЕ ЗАКУПОЧНЫХ ЦЕН</a:t>
            </a:r>
            <a:endParaRPr/>
          </a:p>
        </p:txBody>
      </p:sp>
      <p:sp>
        <p:nvSpPr>
          <p:cNvPr id="849" name="Google Shape;849;p40"/>
          <p:cNvSpPr txBox="1"/>
          <p:nvPr/>
        </p:nvSpPr>
        <p:spPr>
          <a:xfrm>
            <a:off x="3563937" y="1484312"/>
            <a:ext cx="4770437" cy="288925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107763" dir="2700000">
              <a:srgbClr val="000000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-698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Noto Sans Symbols"/>
              <a:buChar char="∙"/>
            </a:pPr>
            <a:r>
              <a:rPr lang="en-US" sz="11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СПИСАНИЕ ДОЛГОВ С КОЛХОЗНИКОВ</a:t>
            </a:r>
            <a:endParaRPr/>
          </a:p>
        </p:txBody>
      </p:sp>
      <p:sp>
        <p:nvSpPr>
          <p:cNvPr id="850" name="Google Shape;850;p40"/>
          <p:cNvSpPr txBox="1"/>
          <p:nvPr/>
        </p:nvSpPr>
        <p:spPr>
          <a:xfrm>
            <a:off x="3563937" y="1773237"/>
            <a:ext cx="4770437" cy="550862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107763" dir="2700000">
              <a:srgbClr val="000000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-6985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Noto Sans Symbols"/>
              <a:buChar char="∙"/>
            </a:pPr>
            <a:r>
              <a:rPr lang="en-US" sz="11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УВЕЛИЧЕСНИЕ ГОСУДАРСТВЕННЫХ РАСХОДОВ В 1956 г. РАЗМЕР НАПРАВЛЯЕМЫХ СРЕДСТВ В АГРОСФЕРУ СОСТАВИЛ 18%  (В 1955 г.- 7%)</a:t>
            </a:r>
            <a:endParaRPr/>
          </a:p>
        </p:txBody>
      </p:sp>
      <p:sp>
        <p:nvSpPr>
          <p:cNvPr id="851" name="Google Shape;851;p40"/>
          <p:cNvSpPr txBox="1"/>
          <p:nvPr/>
        </p:nvSpPr>
        <p:spPr>
          <a:xfrm>
            <a:off x="3563937" y="2276475"/>
            <a:ext cx="4770437" cy="585787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107763" dir="2700000">
              <a:srgbClr val="000000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-698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Noto Sans Symbols"/>
              <a:buChar char="∙"/>
            </a:pPr>
            <a:r>
              <a:rPr lang="en-US" sz="11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ОТМЕНА НАЛОГА НА ЛИЧНОЕ ПРИУСАДЕБНОЕ ХОЗЯЙСТВО И РАЗРЕШЕНИЕ УВЕЛИЧИТЬ ЕГО РАЗМЕР В ПЯТЬ РАЗ</a:t>
            </a:r>
            <a:endParaRPr/>
          </a:p>
        </p:txBody>
      </p:sp>
      <p:sp>
        <p:nvSpPr>
          <p:cNvPr id="852" name="Google Shape;852;p40"/>
          <p:cNvSpPr txBox="1"/>
          <p:nvPr/>
        </p:nvSpPr>
        <p:spPr>
          <a:xfrm>
            <a:off x="3563937" y="2852737"/>
            <a:ext cx="4770437" cy="4318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107763" dir="2700000">
              <a:srgbClr val="000000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-698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Noto Sans Symbols"/>
              <a:buChar char="∙"/>
            </a:pPr>
            <a:r>
              <a:rPr lang="en-US" sz="11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ПРОВОЗГЛАШЕНИЕ ПРИНЦИПА ПЛАНИРОВАНИЯ СНИЗУ</a:t>
            </a:r>
            <a:endParaRPr/>
          </a:p>
        </p:txBody>
      </p:sp>
      <p:sp>
        <p:nvSpPr>
          <p:cNvPr id="853" name="Google Shape;853;p40"/>
          <p:cNvSpPr txBox="1"/>
          <p:nvPr/>
        </p:nvSpPr>
        <p:spPr>
          <a:xfrm>
            <a:off x="3563937" y="3284537"/>
            <a:ext cx="4770437" cy="481012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107763" dir="2700000">
              <a:srgbClr val="000000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-698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Noto Sans Symbols"/>
              <a:buChar char="∙"/>
            </a:pPr>
            <a:r>
              <a:rPr lang="en-US" sz="11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КОЛХОЗЫ ПОЛУЧИЛИ ПРАВО ВНОСИТЬ ИЗМЕНЕНИЯ В УСТАВ КОЛХОЗА С УЧЕТОМ МЕСТНЫХ УСЛОВИЙ</a:t>
            </a:r>
            <a:endParaRPr/>
          </a:p>
        </p:txBody>
      </p:sp>
      <p:sp>
        <p:nvSpPr>
          <p:cNvPr id="854" name="Google Shape;854;p40"/>
          <p:cNvSpPr txBox="1"/>
          <p:nvPr/>
        </p:nvSpPr>
        <p:spPr>
          <a:xfrm>
            <a:off x="3563937" y="3721100"/>
            <a:ext cx="4770437" cy="500062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107763" dir="2700000">
              <a:srgbClr val="000000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-698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Noto Sans Symbols"/>
              <a:buChar char="∙"/>
            </a:pPr>
            <a:r>
              <a:rPr lang="en-US" sz="11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ПРЕДОСТАВЛЕНИЕ БОЛЬШЕЙ САМОСТОЯТЕЛЬНОСТИ КОЛХОЗАМ ОТ РАЙКОМОВ</a:t>
            </a:r>
            <a:r>
              <a:rPr lang="en-US" sz="11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  <a:endParaRPr/>
          </a:p>
        </p:txBody>
      </p:sp>
      <p:sp>
        <p:nvSpPr>
          <p:cNvPr id="855" name="Google Shape;855;p40"/>
          <p:cNvSpPr txBox="1"/>
          <p:nvPr/>
        </p:nvSpPr>
        <p:spPr>
          <a:xfrm>
            <a:off x="3563937" y="4221162"/>
            <a:ext cx="4770437" cy="4318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107763" dir="2700000">
              <a:srgbClr val="000000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-698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Noto Sans Symbols"/>
              <a:buChar char="∙"/>
            </a:pPr>
            <a:r>
              <a:rPr lang="en-US" sz="11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ВВЕДЕНИЕ ПЕНСИЙ КОЛХОЗНИКАМ (РЕАЛЬНО С 1964 г.).</a:t>
            </a:r>
            <a:endParaRPr/>
          </a:p>
        </p:txBody>
      </p:sp>
      <p:sp>
        <p:nvSpPr>
          <p:cNvPr id="856" name="Google Shape;856;p40"/>
          <p:cNvSpPr txBox="1"/>
          <p:nvPr/>
        </p:nvSpPr>
        <p:spPr>
          <a:xfrm>
            <a:off x="3563937" y="4652962"/>
            <a:ext cx="4770437" cy="4572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107763" dir="2700000">
              <a:srgbClr val="000000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-698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Noto Sans Symbols"/>
              <a:buChar char="∙"/>
            </a:pPr>
            <a:r>
              <a:rPr lang="en-US" sz="11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1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УЛУЧШЕНИЕ ТЕХНИЧЕСКОЙ ОСНАЩЕННОСТИ КОЛХОЗОВ И СОВХОЗОВ</a:t>
            </a:r>
            <a:endParaRPr/>
          </a:p>
        </p:txBody>
      </p:sp>
      <p:sp>
        <p:nvSpPr>
          <p:cNvPr id="857" name="Google Shape;857;p40"/>
          <p:cNvSpPr txBox="1"/>
          <p:nvPr/>
        </p:nvSpPr>
        <p:spPr>
          <a:xfrm>
            <a:off x="3563937" y="5086350"/>
            <a:ext cx="4770437" cy="4318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91581" dir="2021404">
              <a:srgbClr val="000000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-698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Noto Sans Symbols"/>
              <a:buChar char="∙"/>
            </a:pPr>
            <a:r>
              <a:rPr lang="en-US" sz="11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ОСВОЕНИЕ ЦЕЛИННЫХ ЗЕМЕЛЬ (ЗА ПЯТЬ ЛЕТ ОСВОЕНО 42 МЛН. ГА).</a:t>
            </a:r>
            <a:endParaRPr/>
          </a:p>
        </p:txBody>
      </p:sp>
      <p:grpSp>
        <p:nvGrpSpPr>
          <p:cNvPr id="858" name="Google Shape;858;p40"/>
          <p:cNvGrpSpPr/>
          <p:nvPr/>
        </p:nvGrpSpPr>
        <p:grpSpPr>
          <a:xfrm>
            <a:off x="466725" y="1123950"/>
            <a:ext cx="1441450" cy="4392612"/>
            <a:chOff x="294" y="708"/>
            <a:chExt cx="908" cy="2767"/>
          </a:xfrm>
        </p:grpSpPr>
        <p:sp>
          <p:nvSpPr>
            <p:cNvPr id="859" name="Google Shape;859;p40"/>
            <p:cNvSpPr/>
            <p:nvPr/>
          </p:nvSpPr>
          <p:spPr>
            <a:xfrm>
              <a:off x="294" y="708"/>
              <a:ext cx="908" cy="2767"/>
            </a:xfrm>
            <a:prstGeom prst="roundRect">
              <a:avLst>
                <a:gd name="adj" fmla="val 16667"/>
              </a:avLst>
            </a:prstGeom>
            <a:solidFill>
              <a:srgbClr val="FFEFEF"/>
            </a:solidFill>
            <a:ln w="952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63500" dist="107763" dir="8100000">
                <a:srgbClr val="000000"/>
              </a:outerShdw>
            </a:effectLst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0" name="Google Shape;860;p40"/>
            <p:cNvSpPr/>
            <p:nvPr/>
          </p:nvSpPr>
          <p:spPr>
            <a:xfrm>
              <a:off x="559" y="891"/>
              <a:ext cx="349" cy="2358"/>
            </a:xfrm>
            <a:prstGeom prst="rect">
              <a:avLst/>
            </a:prstGeom>
          </p:spPr>
          <p:txBody>
            <a:bodyPr>
              <a:prstTxWarp prst="textPlain">
                <a:avLst/>
              </a:prstTxWarp>
            </a:bodyPr>
            <a:lstStyle/>
            <a:p>
              <a:pPr lvl="0" algn="l"/>
              <a:r>
                <a:rPr b="0" i="1">
                  <a:ln>
                    <a:noFill/>
                  </a:ln>
                  <a:solidFill>
                    <a:srgbClr val="000000"/>
                  </a:solidFill>
                  <a:latin typeface="Times New Roman"/>
                </a:rPr>
                <a:t>М Е Р Ы </a:t>
              </a:r>
            </a:p>
          </p:txBody>
        </p:sp>
      </p:grpSp>
      <p:sp>
        <p:nvSpPr>
          <p:cNvPr id="861" name="Google Shape;861;p40"/>
          <p:cNvSpPr/>
          <p:nvPr/>
        </p:nvSpPr>
        <p:spPr>
          <a:xfrm rot="5400000">
            <a:off x="444500" y="3060700"/>
            <a:ext cx="4351337" cy="560387"/>
          </a:xfrm>
          <a:prstGeom prst="triangle">
            <a:avLst>
              <a:gd name="adj" fmla="val 50000"/>
            </a:avLst>
          </a:prstGeom>
          <a:gradFill>
            <a:gsLst>
              <a:gs pos="0">
                <a:srgbClr val="F8DDDD"/>
              </a:gs>
              <a:gs pos="50000">
                <a:srgbClr val="CA0000"/>
              </a:gs>
              <a:gs pos="100000">
                <a:srgbClr val="F8DDDD"/>
              </a:gs>
            </a:gsLst>
            <a:lin ang="0" scaled="0"/>
          </a:gra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35921" dir="2700000">
              <a:srgbClr val="000000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2" name="Google Shape;862;p40"/>
          <p:cNvSpPr txBox="1"/>
          <p:nvPr/>
        </p:nvSpPr>
        <p:spPr>
          <a:xfrm>
            <a:off x="468312" y="6022975"/>
            <a:ext cx="7920037" cy="574675"/>
          </a:xfrm>
          <a:prstGeom prst="rect">
            <a:avLst/>
          </a:prstGeom>
          <a:solidFill>
            <a:srgbClr val="FFEFE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53881" dir="2700000">
              <a:srgbClr val="000000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Verdana"/>
              <a:buNone/>
            </a:pPr>
            <a:r>
              <a:rPr lang="en-US" sz="11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ОЖИВЛЕНИЕ СЕЛЬСКОХОЗЯЙСТВЕННОГО ПРОИЗВОДСТВА. В 1953-1958 гг. ПРИРОСТ СЕЛЬХОЗПРОДУКЦИИ СОСТАВИЛ ПО СРАВНЕНИЮ С ПРЕДЫДУЩИМИ ПЯТЬЮ ГОДАМИ 34%, НО КОРЕННОГО УЛУЧШЕНИЯ СЕЛЬСКОГО ХОЗЯЙСТВА НЕ ПРОИЗОШЛО</a:t>
            </a:r>
            <a:r>
              <a:rPr lang="en-US" sz="11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  <p:grpSp>
        <p:nvGrpSpPr>
          <p:cNvPr id="863" name="Google Shape;863;p40"/>
          <p:cNvGrpSpPr/>
          <p:nvPr/>
        </p:nvGrpSpPr>
        <p:grpSpPr>
          <a:xfrm>
            <a:off x="3995737" y="5589587"/>
            <a:ext cx="4032250" cy="360362"/>
            <a:chOff x="2517" y="3521"/>
            <a:chExt cx="2540" cy="227"/>
          </a:xfrm>
        </p:grpSpPr>
        <p:cxnSp>
          <p:nvCxnSpPr>
            <p:cNvPr id="864" name="Google Shape;864;p40"/>
            <p:cNvCxnSpPr/>
            <p:nvPr/>
          </p:nvCxnSpPr>
          <p:spPr>
            <a:xfrm>
              <a:off x="3833" y="3521"/>
              <a:ext cx="0" cy="227"/>
            </a:xfrm>
            <a:prstGeom prst="straightConnector1">
              <a:avLst/>
            </a:prstGeom>
            <a:noFill/>
            <a:ln w="76200" cap="flat" cmpd="sng">
              <a:solidFill>
                <a:srgbClr val="CA0000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  <p:cxnSp>
          <p:nvCxnSpPr>
            <p:cNvPr id="865" name="Google Shape;865;p40"/>
            <p:cNvCxnSpPr/>
            <p:nvPr/>
          </p:nvCxnSpPr>
          <p:spPr>
            <a:xfrm>
              <a:off x="5057" y="3521"/>
              <a:ext cx="0" cy="227"/>
            </a:xfrm>
            <a:prstGeom prst="straightConnector1">
              <a:avLst/>
            </a:prstGeom>
            <a:noFill/>
            <a:ln w="76200" cap="flat" cmpd="sng">
              <a:solidFill>
                <a:srgbClr val="CA0000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  <p:cxnSp>
          <p:nvCxnSpPr>
            <p:cNvPr id="866" name="Google Shape;866;p40"/>
            <p:cNvCxnSpPr/>
            <p:nvPr/>
          </p:nvCxnSpPr>
          <p:spPr>
            <a:xfrm>
              <a:off x="2517" y="3521"/>
              <a:ext cx="0" cy="227"/>
            </a:xfrm>
            <a:prstGeom prst="straightConnector1">
              <a:avLst/>
            </a:prstGeom>
            <a:noFill/>
            <a:ln w="76200" cap="flat" cmpd="sng">
              <a:solidFill>
                <a:srgbClr val="CA0000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8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8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1" name="Google Shape;871;p4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2" name="Google Shape;872;p4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/>
          </a:p>
        </p:txBody>
      </p:sp>
      <p:pic>
        <p:nvPicPr>
          <p:cNvPr id="873" name="Google Shape;873;p41" descr="Рисунок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77050"/>
          </a:xfrm>
          <a:prstGeom prst="rect">
            <a:avLst/>
          </a:prstGeom>
          <a:noFill/>
          <a:ln>
            <a:noFill/>
          </a:ln>
        </p:spPr>
      </p:pic>
      <p:sp>
        <p:nvSpPr>
          <p:cNvPr id="874" name="Google Shape;874;p41"/>
          <p:cNvSpPr/>
          <p:nvPr/>
        </p:nvSpPr>
        <p:spPr>
          <a:xfrm rot="5400000">
            <a:off x="8567737" y="6273800"/>
            <a:ext cx="468312" cy="4683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105000" y="60000"/>
                </a:moveTo>
                <a:lnTo>
                  <a:pt x="15000" y="15000"/>
                </a:lnTo>
                <a:lnTo>
                  <a:pt x="15000" y="105000"/>
                </a:lnTo>
                <a:close/>
              </a:path>
              <a:path w="120000" h="120000" fill="darken" extrusionOk="0">
                <a:moveTo>
                  <a:pt x="105000" y="60000"/>
                </a:moveTo>
                <a:lnTo>
                  <a:pt x="15000" y="15000"/>
                </a:lnTo>
                <a:lnTo>
                  <a:pt x="15000" y="105000"/>
                </a:lnTo>
                <a:close/>
              </a:path>
              <a:path w="120000" h="120000" fill="none" extrusionOk="0">
                <a:moveTo>
                  <a:pt x="105000" y="60000"/>
                </a:moveTo>
                <a:lnTo>
                  <a:pt x="15000" y="105000"/>
                </a:lnTo>
                <a:lnTo>
                  <a:pt x="15000" y="15000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D60093"/>
              </a:gs>
              <a:gs pos="50000">
                <a:srgbClr val="FFFFFF"/>
              </a:gs>
              <a:gs pos="100000">
                <a:srgbClr val="D60093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5" name="Google Shape;875;p41"/>
          <p:cNvSpPr txBox="1"/>
          <p:nvPr/>
        </p:nvSpPr>
        <p:spPr>
          <a:xfrm>
            <a:off x="6877050" y="171450"/>
            <a:ext cx="2016125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60000"/>
              </a:buClr>
              <a:buSzPts val="1400"/>
              <a:buFont typeface="Verdana"/>
              <a:buNone/>
            </a:pPr>
            <a:r>
              <a:rPr lang="en-US" sz="1400" b="1" i="0" u="none">
                <a:solidFill>
                  <a:srgbClr val="760000"/>
                </a:solidFill>
                <a:latin typeface="Verdana"/>
                <a:ea typeface="Verdana"/>
                <a:cs typeface="Verdana"/>
                <a:sym typeface="Verdana"/>
              </a:rPr>
              <a:t>(Транспарант 15)</a:t>
            </a:r>
            <a:endParaRPr/>
          </a:p>
        </p:txBody>
      </p:sp>
      <p:sp>
        <p:nvSpPr>
          <p:cNvPr id="876" name="Google Shape;876;p41"/>
          <p:cNvSpPr txBox="1"/>
          <p:nvPr/>
        </p:nvSpPr>
        <p:spPr>
          <a:xfrm>
            <a:off x="684212" y="627062"/>
            <a:ext cx="7632700" cy="5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760000"/>
              </a:buClr>
              <a:buSzPts val="1800"/>
              <a:buFont typeface="Verdana"/>
              <a:buNone/>
            </a:pPr>
            <a:r>
              <a:rPr lang="en-US" sz="1800" b="1" i="0" u="none">
                <a:solidFill>
                  <a:srgbClr val="760000"/>
                </a:solidFill>
                <a:latin typeface="Verdana"/>
                <a:ea typeface="Verdana"/>
                <a:cs typeface="Verdana"/>
                <a:sym typeface="Verdana"/>
              </a:rPr>
              <a:t>МЕРЫ, НАПРАВЛЕННЫЕ НА РАЗВИТИЕ СЕЛЬСКОГО ХОЗЯЙСТВА в 1958 – 1964 гг</a:t>
            </a:r>
            <a:r>
              <a:rPr lang="en-US" sz="12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</p:txBody>
      </p:sp>
      <p:grpSp>
        <p:nvGrpSpPr>
          <p:cNvPr id="877" name="Google Shape;877;p41"/>
          <p:cNvGrpSpPr/>
          <p:nvPr/>
        </p:nvGrpSpPr>
        <p:grpSpPr>
          <a:xfrm>
            <a:off x="682625" y="1339850"/>
            <a:ext cx="1441450" cy="4176712"/>
            <a:chOff x="294" y="708"/>
            <a:chExt cx="908" cy="2767"/>
          </a:xfrm>
        </p:grpSpPr>
        <p:sp>
          <p:nvSpPr>
            <p:cNvPr id="878" name="Google Shape;878;p41"/>
            <p:cNvSpPr/>
            <p:nvPr/>
          </p:nvSpPr>
          <p:spPr>
            <a:xfrm>
              <a:off x="294" y="708"/>
              <a:ext cx="908" cy="2767"/>
            </a:xfrm>
            <a:prstGeom prst="roundRect">
              <a:avLst>
                <a:gd name="adj" fmla="val 16667"/>
              </a:avLst>
            </a:prstGeom>
            <a:solidFill>
              <a:srgbClr val="FFEFEF"/>
            </a:solidFill>
            <a:ln w="952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63500" dist="107763" dir="8100000">
                <a:srgbClr val="000000"/>
              </a:outerShdw>
            </a:effectLst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9" name="Google Shape;879;p41"/>
            <p:cNvSpPr/>
            <p:nvPr/>
          </p:nvSpPr>
          <p:spPr>
            <a:xfrm>
              <a:off x="559" y="891"/>
              <a:ext cx="349" cy="2358"/>
            </a:xfrm>
            <a:prstGeom prst="rect">
              <a:avLst/>
            </a:prstGeom>
          </p:spPr>
          <p:txBody>
            <a:bodyPr>
              <a:prstTxWarp prst="textPlain">
                <a:avLst/>
              </a:prstTxWarp>
            </a:bodyPr>
            <a:lstStyle/>
            <a:p>
              <a:pPr lvl="0" algn="l"/>
              <a:r>
                <a:rPr b="0" i="1">
                  <a:ln>
                    <a:noFill/>
                  </a:ln>
                  <a:solidFill>
                    <a:srgbClr val="000000"/>
                  </a:solidFill>
                  <a:latin typeface="Times New Roman"/>
                </a:rPr>
                <a:t>М Е Р Ы </a:t>
              </a:r>
            </a:p>
          </p:txBody>
        </p:sp>
      </p:grpSp>
      <p:sp>
        <p:nvSpPr>
          <p:cNvPr id="880" name="Google Shape;880;p41"/>
          <p:cNvSpPr/>
          <p:nvPr/>
        </p:nvSpPr>
        <p:spPr>
          <a:xfrm rot="5400000">
            <a:off x="839787" y="3097212"/>
            <a:ext cx="3992562" cy="560387"/>
          </a:xfrm>
          <a:prstGeom prst="triangle">
            <a:avLst>
              <a:gd name="adj" fmla="val 50000"/>
            </a:avLst>
          </a:prstGeom>
          <a:gradFill>
            <a:gsLst>
              <a:gs pos="0">
                <a:srgbClr val="F8DDDD"/>
              </a:gs>
              <a:gs pos="50000">
                <a:srgbClr val="CA0000"/>
              </a:gs>
              <a:gs pos="100000">
                <a:srgbClr val="F8DDDD"/>
              </a:gs>
            </a:gsLst>
            <a:lin ang="0" scaled="0"/>
          </a:gra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35921" dir="2700000">
              <a:srgbClr val="000000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1" name="Google Shape;881;p41"/>
          <p:cNvSpPr txBox="1"/>
          <p:nvPr/>
        </p:nvSpPr>
        <p:spPr>
          <a:xfrm>
            <a:off x="3268662" y="1341437"/>
            <a:ext cx="5119687" cy="836612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107763" dir="2700000">
              <a:srgbClr val="000000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-698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Noto Sans Symbols"/>
              <a:buChar char="∙"/>
            </a:pPr>
            <a:r>
              <a:rPr lang="en-US" sz="11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НЕОБОСНОВАННОЕ ЗАВЫШЕНИЕ ПЛАНОВ ПО ЗАГОТОВКЕ МЯСА, МОЛОКА. В 1957 г. Н. ХРУЩЕВ ВЫДВИНУЛ ЛОЗУНГ «ДОГНАТЬ И ПЕРЕГОНИМ АМЕРИКУ ПО РОИЗВОДСТВУ МЯСА И МОЛОКА НА ДУШУ НАСЕЛЕНИЯ»</a:t>
            </a:r>
            <a:endParaRPr/>
          </a:p>
        </p:txBody>
      </p:sp>
      <p:sp>
        <p:nvSpPr>
          <p:cNvPr id="882" name="Google Shape;882;p41"/>
          <p:cNvSpPr txBox="1"/>
          <p:nvPr/>
        </p:nvSpPr>
        <p:spPr>
          <a:xfrm>
            <a:off x="3268662" y="2178050"/>
            <a:ext cx="5119687" cy="50165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107763" dir="2700000">
              <a:srgbClr val="000000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-698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Noto Sans Symbols"/>
              <a:buChar char="∙"/>
            </a:pPr>
            <a:r>
              <a:rPr lang="en-US" sz="11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НЕОБОСНОВАННОЕ РАСШИРЕНИЕ ПЛОЩАДЕЙ ДЛЯ ПОСЕВОВ КУКУРУЗЫ (С 1959 г.)</a:t>
            </a:r>
            <a:endParaRPr/>
          </a:p>
        </p:txBody>
      </p:sp>
      <p:sp>
        <p:nvSpPr>
          <p:cNvPr id="883" name="Google Shape;883;p41"/>
          <p:cNvSpPr txBox="1"/>
          <p:nvPr/>
        </p:nvSpPr>
        <p:spPr>
          <a:xfrm>
            <a:off x="3263900" y="2649537"/>
            <a:ext cx="5111750" cy="66675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117088" dir="2436078">
              <a:srgbClr val="000000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-698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Noto Sans Symbols"/>
              <a:buChar char="∙"/>
            </a:pPr>
            <a:r>
              <a:rPr lang="en-US" sz="11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УВЕЛИЧЕНИЕ НАЛОГОВ НА ПОДСОБНЫЕ ХОЗЯЙСТВА КОЛХОЗНИКОВ, ЛИНИЯ НА СОКРАЩЕНИЕ НАХОДЯЩЕГОСЯ В СОБСТВЕННОСТИ ПОГОЛОВЬЯ СКОТА (1959 г.)</a:t>
            </a:r>
            <a:endParaRPr/>
          </a:p>
        </p:txBody>
      </p:sp>
      <p:sp>
        <p:nvSpPr>
          <p:cNvPr id="884" name="Google Shape;884;p41"/>
          <p:cNvSpPr txBox="1"/>
          <p:nvPr/>
        </p:nvSpPr>
        <p:spPr>
          <a:xfrm>
            <a:off x="3268662" y="3316287"/>
            <a:ext cx="5119687" cy="50165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107763" dir="2700000">
              <a:srgbClr val="000000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-698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Noto Sans Symbols"/>
              <a:buChar char="∙"/>
            </a:pPr>
            <a:r>
              <a:rPr lang="en-US" sz="11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НОВЫЙ ЭТАП УКРУПНЕНИЯ КОЛХОЗОВ И РАССЕЛЕНИЯ НЕПЕРСПЕКТИВНЫХ ДЕРЕВЕНЬ</a:t>
            </a:r>
            <a:endParaRPr/>
          </a:p>
        </p:txBody>
      </p:sp>
      <p:sp>
        <p:nvSpPr>
          <p:cNvPr id="885" name="Google Shape;885;p41"/>
          <p:cNvSpPr txBox="1"/>
          <p:nvPr/>
        </p:nvSpPr>
        <p:spPr>
          <a:xfrm>
            <a:off x="3268662" y="3771900"/>
            <a:ext cx="5119687" cy="504825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107763" dir="2700000">
              <a:srgbClr val="000000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-698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Noto Sans Symbols"/>
              <a:buChar char="∙"/>
            </a:pPr>
            <a:r>
              <a:rPr lang="en-US" sz="11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УСИЛЕНИЕ АДМИНИСТРИРОВАНИЯ В УПРАВЛЕНИИ СЕЛЬСКИМ ХОЗЯЙСТВОМ </a:t>
            </a:r>
            <a:endParaRPr/>
          </a:p>
        </p:txBody>
      </p:sp>
      <p:sp>
        <p:nvSpPr>
          <p:cNvPr id="886" name="Google Shape;886;p41"/>
          <p:cNvSpPr txBox="1"/>
          <p:nvPr/>
        </p:nvSpPr>
        <p:spPr>
          <a:xfrm>
            <a:off x="3268662" y="4232275"/>
            <a:ext cx="5119687" cy="528637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107763" dir="2700000">
              <a:srgbClr val="000000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-698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Noto Sans Symbols"/>
              <a:buChar char="∙"/>
            </a:pPr>
            <a:r>
              <a:rPr lang="en-US" sz="11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ПРЕОБРАЗОВАНИЯ КОЛХОЗОВ В ГОСУДАРСТВЕННЫЕ СЕЛЬСКОХОЗЯЙСТВЕННЫЕ ПРЕДПРИЯТИЯ (СОВХОЗЫ</a:t>
            </a:r>
            <a:r>
              <a:rPr lang="en-US" sz="11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)</a:t>
            </a:r>
            <a:endParaRPr/>
          </a:p>
        </p:txBody>
      </p:sp>
      <p:sp>
        <p:nvSpPr>
          <p:cNvPr id="887" name="Google Shape;887;p41"/>
          <p:cNvSpPr txBox="1"/>
          <p:nvPr/>
        </p:nvSpPr>
        <p:spPr>
          <a:xfrm>
            <a:off x="3268662" y="4760912"/>
            <a:ext cx="5119687" cy="468312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107763" dir="2700000">
              <a:srgbClr val="000000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-698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Noto Sans Symbols"/>
              <a:buChar char="∙"/>
            </a:pPr>
            <a:r>
              <a:rPr lang="en-US" sz="11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ЛИКВИДАЦИЯ МТС В 1958 г., ОБРАЗОВАНИЕ РТС И ПРОДАЖА ТЕХНИКИ КОЛХОЗАМ </a:t>
            </a:r>
            <a:endParaRPr/>
          </a:p>
        </p:txBody>
      </p:sp>
      <p:grpSp>
        <p:nvGrpSpPr>
          <p:cNvPr id="888" name="Google Shape;888;p41"/>
          <p:cNvGrpSpPr/>
          <p:nvPr/>
        </p:nvGrpSpPr>
        <p:grpSpPr>
          <a:xfrm>
            <a:off x="3779837" y="5373687"/>
            <a:ext cx="4032250" cy="360362"/>
            <a:chOff x="2517" y="3521"/>
            <a:chExt cx="2540" cy="227"/>
          </a:xfrm>
        </p:grpSpPr>
        <p:cxnSp>
          <p:nvCxnSpPr>
            <p:cNvPr id="889" name="Google Shape;889;p41"/>
            <p:cNvCxnSpPr/>
            <p:nvPr/>
          </p:nvCxnSpPr>
          <p:spPr>
            <a:xfrm>
              <a:off x="3833" y="3521"/>
              <a:ext cx="0" cy="227"/>
            </a:xfrm>
            <a:prstGeom prst="straightConnector1">
              <a:avLst/>
            </a:prstGeom>
            <a:noFill/>
            <a:ln w="76200" cap="flat" cmpd="sng">
              <a:solidFill>
                <a:srgbClr val="CA0000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  <p:cxnSp>
          <p:nvCxnSpPr>
            <p:cNvPr id="890" name="Google Shape;890;p41"/>
            <p:cNvCxnSpPr/>
            <p:nvPr/>
          </p:nvCxnSpPr>
          <p:spPr>
            <a:xfrm>
              <a:off x="5057" y="3521"/>
              <a:ext cx="0" cy="227"/>
            </a:xfrm>
            <a:prstGeom prst="straightConnector1">
              <a:avLst/>
            </a:prstGeom>
            <a:noFill/>
            <a:ln w="76200" cap="flat" cmpd="sng">
              <a:solidFill>
                <a:srgbClr val="CA0000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  <p:cxnSp>
          <p:nvCxnSpPr>
            <p:cNvPr id="891" name="Google Shape;891;p41"/>
            <p:cNvCxnSpPr/>
            <p:nvPr/>
          </p:nvCxnSpPr>
          <p:spPr>
            <a:xfrm>
              <a:off x="2517" y="3521"/>
              <a:ext cx="0" cy="227"/>
            </a:xfrm>
            <a:prstGeom prst="straightConnector1">
              <a:avLst/>
            </a:prstGeom>
            <a:noFill/>
            <a:ln w="76200" cap="flat" cmpd="sng">
              <a:solidFill>
                <a:srgbClr val="CA0000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</p:grpSp>
      <p:sp>
        <p:nvSpPr>
          <p:cNvPr id="892" name="Google Shape;892;p41"/>
          <p:cNvSpPr txBox="1"/>
          <p:nvPr/>
        </p:nvSpPr>
        <p:spPr>
          <a:xfrm>
            <a:off x="684212" y="5878512"/>
            <a:ext cx="7704137" cy="719137"/>
          </a:xfrm>
          <a:prstGeom prst="rect">
            <a:avLst/>
          </a:prstGeom>
          <a:solidFill>
            <a:srgbClr val="FFEFE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107763" dir="2700000">
              <a:srgbClr val="000000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-69850" algn="just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Noto Sans Symbols"/>
              <a:buChar char="∙"/>
            </a:pPr>
            <a:r>
              <a:rPr lang="en-US" sz="11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СНИЖЕНИЕ ПОКАЗАТЕЛЕЙ ПО ПРОИЗВОДСТВУ ОСНОВНЫХ ВИДОВ СЕЛЬХОЗ ПРОДУКЦИИ</a:t>
            </a:r>
            <a:endParaRPr/>
          </a:p>
          <a:p>
            <a:pPr marL="0" marR="0" lvl="0" indent="-6985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Noto Sans Symbols"/>
              <a:buChar char="∙"/>
            </a:pPr>
            <a:r>
              <a:rPr lang="en-US" sz="11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ОБОСТРЕНИЕ ПРОДОВОЛЬСТВЕННОЙ ПРОБЛЕМЫ</a:t>
            </a:r>
            <a:endParaRPr/>
          </a:p>
          <a:p>
            <a:pPr marL="0" marR="0" lvl="0" indent="-6985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Noto Sans Symbols"/>
              <a:buChar char="∙"/>
            </a:pPr>
            <a:r>
              <a:rPr lang="en-US" sz="11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С 1963 г.  СССР НАЧАЛ РЕГУЛЯРНО ПОКУПАТЬ ЗЕРНО ЗА РУБЕЖОМ</a:t>
            </a:r>
            <a:endParaRPr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8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8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7" name="Google Shape;897;p4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8" name="Google Shape;898;p4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/>
          </a:p>
        </p:txBody>
      </p:sp>
      <p:pic>
        <p:nvPicPr>
          <p:cNvPr id="899" name="Google Shape;899;p42" descr="Рисунок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77050"/>
          </a:xfrm>
          <a:prstGeom prst="rect">
            <a:avLst/>
          </a:prstGeom>
          <a:noFill/>
          <a:ln>
            <a:noFill/>
          </a:ln>
        </p:spPr>
      </p:pic>
      <p:sp>
        <p:nvSpPr>
          <p:cNvPr id="900" name="Google Shape;900;p42"/>
          <p:cNvSpPr/>
          <p:nvPr/>
        </p:nvSpPr>
        <p:spPr>
          <a:xfrm rot="5400000">
            <a:off x="8459787" y="6237287"/>
            <a:ext cx="468312" cy="4683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105000" y="60000"/>
                </a:moveTo>
                <a:lnTo>
                  <a:pt x="15000" y="15000"/>
                </a:lnTo>
                <a:lnTo>
                  <a:pt x="15000" y="105000"/>
                </a:lnTo>
                <a:close/>
              </a:path>
              <a:path w="120000" h="120000" fill="darken" extrusionOk="0">
                <a:moveTo>
                  <a:pt x="105000" y="60000"/>
                </a:moveTo>
                <a:lnTo>
                  <a:pt x="15000" y="15000"/>
                </a:lnTo>
                <a:lnTo>
                  <a:pt x="15000" y="105000"/>
                </a:lnTo>
                <a:close/>
              </a:path>
              <a:path w="120000" h="120000" fill="none" extrusionOk="0">
                <a:moveTo>
                  <a:pt x="105000" y="60000"/>
                </a:moveTo>
                <a:lnTo>
                  <a:pt x="15000" y="105000"/>
                </a:lnTo>
                <a:lnTo>
                  <a:pt x="15000" y="15000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D60093"/>
              </a:gs>
              <a:gs pos="50000">
                <a:srgbClr val="FFFFFF"/>
              </a:gs>
              <a:gs pos="100000">
                <a:srgbClr val="D60093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1" name="Google Shape;901;p42"/>
          <p:cNvSpPr txBox="1"/>
          <p:nvPr/>
        </p:nvSpPr>
        <p:spPr>
          <a:xfrm>
            <a:off x="7019925" y="171450"/>
            <a:ext cx="2016125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60000"/>
              </a:buClr>
              <a:buSzPts val="1400"/>
              <a:buFont typeface="Verdana"/>
              <a:buNone/>
            </a:pPr>
            <a:r>
              <a:rPr lang="en-US" sz="1400" b="1" i="0" u="none">
                <a:solidFill>
                  <a:srgbClr val="760000"/>
                </a:solidFill>
                <a:latin typeface="Verdana"/>
                <a:ea typeface="Verdana"/>
                <a:cs typeface="Verdana"/>
                <a:sym typeface="Verdana"/>
              </a:rPr>
              <a:t>(Транспарант 16)</a:t>
            </a:r>
            <a:endParaRPr/>
          </a:p>
        </p:txBody>
      </p:sp>
      <p:sp>
        <p:nvSpPr>
          <p:cNvPr id="902" name="Google Shape;902;p42"/>
          <p:cNvSpPr txBox="1"/>
          <p:nvPr/>
        </p:nvSpPr>
        <p:spPr>
          <a:xfrm>
            <a:off x="1547812" y="541337"/>
            <a:ext cx="612140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60000"/>
              </a:buClr>
              <a:buSzPts val="1800"/>
              <a:buFont typeface="Verdana"/>
              <a:buNone/>
            </a:pPr>
            <a:r>
              <a:rPr lang="en-US" sz="1800" b="1" i="0" u="none">
                <a:solidFill>
                  <a:srgbClr val="760000"/>
                </a:solidFill>
                <a:latin typeface="Verdana"/>
                <a:ea typeface="Verdana"/>
                <a:cs typeface="Verdana"/>
                <a:sym typeface="Verdana"/>
              </a:rPr>
              <a:t>1953-1964 гг. – «ХРУЩЕВСКАЯ ОТТЕПЕЛЬ»</a:t>
            </a:r>
            <a:endParaRPr/>
          </a:p>
        </p:txBody>
      </p:sp>
      <p:sp>
        <p:nvSpPr>
          <p:cNvPr id="903" name="Google Shape;903;p42"/>
          <p:cNvSpPr txBox="1"/>
          <p:nvPr/>
        </p:nvSpPr>
        <p:spPr>
          <a:xfrm>
            <a:off x="2459037" y="2424112"/>
            <a:ext cx="4129087" cy="2517775"/>
          </a:xfrm>
          <a:prstGeom prst="rect">
            <a:avLst/>
          </a:prstGeom>
          <a:solidFill>
            <a:srgbClr val="FFFFE7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81319" dir="3080412">
              <a:srgbClr val="000000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-69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41C00"/>
              </a:buClr>
              <a:buSzPts val="1100"/>
              <a:buFont typeface="Noto Sans Symbols"/>
              <a:buChar char="∙"/>
            </a:pPr>
            <a:r>
              <a:rPr lang="en-US" sz="1100" b="1" i="0" u="none">
                <a:solidFill>
                  <a:srgbClr val="541C00"/>
                </a:solidFill>
                <a:latin typeface="Verdana"/>
                <a:ea typeface="Verdana"/>
                <a:cs typeface="Verdana"/>
                <a:sym typeface="Verdana"/>
              </a:rPr>
              <a:t>ДЕМОКРАТИЗАЦИЯ ПОЛИТИЧЕСКОЙ ЖИЗНИ</a:t>
            </a:r>
            <a:endParaRPr/>
          </a:p>
          <a:p>
            <a:pPr marL="0" marR="0" lvl="0" indent="-69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41C00"/>
              </a:buClr>
              <a:buSzPts val="1100"/>
              <a:buFont typeface="Noto Sans Symbols"/>
              <a:buChar char="∙"/>
            </a:pPr>
            <a:r>
              <a:rPr lang="en-US" sz="1100" b="1" i="0" u="none">
                <a:solidFill>
                  <a:srgbClr val="541C00"/>
                </a:solidFill>
                <a:latin typeface="Verdana"/>
                <a:ea typeface="Verdana"/>
                <a:cs typeface="Verdana"/>
                <a:sym typeface="Verdana"/>
              </a:rPr>
              <a:t>РАЗОБЛАЧЕНИЕ КУЛЬТА ЛИЧНОЧТИ СТАЛИНА</a:t>
            </a:r>
            <a:endParaRPr/>
          </a:p>
          <a:p>
            <a:pPr marL="0" marR="0" lvl="0" indent="-69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41C00"/>
              </a:buClr>
              <a:buSzPts val="1100"/>
              <a:buFont typeface="Noto Sans Symbols"/>
              <a:buChar char="∙"/>
            </a:pPr>
            <a:r>
              <a:rPr lang="en-US" sz="1100" b="1" i="0" u="none">
                <a:solidFill>
                  <a:srgbClr val="541C00"/>
                </a:solidFill>
                <a:latin typeface="Verdana"/>
                <a:ea typeface="Verdana"/>
                <a:cs typeface="Verdana"/>
                <a:sym typeface="Verdana"/>
              </a:rPr>
              <a:t>РЕФОРМА УПРАВЛЕНИЯ ПРОМЫШЛЕННОСТЬЮ</a:t>
            </a:r>
            <a:endParaRPr/>
          </a:p>
          <a:p>
            <a:pPr marL="0" marR="0" lvl="0" indent="-69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41C00"/>
              </a:buClr>
              <a:buSzPts val="1100"/>
              <a:buFont typeface="Noto Sans Symbols"/>
              <a:buChar char="∙"/>
            </a:pPr>
            <a:r>
              <a:rPr lang="en-US" sz="1100" b="1" i="0" u="none">
                <a:solidFill>
                  <a:srgbClr val="541C00"/>
                </a:solidFill>
                <a:latin typeface="Verdana"/>
                <a:ea typeface="Verdana"/>
                <a:cs typeface="Verdana"/>
                <a:sym typeface="Verdana"/>
              </a:rPr>
              <a:t>МЕРЫ, НАПРАВЛЕННЫЕ НА ИЗМЕНЕНИЕ ОБЛИКА СОВЕТСКОЙ ДЕРЕВНИ</a:t>
            </a:r>
            <a:endParaRPr/>
          </a:p>
          <a:p>
            <a:pPr marL="0" marR="0" lvl="0" indent="-69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41C00"/>
              </a:buClr>
              <a:buSzPts val="1100"/>
              <a:buFont typeface="Noto Sans Symbols"/>
              <a:buChar char="∙"/>
            </a:pPr>
            <a:r>
              <a:rPr lang="en-US" sz="1100" b="1" i="0" u="none">
                <a:solidFill>
                  <a:srgbClr val="541C00"/>
                </a:solidFill>
                <a:latin typeface="Verdana"/>
                <a:ea typeface="Verdana"/>
                <a:cs typeface="Verdana"/>
                <a:sym typeface="Verdana"/>
              </a:rPr>
              <a:t>МЕРЫ, НАПРАВЛЕННЫЕ НА УЛУЧШЕНИЕ ЖИЗНИ СОВЕТСКИХ ЛЮДЕЙ</a:t>
            </a:r>
            <a:endParaRPr/>
          </a:p>
          <a:p>
            <a:pPr marL="0" marR="0" lvl="0" indent="-69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41C00"/>
              </a:buClr>
              <a:buSzPts val="1100"/>
              <a:buFont typeface="Noto Sans Symbols"/>
              <a:buChar char="∙"/>
            </a:pPr>
            <a:r>
              <a:rPr lang="en-US" sz="1100" b="1" i="0" u="none">
                <a:solidFill>
                  <a:srgbClr val="541C00"/>
                </a:solidFill>
                <a:latin typeface="Verdana"/>
                <a:ea typeface="Verdana"/>
                <a:cs typeface="Verdana"/>
                <a:sym typeface="Verdana"/>
              </a:rPr>
              <a:t>ВНЕДРЕНИЕ ДОСТИЖЕНИЙ НАУЧНО-ТЕХНИЧЕСКОЙ РЕВОЛЮЦИИ В ОТДЕЛЬНЫЕ ОТРАСЛИ</a:t>
            </a:r>
            <a:endParaRPr/>
          </a:p>
          <a:p>
            <a:pPr marL="0" marR="0" lvl="0" indent="-69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41C00"/>
              </a:buClr>
              <a:buSzPts val="1100"/>
              <a:buFont typeface="Noto Sans Symbols"/>
              <a:buChar char="∙"/>
            </a:pPr>
            <a:r>
              <a:rPr lang="en-US" sz="1100" b="1" i="0" u="none">
                <a:solidFill>
                  <a:srgbClr val="541C00"/>
                </a:solidFill>
                <a:latin typeface="Verdana"/>
                <a:ea typeface="Verdana"/>
                <a:cs typeface="Verdana"/>
                <a:sym typeface="Verdana"/>
              </a:rPr>
              <a:t>ОТТЕПЕЛЬ В КУЛЬТУРЕ</a:t>
            </a:r>
            <a:endParaRPr/>
          </a:p>
        </p:txBody>
      </p:sp>
      <p:sp>
        <p:nvSpPr>
          <p:cNvPr id="904" name="Google Shape;904;p42"/>
          <p:cNvSpPr txBox="1"/>
          <p:nvPr/>
        </p:nvSpPr>
        <p:spPr>
          <a:xfrm>
            <a:off x="7235825" y="2652712"/>
            <a:ext cx="1744662" cy="2057400"/>
          </a:xfrm>
          <a:prstGeom prst="rect">
            <a:avLst/>
          </a:prstGeom>
          <a:solidFill>
            <a:srgbClr val="FFEFE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71842" dir="2700000">
              <a:srgbClr val="000000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A0000"/>
              </a:buClr>
              <a:buSzPts val="1600"/>
              <a:buFont typeface="Verdana"/>
              <a:buNone/>
            </a:pPr>
            <a:r>
              <a:rPr lang="en-US" sz="1600" b="1" i="0" u="none">
                <a:solidFill>
                  <a:srgbClr val="CA0000"/>
                </a:solidFill>
                <a:latin typeface="Verdana"/>
                <a:ea typeface="Verdana"/>
                <a:cs typeface="Verdana"/>
                <a:sym typeface="Verdana"/>
              </a:rPr>
              <a:t>ИТОГ</a:t>
            </a:r>
            <a:endParaRPr/>
          </a:p>
          <a:p>
            <a:pPr marL="0" marR="0" lvl="0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r>
              <a:rPr lang="en-US" sz="1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ПРЕОБРАЗОВАНИЯ НЕ ПРИНЕСЛИ ОЖИДАЕМОГО РЕЗУЛЬТАТА. </a:t>
            </a:r>
            <a:endParaRPr/>
          </a:p>
          <a:p>
            <a:pPr marL="0" marR="0" lvl="0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r>
              <a:rPr lang="en-US" sz="1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Н.С. ХРУЩЕВ В ОКТЯБРЕ 1964 г.  БЫЛ ОТПРАВЛЕН В ОТСТАВКУ</a:t>
            </a:r>
            <a:endParaRPr/>
          </a:p>
        </p:txBody>
      </p:sp>
      <p:sp>
        <p:nvSpPr>
          <p:cNvPr id="905" name="Google Shape;905;p42"/>
          <p:cNvSpPr txBox="1"/>
          <p:nvPr/>
        </p:nvSpPr>
        <p:spPr>
          <a:xfrm>
            <a:off x="114300" y="2424112"/>
            <a:ext cx="1936750" cy="2517775"/>
          </a:xfrm>
          <a:prstGeom prst="rect">
            <a:avLst/>
          </a:prstGeom>
          <a:solidFill>
            <a:srgbClr val="FFEFE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63500" dir="3187806">
              <a:srgbClr val="000000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ОСНОВНЫЕ НАПРАВЛЕНИЯ ПРЕОБРАЗОВАНИЙ</a:t>
            </a:r>
            <a:r>
              <a:rPr lang="en-US" sz="11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</a:pPr>
            <a:r>
              <a:rPr lang="en-US" sz="14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(1953 -1964 гг.)</a:t>
            </a:r>
            <a:endParaRPr/>
          </a:p>
        </p:txBody>
      </p:sp>
      <p:sp>
        <p:nvSpPr>
          <p:cNvPr id="906" name="Google Shape;906;p42"/>
          <p:cNvSpPr txBox="1"/>
          <p:nvPr/>
        </p:nvSpPr>
        <p:spPr>
          <a:xfrm>
            <a:off x="2743200" y="1052512"/>
            <a:ext cx="3086100" cy="800100"/>
          </a:xfrm>
          <a:prstGeom prst="rect">
            <a:avLst/>
          </a:prstGeom>
          <a:solidFill>
            <a:srgbClr val="FFEFE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107763" dir="2700000">
              <a:srgbClr val="000000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</a:pPr>
            <a:r>
              <a:rPr lang="en-US" sz="14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СОПРОВОЖДАЛИСЬ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</a:pPr>
            <a:r>
              <a:rPr lang="en-US" sz="14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ВОЛЮНТАРИЗМОМ</a:t>
            </a:r>
            <a:r>
              <a:rPr lang="en-US" sz="1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  <p:sp>
        <p:nvSpPr>
          <p:cNvPr id="907" name="Google Shape;907;p42"/>
          <p:cNvSpPr txBox="1"/>
          <p:nvPr/>
        </p:nvSpPr>
        <p:spPr>
          <a:xfrm>
            <a:off x="2627312" y="5734050"/>
            <a:ext cx="3086100" cy="800100"/>
          </a:xfrm>
          <a:prstGeom prst="rect">
            <a:avLst/>
          </a:prstGeom>
          <a:solidFill>
            <a:srgbClr val="FFEFE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71842" dir="2700000">
              <a:srgbClr val="000000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r>
              <a:rPr lang="en-US" sz="1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СОПОВОЖДАЛИСЬ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r>
              <a:rPr lang="en-US" sz="1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НЕПОСЛЕДОВАТЕЬНОСТЬЮ</a:t>
            </a:r>
            <a:endParaRPr/>
          </a:p>
        </p:txBody>
      </p:sp>
      <p:sp>
        <p:nvSpPr>
          <p:cNvPr id="908" name="Google Shape;908;p42"/>
          <p:cNvSpPr/>
          <p:nvPr/>
        </p:nvSpPr>
        <p:spPr>
          <a:xfrm rot="5400000">
            <a:off x="1008856" y="3610768"/>
            <a:ext cx="2589212" cy="215900"/>
          </a:xfrm>
          <a:prstGeom prst="triangle">
            <a:avLst>
              <a:gd name="adj" fmla="val 50000"/>
            </a:avLst>
          </a:prstGeom>
          <a:gradFill>
            <a:gsLst>
              <a:gs pos="0">
                <a:srgbClr val="F9E3E3"/>
              </a:gs>
              <a:gs pos="50000">
                <a:srgbClr val="CA0000"/>
              </a:gs>
              <a:gs pos="100000">
                <a:srgbClr val="F9E3E3"/>
              </a:gs>
            </a:gsLst>
            <a:lin ang="0" scaled="0"/>
          </a:gra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909" name="Google Shape;909;p42"/>
          <p:cNvGrpSpPr/>
          <p:nvPr/>
        </p:nvGrpSpPr>
        <p:grpSpPr>
          <a:xfrm>
            <a:off x="4427537" y="1395412"/>
            <a:ext cx="3916362" cy="4913312"/>
            <a:chOff x="2789" y="879"/>
            <a:chExt cx="2467" cy="3095"/>
          </a:xfrm>
        </p:grpSpPr>
        <p:cxnSp>
          <p:nvCxnSpPr>
            <p:cNvPr id="910" name="Google Shape;910;p42"/>
            <p:cNvCxnSpPr/>
            <p:nvPr/>
          </p:nvCxnSpPr>
          <p:spPr>
            <a:xfrm>
              <a:off x="2789" y="1167"/>
              <a:ext cx="0" cy="360"/>
            </a:xfrm>
            <a:prstGeom prst="straightConnector1">
              <a:avLst/>
            </a:prstGeom>
            <a:noFill/>
            <a:ln w="28575" cap="flat" cmpd="sng">
              <a:solidFill>
                <a:srgbClr val="CA0000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  <p:cxnSp>
          <p:nvCxnSpPr>
            <p:cNvPr id="911" name="Google Shape;911;p42"/>
            <p:cNvCxnSpPr/>
            <p:nvPr/>
          </p:nvCxnSpPr>
          <p:spPr>
            <a:xfrm rot="10800000">
              <a:off x="2789" y="3203"/>
              <a:ext cx="0" cy="360"/>
            </a:xfrm>
            <a:prstGeom prst="straightConnector1">
              <a:avLst/>
            </a:prstGeom>
            <a:noFill/>
            <a:ln w="28575" cap="flat" cmpd="sng">
              <a:solidFill>
                <a:srgbClr val="CA0000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  <p:cxnSp>
          <p:nvCxnSpPr>
            <p:cNvPr id="912" name="Google Shape;912;p42"/>
            <p:cNvCxnSpPr/>
            <p:nvPr/>
          </p:nvCxnSpPr>
          <p:spPr>
            <a:xfrm>
              <a:off x="3672" y="3974"/>
              <a:ext cx="1584" cy="0"/>
            </a:xfrm>
            <a:prstGeom prst="straightConnector1">
              <a:avLst/>
            </a:prstGeom>
            <a:noFill/>
            <a:ln w="28575" cap="flat" cmpd="sng">
              <a:solidFill>
                <a:srgbClr val="CA0000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913" name="Google Shape;913;p42"/>
            <p:cNvCxnSpPr/>
            <p:nvPr/>
          </p:nvCxnSpPr>
          <p:spPr>
            <a:xfrm rot="10800000">
              <a:off x="5256" y="3038"/>
              <a:ext cx="0" cy="936"/>
            </a:xfrm>
            <a:prstGeom prst="straightConnector1">
              <a:avLst/>
            </a:prstGeom>
            <a:noFill/>
            <a:ln w="28575" cap="flat" cmpd="sng">
              <a:solidFill>
                <a:srgbClr val="CA0000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  <p:cxnSp>
          <p:nvCxnSpPr>
            <p:cNvPr id="914" name="Google Shape;914;p42"/>
            <p:cNvCxnSpPr/>
            <p:nvPr/>
          </p:nvCxnSpPr>
          <p:spPr>
            <a:xfrm>
              <a:off x="3672" y="879"/>
              <a:ext cx="1584" cy="0"/>
            </a:xfrm>
            <a:prstGeom prst="straightConnector1">
              <a:avLst/>
            </a:prstGeom>
            <a:noFill/>
            <a:ln w="28575" cap="flat" cmpd="sng">
              <a:solidFill>
                <a:srgbClr val="CA0000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915" name="Google Shape;915;p42"/>
            <p:cNvCxnSpPr/>
            <p:nvPr/>
          </p:nvCxnSpPr>
          <p:spPr>
            <a:xfrm>
              <a:off x="5256" y="879"/>
              <a:ext cx="0" cy="792"/>
            </a:xfrm>
            <a:prstGeom prst="straightConnector1">
              <a:avLst/>
            </a:prstGeom>
            <a:noFill/>
            <a:ln w="28575" cap="flat" cmpd="sng">
              <a:solidFill>
                <a:srgbClr val="CA0000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</p:grpSp>
      <p:sp>
        <p:nvSpPr>
          <p:cNvPr id="916" name="Google Shape;916;p42"/>
          <p:cNvSpPr/>
          <p:nvPr/>
        </p:nvSpPr>
        <p:spPr>
          <a:xfrm>
            <a:off x="6732587" y="2767012"/>
            <a:ext cx="409575" cy="1943100"/>
          </a:xfrm>
          <a:prstGeom prst="right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F9E3E3"/>
              </a:gs>
              <a:gs pos="50000">
                <a:srgbClr val="CA0000"/>
              </a:gs>
              <a:gs pos="100000">
                <a:srgbClr val="F9E3E3"/>
              </a:gs>
            </a:gsLst>
            <a:lin ang="0" scaled="0"/>
          </a:gra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9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9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/>
          </a:p>
        </p:txBody>
      </p:sp>
      <p:pic>
        <p:nvPicPr>
          <p:cNvPr id="110" name="Google Shape;110;p16" descr="Рисунок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9525"/>
            <a:ext cx="9144000" cy="6877050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16"/>
          <p:cNvSpPr txBox="1"/>
          <p:nvPr/>
        </p:nvSpPr>
        <p:spPr>
          <a:xfrm>
            <a:off x="7092950" y="115887"/>
            <a:ext cx="19431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</a:pPr>
            <a:r>
              <a:rPr lang="en-US" sz="14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(Продолжение)</a:t>
            </a:r>
            <a:endParaRPr/>
          </a:p>
        </p:txBody>
      </p:sp>
      <p:sp>
        <p:nvSpPr>
          <p:cNvPr id="112" name="Google Shape;112;p16" descr="Точечная сетка"/>
          <p:cNvSpPr txBox="1"/>
          <p:nvPr/>
        </p:nvSpPr>
        <p:spPr>
          <a:xfrm>
            <a:off x="250825" y="476250"/>
            <a:ext cx="8642350" cy="56896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16"/>
          <p:cNvSpPr txBox="1"/>
          <p:nvPr/>
        </p:nvSpPr>
        <p:spPr>
          <a:xfrm>
            <a:off x="381000" y="609600"/>
            <a:ext cx="8382000" cy="5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1900"/>
              <a:buFont typeface="Verdana"/>
              <a:buNone/>
            </a:pPr>
            <a:r>
              <a:rPr lang="en-US" sz="1900" b="1" i="1" u="none">
                <a:solidFill>
                  <a:srgbClr val="CC0000"/>
                </a:solidFill>
                <a:latin typeface="Verdana"/>
                <a:ea typeface="Verdana"/>
                <a:cs typeface="Verdana"/>
                <a:sym typeface="Verdana"/>
              </a:rPr>
              <a:t>1953 г., 5 марта</a:t>
            </a:r>
            <a:r>
              <a:rPr lang="en-US" sz="18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– умер И.В. Сталин.</a:t>
            </a:r>
            <a:endParaRPr/>
          </a:p>
          <a:p>
            <a:pPr marL="0" marR="0" lvl="0" indent="0" algn="just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1900"/>
              <a:buFont typeface="Verdana"/>
              <a:buNone/>
            </a:pPr>
            <a:r>
              <a:rPr lang="en-US" sz="1900" b="1" i="1" u="none">
                <a:solidFill>
                  <a:srgbClr val="CC0000"/>
                </a:solidFill>
                <a:latin typeface="Verdana"/>
                <a:ea typeface="Verdana"/>
                <a:cs typeface="Verdana"/>
                <a:sym typeface="Verdana"/>
              </a:rPr>
              <a:t>1953 г., 13 сентября</a:t>
            </a:r>
            <a:r>
              <a:rPr lang="en-US" sz="18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– на вновь учрежденный пост Первого Секретаря ЦК КПСС избран Н.С. Хрущев.</a:t>
            </a:r>
            <a:endParaRPr/>
          </a:p>
          <a:p>
            <a:pPr marL="0" marR="0" lvl="0" indent="0" algn="just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1900"/>
              <a:buFont typeface="Verdana"/>
              <a:buNone/>
            </a:pPr>
            <a:r>
              <a:rPr lang="en-US" sz="1900" b="1" i="1" u="none">
                <a:solidFill>
                  <a:srgbClr val="CC0000"/>
                </a:solidFill>
                <a:latin typeface="Verdana"/>
                <a:ea typeface="Verdana"/>
                <a:cs typeface="Verdana"/>
                <a:sym typeface="Verdana"/>
              </a:rPr>
              <a:t>1956 г., февраль</a:t>
            </a:r>
            <a:r>
              <a:rPr lang="en-US" sz="18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– ХХ съезд КПСС. Доклад Н.С. Хрущева «О культе личности и его последствиях».</a:t>
            </a:r>
            <a:endParaRPr/>
          </a:p>
          <a:p>
            <a:pPr marL="0" marR="0" lvl="0" indent="0" algn="just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1900"/>
              <a:buFont typeface="Verdana"/>
              <a:buNone/>
            </a:pPr>
            <a:r>
              <a:rPr lang="en-US" sz="1900" b="1" i="1" u="none">
                <a:solidFill>
                  <a:srgbClr val="CC0000"/>
                </a:solidFill>
                <a:latin typeface="Verdana"/>
                <a:ea typeface="Verdana"/>
                <a:cs typeface="Verdana"/>
                <a:sym typeface="Verdana"/>
              </a:rPr>
              <a:t>1956 г., июнь</a:t>
            </a:r>
            <a:r>
              <a:rPr lang="en-US" sz="18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– Постановление ЦК КПСС «О преодолении культа личности и его последствий».</a:t>
            </a:r>
            <a:endParaRPr/>
          </a:p>
          <a:p>
            <a:pPr marL="0" marR="0" lvl="0" indent="0" algn="just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1900"/>
              <a:buFont typeface="Verdana"/>
              <a:buNone/>
            </a:pPr>
            <a:r>
              <a:rPr lang="en-US" sz="1900" b="1" i="1" u="none">
                <a:solidFill>
                  <a:srgbClr val="CC0000"/>
                </a:solidFill>
                <a:latin typeface="Verdana"/>
                <a:ea typeface="Verdana"/>
                <a:cs typeface="Verdana"/>
                <a:sym typeface="Verdana"/>
              </a:rPr>
              <a:t>1957 г., февраль</a:t>
            </a:r>
            <a:r>
              <a:rPr lang="en-US" sz="18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– введено новое Положение о Верховном Суде СССР.</a:t>
            </a:r>
            <a:endParaRPr/>
          </a:p>
          <a:p>
            <a:pPr marL="0" marR="0" lvl="0" indent="0" algn="just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1900"/>
              <a:buFont typeface="Verdana"/>
              <a:buNone/>
            </a:pPr>
            <a:r>
              <a:rPr lang="en-US" sz="1900" b="1" i="1" u="none">
                <a:solidFill>
                  <a:srgbClr val="CC0000"/>
                </a:solidFill>
                <a:latin typeface="Verdana"/>
                <a:ea typeface="Verdana"/>
                <a:cs typeface="Verdana"/>
                <a:sym typeface="Verdana"/>
              </a:rPr>
              <a:t>1957 г., октябрь</a:t>
            </a:r>
            <a:r>
              <a:rPr lang="en-US" sz="18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– запуск в СССР первого в мире искусственного спутника Земли. </a:t>
            </a:r>
            <a:endParaRPr/>
          </a:p>
          <a:p>
            <a:pPr marL="0" marR="0" lvl="0" indent="0" algn="just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1900"/>
              <a:buFont typeface="Verdana"/>
              <a:buNone/>
            </a:pPr>
            <a:r>
              <a:rPr lang="en-US" sz="1900" b="1" i="1" u="none">
                <a:solidFill>
                  <a:srgbClr val="CC0000"/>
                </a:solidFill>
                <a:latin typeface="Verdana"/>
                <a:ea typeface="Verdana"/>
                <a:cs typeface="Verdana"/>
                <a:sym typeface="Verdana"/>
              </a:rPr>
              <a:t>1957 г., май</a:t>
            </a:r>
            <a:r>
              <a:rPr lang="en-US" sz="18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– начало экономической реформы. Создание совнархозов.</a:t>
            </a:r>
            <a:endParaRPr/>
          </a:p>
          <a:p>
            <a:pPr marL="0" marR="0" lvl="0" indent="0" algn="just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1900"/>
              <a:buFont typeface="Verdana"/>
              <a:buNone/>
            </a:pPr>
            <a:r>
              <a:rPr lang="en-US" sz="1900" b="1" i="1" u="none">
                <a:solidFill>
                  <a:srgbClr val="CC0000"/>
                </a:solidFill>
                <a:latin typeface="Verdana"/>
                <a:ea typeface="Verdana"/>
                <a:cs typeface="Verdana"/>
                <a:sym typeface="Verdana"/>
              </a:rPr>
              <a:t>1959-1965 гг.</a:t>
            </a:r>
            <a:r>
              <a:rPr lang="en-US" sz="18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- семилетний план развития народного хозяйства.</a:t>
            </a:r>
            <a:endParaRPr/>
          </a:p>
          <a:p>
            <a:pPr marL="0" marR="0" lvl="0" indent="0" algn="just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1900"/>
              <a:buFont typeface="Verdana"/>
              <a:buNone/>
            </a:pPr>
            <a:r>
              <a:rPr lang="en-US" sz="1900" b="1" i="1" u="none">
                <a:solidFill>
                  <a:srgbClr val="CC0000"/>
                </a:solidFill>
                <a:latin typeface="Verdana"/>
                <a:ea typeface="Verdana"/>
                <a:cs typeface="Verdana"/>
                <a:sym typeface="Verdana"/>
              </a:rPr>
              <a:t>1961 г., 12 апреля</a:t>
            </a:r>
            <a:r>
              <a:rPr lang="en-US" sz="18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– полет в космос Ю.А. Гагарина.</a:t>
            </a:r>
            <a:endParaRPr/>
          </a:p>
          <a:p>
            <a:pPr marL="0" marR="0" lvl="0" indent="0" algn="just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1900"/>
              <a:buFont typeface="Verdana"/>
              <a:buNone/>
            </a:pPr>
            <a:r>
              <a:rPr lang="en-US" sz="1900" b="1" i="1" u="none">
                <a:solidFill>
                  <a:srgbClr val="CC0000"/>
                </a:solidFill>
                <a:latin typeface="Verdana"/>
                <a:ea typeface="Verdana"/>
                <a:cs typeface="Verdana"/>
                <a:sym typeface="Verdana"/>
              </a:rPr>
              <a:t>1961 г., октябрь</a:t>
            </a:r>
            <a:r>
              <a:rPr lang="en-US" sz="18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– ХХII съезд КПСС. Принятие новой Программы партии. </a:t>
            </a:r>
            <a:endParaRPr/>
          </a:p>
        </p:txBody>
      </p:sp>
      <p:sp>
        <p:nvSpPr>
          <p:cNvPr id="114" name="Google Shape;114;p16"/>
          <p:cNvSpPr/>
          <p:nvPr/>
        </p:nvSpPr>
        <p:spPr>
          <a:xfrm rot="5400000">
            <a:off x="8459787" y="6237287"/>
            <a:ext cx="468312" cy="4683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105000" y="60000"/>
                </a:moveTo>
                <a:lnTo>
                  <a:pt x="15000" y="15000"/>
                </a:lnTo>
                <a:lnTo>
                  <a:pt x="15000" y="105000"/>
                </a:lnTo>
                <a:close/>
              </a:path>
              <a:path w="120000" h="120000" fill="darken" extrusionOk="0">
                <a:moveTo>
                  <a:pt x="105000" y="60000"/>
                </a:moveTo>
                <a:lnTo>
                  <a:pt x="15000" y="15000"/>
                </a:lnTo>
                <a:lnTo>
                  <a:pt x="15000" y="105000"/>
                </a:lnTo>
                <a:close/>
              </a:path>
              <a:path w="120000" h="120000" fill="none" extrusionOk="0">
                <a:moveTo>
                  <a:pt x="105000" y="60000"/>
                </a:moveTo>
                <a:lnTo>
                  <a:pt x="15000" y="105000"/>
                </a:lnTo>
                <a:lnTo>
                  <a:pt x="15000" y="15000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D60093"/>
              </a:gs>
              <a:gs pos="50000">
                <a:srgbClr val="FFFFFF"/>
              </a:gs>
              <a:gs pos="100000">
                <a:srgbClr val="D60093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" name="Google Shape;921;p4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2" name="Google Shape;922;p4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/>
          </a:p>
        </p:txBody>
      </p:sp>
      <p:pic>
        <p:nvPicPr>
          <p:cNvPr id="923" name="Google Shape;923;p43" descr="Рисунок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77050"/>
          </a:xfrm>
          <a:prstGeom prst="rect">
            <a:avLst/>
          </a:prstGeom>
          <a:noFill/>
          <a:ln>
            <a:noFill/>
          </a:ln>
        </p:spPr>
      </p:pic>
      <p:sp>
        <p:nvSpPr>
          <p:cNvPr id="924" name="Google Shape;924;p43"/>
          <p:cNvSpPr/>
          <p:nvPr/>
        </p:nvSpPr>
        <p:spPr>
          <a:xfrm rot="5400000">
            <a:off x="8459787" y="6237287"/>
            <a:ext cx="468312" cy="4683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105000" y="60000"/>
                </a:moveTo>
                <a:lnTo>
                  <a:pt x="15000" y="15000"/>
                </a:lnTo>
                <a:lnTo>
                  <a:pt x="15000" y="105000"/>
                </a:lnTo>
                <a:close/>
              </a:path>
              <a:path w="120000" h="120000" fill="darken" extrusionOk="0">
                <a:moveTo>
                  <a:pt x="105000" y="60000"/>
                </a:moveTo>
                <a:lnTo>
                  <a:pt x="15000" y="15000"/>
                </a:lnTo>
                <a:lnTo>
                  <a:pt x="15000" y="105000"/>
                </a:lnTo>
                <a:close/>
              </a:path>
              <a:path w="120000" h="120000" fill="none" extrusionOk="0">
                <a:moveTo>
                  <a:pt x="105000" y="60000"/>
                </a:moveTo>
                <a:lnTo>
                  <a:pt x="15000" y="105000"/>
                </a:lnTo>
                <a:lnTo>
                  <a:pt x="15000" y="15000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D60093"/>
              </a:gs>
              <a:gs pos="50000">
                <a:srgbClr val="FFFFFF"/>
              </a:gs>
              <a:gs pos="100000">
                <a:srgbClr val="D60093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5" name="Google Shape;925;p43"/>
          <p:cNvSpPr txBox="1"/>
          <p:nvPr/>
        </p:nvSpPr>
        <p:spPr>
          <a:xfrm>
            <a:off x="7019925" y="171450"/>
            <a:ext cx="2016125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60000"/>
              </a:buClr>
              <a:buSzPts val="1400"/>
              <a:buFont typeface="Verdana"/>
              <a:buNone/>
            </a:pPr>
            <a:r>
              <a:rPr lang="en-US" sz="1400" b="1" i="0" u="none">
                <a:solidFill>
                  <a:srgbClr val="760000"/>
                </a:solidFill>
                <a:latin typeface="Verdana"/>
                <a:ea typeface="Verdana"/>
                <a:cs typeface="Verdana"/>
                <a:sym typeface="Verdana"/>
              </a:rPr>
              <a:t>(Транспарант 17)</a:t>
            </a:r>
            <a:endParaRPr/>
          </a:p>
        </p:txBody>
      </p:sp>
      <p:sp>
        <p:nvSpPr>
          <p:cNvPr id="926" name="Google Shape;926;p43"/>
          <p:cNvSpPr txBox="1"/>
          <p:nvPr/>
        </p:nvSpPr>
        <p:spPr>
          <a:xfrm>
            <a:off x="466725" y="549275"/>
            <a:ext cx="8353425" cy="5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760000"/>
              </a:buClr>
              <a:buSzPts val="1800"/>
              <a:buFont typeface="Verdana"/>
              <a:buNone/>
            </a:pPr>
            <a:r>
              <a:rPr lang="en-US" sz="1800" b="1" i="0" u="none">
                <a:solidFill>
                  <a:srgbClr val="760000"/>
                </a:solidFill>
                <a:latin typeface="Verdana"/>
                <a:ea typeface="Verdana"/>
                <a:cs typeface="Verdana"/>
                <a:sym typeface="Verdana"/>
              </a:rPr>
              <a:t>ОСНОВНЫЕ ПРИЧИНЫ ОТСТАВАНИЯ РАЗВИТИЯ СЕЛЬСКОГО ХОЗЯЙСТВА (50-е – НАЧАЛО 60-х гг.)</a:t>
            </a:r>
            <a:r>
              <a:rPr lang="en-US" sz="18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/>
          </a:p>
        </p:txBody>
      </p:sp>
      <p:grpSp>
        <p:nvGrpSpPr>
          <p:cNvPr id="927" name="Google Shape;927;p43"/>
          <p:cNvGrpSpPr/>
          <p:nvPr/>
        </p:nvGrpSpPr>
        <p:grpSpPr>
          <a:xfrm>
            <a:off x="361950" y="1377950"/>
            <a:ext cx="8458200" cy="800100"/>
            <a:chOff x="228" y="868"/>
            <a:chExt cx="5328" cy="504"/>
          </a:xfrm>
        </p:grpSpPr>
        <p:sp>
          <p:nvSpPr>
            <p:cNvPr id="928" name="Google Shape;928;p43"/>
            <p:cNvSpPr txBox="1"/>
            <p:nvPr/>
          </p:nvSpPr>
          <p:spPr>
            <a:xfrm>
              <a:off x="2100" y="868"/>
              <a:ext cx="1584" cy="504"/>
            </a:xfrm>
            <a:prstGeom prst="rect">
              <a:avLst/>
            </a:prstGeom>
            <a:solidFill>
              <a:srgbClr val="FFFFE7"/>
            </a:solidFill>
            <a:ln w="952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63500" dist="107763" dir="2700000">
                <a:srgbClr val="000000"/>
              </a:outerShdw>
            </a:effectLst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Verdana"/>
                <a:buNone/>
              </a:pPr>
              <a:r>
                <a:rPr lang="en-US" sz="12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НАРУШЕНИЕ ПРИНЦИПОВ</a:t>
              </a:r>
              <a:endParaRPr/>
            </a:p>
            <a:p>
              <a:pPr marL="0" marR="0" lvl="0" indent="0" algn="ctr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Verdana"/>
                <a:buNone/>
              </a:pPr>
              <a:r>
                <a:rPr lang="en-US" sz="12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МАТЕРИАЛЬНОЙ</a:t>
              </a:r>
              <a:endParaRPr/>
            </a:p>
            <a:p>
              <a:pPr marL="0" marR="0" lvl="0" indent="0" algn="ctr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Verdana"/>
                <a:buNone/>
              </a:pPr>
              <a:r>
                <a:rPr lang="en-US" sz="12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ЗАИНТЕРЕСОВАННОСТИ</a:t>
              </a:r>
              <a:endParaRPr/>
            </a:p>
          </p:txBody>
        </p:sp>
        <p:sp>
          <p:nvSpPr>
            <p:cNvPr id="929" name="Google Shape;929;p43"/>
            <p:cNvSpPr txBox="1"/>
            <p:nvPr/>
          </p:nvSpPr>
          <p:spPr>
            <a:xfrm>
              <a:off x="3972" y="868"/>
              <a:ext cx="1584" cy="504"/>
            </a:xfrm>
            <a:prstGeom prst="rect">
              <a:avLst/>
            </a:prstGeom>
            <a:solidFill>
              <a:srgbClr val="FFFFE7"/>
            </a:solidFill>
            <a:ln w="952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63500" dist="107763" dir="2700000">
                <a:srgbClr val="000000"/>
              </a:outerShdw>
            </a:effectLst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Verdana"/>
                <a:buNone/>
              </a:pPr>
              <a:r>
                <a:rPr lang="en-US" sz="12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ЭКОНОМИЧЕСКИ</a:t>
              </a:r>
              <a:endParaRPr/>
            </a:p>
            <a:p>
              <a:pPr marL="0" marR="0" lvl="0" indent="0" algn="ctr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Verdana"/>
                <a:buNone/>
              </a:pPr>
              <a:r>
                <a:rPr lang="en-US" sz="12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НЕОБОСНОВАННЫЕ</a:t>
              </a:r>
              <a:endParaRPr/>
            </a:p>
            <a:p>
              <a:pPr marL="0" marR="0" lvl="0" indent="0" algn="ctr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Verdana"/>
                <a:buNone/>
              </a:pPr>
              <a:r>
                <a:rPr lang="en-US" sz="12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ПРЕОБРАЗОВАНИЯ</a:t>
              </a:r>
              <a:endParaRPr/>
            </a:p>
          </p:txBody>
        </p:sp>
        <p:sp>
          <p:nvSpPr>
            <p:cNvPr id="930" name="Google Shape;930;p43"/>
            <p:cNvSpPr txBox="1"/>
            <p:nvPr/>
          </p:nvSpPr>
          <p:spPr>
            <a:xfrm>
              <a:off x="228" y="868"/>
              <a:ext cx="1584" cy="504"/>
            </a:xfrm>
            <a:prstGeom prst="rect">
              <a:avLst/>
            </a:prstGeom>
            <a:solidFill>
              <a:srgbClr val="FFFFE7"/>
            </a:solidFill>
            <a:ln w="952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63500" dist="107763" dir="8100000">
                <a:srgbClr val="000000"/>
              </a:outerShdw>
            </a:effectLst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Verdana"/>
                <a:buNone/>
              </a:pPr>
              <a:r>
                <a:rPr lang="en-US" sz="12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ИГНОРРИРОВАНИЕ ЭКОНОМИЧЕСКИХ ЗАКОНОВ РАЗВИТИЯ</a:t>
              </a:r>
              <a:endParaRPr/>
            </a:p>
            <a:p>
              <a:pPr marL="0" marR="0" lvl="0" indent="0" algn="ctr" rtl="0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Verdana"/>
                <a:buNone/>
              </a:pPr>
              <a:r>
                <a:rPr lang="en-US" sz="12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СЕЛЬСКОГО ХОЗЯЙСТВА</a:t>
              </a:r>
              <a:endParaRPr/>
            </a:p>
          </p:txBody>
        </p:sp>
      </p:grpSp>
      <p:sp>
        <p:nvSpPr>
          <p:cNvPr id="931" name="Google Shape;931;p43"/>
          <p:cNvSpPr txBox="1"/>
          <p:nvPr/>
        </p:nvSpPr>
        <p:spPr>
          <a:xfrm>
            <a:off x="3333750" y="3206750"/>
            <a:ext cx="2514600" cy="800100"/>
          </a:xfrm>
          <a:prstGeom prst="rect">
            <a:avLst/>
          </a:prstGeom>
          <a:solidFill>
            <a:srgbClr val="FFEFE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107763" dir="2700000">
              <a:srgbClr val="000000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</a:pPr>
            <a:r>
              <a:rPr lang="en-US" sz="20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ПРИЧИНЫ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1" i="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grpSp>
        <p:nvGrpSpPr>
          <p:cNvPr id="932" name="Google Shape;932;p43"/>
          <p:cNvGrpSpPr/>
          <p:nvPr/>
        </p:nvGrpSpPr>
        <p:grpSpPr>
          <a:xfrm>
            <a:off x="73025" y="2997200"/>
            <a:ext cx="8891586" cy="1079500"/>
            <a:chOff x="46" y="1888"/>
            <a:chExt cx="5601" cy="680"/>
          </a:xfrm>
        </p:grpSpPr>
        <p:sp>
          <p:nvSpPr>
            <p:cNvPr id="933" name="Google Shape;933;p43"/>
            <p:cNvSpPr txBox="1"/>
            <p:nvPr/>
          </p:nvSpPr>
          <p:spPr>
            <a:xfrm>
              <a:off x="46" y="1888"/>
              <a:ext cx="1791" cy="680"/>
            </a:xfrm>
            <a:prstGeom prst="rect">
              <a:avLst/>
            </a:prstGeom>
            <a:solidFill>
              <a:srgbClr val="FFFFE7"/>
            </a:solidFill>
            <a:ln w="952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63500" dist="107763" dir="8100000">
                <a:srgbClr val="000000"/>
              </a:outerShdw>
            </a:effectLst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Verdana"/>
                <a:buNone/>
              </a:pPr>
              <a:r>
                <a:rPr lang="en-US" sz="12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НЕКОМПЕТЕНТНОЕ ПАРТИЙНОЕ ВМЕШАТЕЛЬСТВО В ПЛАНИРОВАНИЕ И РУКОВОДСТВО</a:t>
              </a:r>
              <a:endParaRPr/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Verdana"/>
                <a:buNone/>
              </a:pPr>
              <a:r>
                <a:rPr lang="en-US" sz="12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СЕЛЬСКИМ ХОЗЯЙСТВОМ</a:t>
              </a:r>
              <a:endParaRPr/>
            </a:p>
          </p:txBody>
        </p:sp>
        <p:sp>
          <p:nvSpPr>
            <p:cNvPr id="934" name="Google Shape;934;p43"/>
            <p:cNvSpPr txBox="1"/>
            <p:nvPr/>
          </p:nvSpPr>
          <p:spPr>
            <a:xfrm>
              <a:off x="3969" y="1888"/>
              <a:ext cx="1678" cy="636"/>
            </a:xfrm>
            <a:prstGeom prst="rect">
              <a:avLst/>
            </a:prstGeom>
            <a:solidFill>
              <a:srgbClr val="FFFFE7"/>
            </a:solidFill>
            <a:ln w="952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63500" dist="107763" dir="2700000">
                <a:srgbClr val="000000"/>
              </a:outerShdw>
            </a:effectLst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Verdana"/>
                <a:buNone/>
              </a:pPr>
              <a:r>
                <a:rPr lang="en-US" sz="12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УСИЛЕНИЕ ВОЛЮНТАРИСТСКИХ МЕТОДОВ В РУКОВОДСТВЕ СЕЛЬСКИМ ХОЗЯЙСТВОМ </a:t>
              </a:r>
              <a:endParaRPr/>
            </a:p>
          </p:txBody>
        </p:sp>
      </p:grpSp>
      <p:grpSp>
        <p:nvGrpSpPr>
          <p:cNvPr id="935" name="Google Shape;935;p43"/>
          <p:cNvGrpSpPr/>
          <p:nvPr/>
        </p:nvGrpSpPr>
        <p:grpSpPr>
          <a:xfrm>
            <a:off x="361950" y="5292725"/>
            <a:ext cx="8458200" cy="800100"/>
            <a:chOff x="228" y="3334"/>
            <a:chExt cx="5328" cy="504"/>
          </a:xfrm>
        </p:grpSpPr>
        <p:sp>
          <p:nvSpPr>
            <p:cNvPr id="936" name="Google Shape;936;p43"/>
            <p:cNvSpPr txBox="1"/>
            <p:nvPr/>
          </p:nvSpPr>
          <p:spPr>
            <a:xfrm>
              <a:off x="3972" y="3334"/>
              <a:ext cx="1584" cy="504"/>
            </a:xfrm>
            <a:prstGeom prst="rect">
              <a:avLst/>
            </a:prstGeom>
            <a:solidFill>
              <a:srgbClr val="FFFFE7"/>
            </a:solidFill>
            <a:ln w="952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63500" dist="107763" dir="2700000">
                <a:srgbClr val="000000"/>
              </a:outerShdw>
            </a:effectLst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Verdana"/>
                <a:buNone/>
              </a:pPr>
              <a:r>
                <a:rPr lang="en-US" sz="12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НЕДОСТАТОЧНЫЕ</a:t>
              </a:r>
              <a:endParaRPr/>
            </a:p>
            <a:p>
              <a:pPr marL="0" marR="0" lvl="0" indent="0" algn="ctr" rtl="0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Verdana"/>
                <a:buNone/>
              </a:pPr>
              <a:r>
                <a:rPr lang="en-US" sz="12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КАПИТАЛОВЛОЖЕНИЯ В</a:t>
              </a:r>
              <a:endParaRPr/>
            </a:p>
            <a:p>
              <a:pPr marL="0" marR="0" lvl="0" indent="0" algn="ctr" rtl="0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Verdana"/>
                <a:buNone/>
              </a:pPr>
              <a:r>
                <a:rPr lang="en-US" sz="12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СЕЛЬСКОЕ ХОЗЯЙСТВО</a:t>
              </a:r>
              <a:endParaRPr/>
            </a:p>
          </p:txBody>
        </p:sp>
        <p:sp>
          <p:nvSpPr>
            <p:cNvPr id="937" name="Google Shape;937;p43"/>
            <p:cNvSpPr txBox="1"/>
            <p:nvPr/>
          </p:nvSpPr>
          <p:spPr>
            <a:xfrm>
              <a:off x="2100" y="3334"/>
              <a:ext cx="1584" cy="504"/>
            </a:xfrm>
            <a:prstGeom prst="rect">
              <a:avLst/>
            </a:prstGeom>
            <a:solidFill>
              <a:srgbClr val="FFFFE7"/>
            </a:solidFill>
            <a:ln w="952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63500" dist="107763" dir="2700000">
                <a:srgbClr val="000000"/>
              </a:outerShdw>
            </a:effectLst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Verdana"/>
                <a:buNone/>
              </a:pPr>
              <a:r>
                <a:rPr lang="en-US" sz="12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НИЗКИЙ УРОВЕНЬ КУЛЬТУРЫ ЗЕМЛЕДЕЛИЯ И ЖИВОТНОВОДСТВА</a:t>
              </a:r>
              <a:endParaRPr/>
            </a:p>
          </p:txBody>
        </p:sp>
        <p:sp>
          <p:nvSpPr>
            <p:cNvPr id="938" name="Google Shape;938;p43"/>
            <p:cNvSpPr txBox="1"/>
            <p:nvPr/>
          </p:nvSpPr>
          <p:spPr>
            <a:xfrm>
              <a:off x="228" y="3334"/>
              <a:ext cx="1584" cy="504"/>
            </a:xfrm>
            <a:prstGeom prst="rect">
              <a:avLst/>
            </a:prstGeom>
            <a:solidFill>
              <a:srgbClr val="FFFFE7"/>
            </a:solidFill>
            <a:ln w="952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63500" dist="107763" dir="8100000">
                <a:srgbClr val="000000"/>
              </a:outerShdw>
            </a:effectLst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Verdana"/>
                <a:buNone/>
              </a:pPr>
              <a:r>
                <a:rPr lang="en-US" sz="12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ДЕФИЦИТ ТЕХНИКИ И</a:t>
              </a:r>
              <a:endParaRPr/>
            </a:p>
            <a:p>
              <a:pPr marL="0" marR="0" lvl="0" indent="0" algn="ctr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Verdana"/>
                <a:buNone/>
              </a:pPr>
              <a:r>
                <a:rPr lang="en-US" sz="12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КВАЛИФИЦИРОВАННЫХ</a:t>
              </a:r>
              <a:endParaRPr/>
            </a:p>
            <a:p>
              <a:pPr marL="0" marR="0" lvl="0" indent="0" algn="ctr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Verdana"/>
                <a:buNone/>
              </a:pPr>
              <a:r>
                <a:rPr lang="en-US" sz="12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КАДРОВ</a:t>
              </a:r>
              <a:endParaRPr/>
            </a:p>
          </p:txBody>
        </p:sp>
      </p:grpSp>
      <p:grpSp>
        <p:nvGrpSpPr>
          <p:cNvPr id="939" name="Google Shape;939;p43"/>
          <p:cNvGrpSpPr/>
          <p:nvPr/>
        </p:nvGrpSpPr>
        <p:grpSpPr>
          <a:xfrm>
            <a:off x="1619250" y="2292350"/>
            <a:ext cx="5829300" cy="914400"/>
            <a:chOff x="1020" y="1444"/>
            <a:chExt cx="3672" cy="576"/>
          </a:xfrm>
        </p:grpSpPr>
        <p:cxnSp>
          <p:nvCxnSpPr>
            <p:cNvPr id="940" name="Google Shape;940;p43"/>
            <p:cNvCxnSpPr/>
            <p:nvPr/>
          </p:nvCxnSpPr>
          <p:spPr>
            <a:xfrm rot="10800000">
              <a:off x="2892" y="1444"/>
              <a:ext cx="0" cy="576"/>
            </a:xfrm>
            <a:prstGeom prst="straightConnector1">
              <a:avLst/>
            </a:prstGeom>
            <a:noFill/>
            <a:ln w="28575" cap="flat" cmpd="sng">
              <a:solidFill>
                <a:srgbClr val="CA0000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  <p:cxnSp>
          <p:nvCxnSpPr>
            <p:cNvPr id="941" name="Google Shape;941;p43"/>
            <p:cNvCxnSpPr/>
            <p:nvPr/>
          </p:nvCxnSpPr>
          <p:spPr>
            <a:xfrm rot="10800000" flipH="1">
              <a:off x="2892" y="1444"/>
              <a:ext cx="1800" cy="576"/>
            </a:xfrm>
            <a:prstGeom prst="straightConnector1">
              <a:avLst/>
            </a:prstGeom>
            <a:noFill/>
            <a:ln w="28575" cap="flat" cmpd="sng">
              <a:solidFill>
                <a:srgbClr val="CA0000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  <p:cxnSp>
          <p:nvCxnSpPr>
            <p:cNvPr id="942" name="Google Shape;942;p43"/>
            <p:cNvCxnSpPr/>
            <p:nvPr/>
          </p:nvCxnSpPr>
          <p:spPr>
            <a:xfrm rot="10800000">
              <a:off x="1020" y="1444"/>
              <a:ext cx="1872" cy="576"/>
            </a:xfrm>
            <a:prstGeom prst="straightConnector1">
              <a:avLst/>
            </a:prstGeom>
            <a:noFill/>
            <a:ln w="28575" cap="flat" cmpd="sng">
              <a:solidFill>
                <a:srgbClr val="CA0000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</p:grpSp>
      <p:grpSp>
        <p:nvGrpSpPr>
          <p:cNvPr id="943" name="Google Shape;943;p43"/>
          <p:cNvGrpSpPr/>
          <p:nvPr/>
        </p:nvGrpSpPr>
        <p:grpSpPr>
          <a:xfrm>
            <a:off x="1504950" y="4086225"/>
            <a:ext cx="6057900" cy="1143000"/>
            <a:chOff x="948" y="2574"/>
            <a:chExt cx="3816" cy="720"/>
          </a:xfrm>
        </p:grpSpPr>
        <p:cxnSp>
          <p:nvCxnSpPr>
            <p:cNvPr id="944" name="Google Shape;944;p43"/>
            <p:cNvCxnSpPr/>
            <p:nvPr/>
          </p:nvCxnSpPr>
          <p:spPr>
            <a:xfrm flipH="1">
              <a:off x="948" y="2574"/>
              <a:ext cx="1944" cy="720"/>
            </a:xfrm>
            <a:prstGeom prst="straightConnector1">
              <a:avLst/>
            </a:prstGeom>
            <a:noFill/>
            <a:ln w="28575" cap="flat" cmpd="sng">
              <a:solidFill>
                <a:srgbClr val="CA0000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  <p:cxnSp>
          <p:nvCxnSpPr>
            <p:cNvPr id="945" name="Google Shape;945;p43"/>
            <p:cNvCxnSpPr/>
            <p:nvPr/>
          </p:nvCxnSpPr>
          <p:spPr>
            <a:xfrm>
              <a:off x="2892" y="2574"/>
              <a:ext cx="0" cy="720"/>
            </a:xfrm>
            <a:prstGeom prst="straightConnector1">
              <a:avLst/>
            </a:prstGeom>
            <a:noFill/>
            <a:ln w="28575" cap="flat" cmpd="sng">
              <a:solidFill>
                <a:srgbClr val="CA0000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  <p:cxnSp>
          <p:nvCxnSpPr>
            <p:cNvPr id="946" name="Google Shape;946;p43"/>
            <p:cNvCxnSpPr/>
            <p:nvPr/>
          </p:nvCxnSpPr>
          <p:spPr>
            <a:xfrm>
              <a:off x="2892" y="2574"/>
              <a:ext cx="1872" cy="720"/>
            </a:xfrm>
            <a:prstGeom prst="straightConnector1">
              <a:avLst/>
            </a:prstGeom>
            <a:noFill/>
            <a:ln w="28575" cap="flat" cmpd="sng">
              <a:solidFill>
                <a:srgbClr val="CA0000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</p:grpSp>
      <p:grpSp>
        <p:nvGrpSpPr>
          <p:cNvPr id="947" name="Google Shape;947;p43"/>
          <p:cNvGrpSpPr/>
          <p:nvPr/>
        </p:nvGrpSpPr>
        <p:grpSpPr>
          <a:xfrm>
            <a:off x="2916237" y="3573462"/>
            <a:ext cx="3384550" cy="0"/>
            <a:chOff x="1837" y="2251"/>
            <a:chExt cx="2132" cy="0"/>
          </a:xfrm>
        </p:grpSpPr>
        <p:cxnSp>
          <p:nvCxnSpPr>
            <p:cNvPr id="948" name="Google Shape;948;p43"/>
            <p:cNvCxnSpPr/>
            <p:nvPr/>
          </p:nvCxnSpPr>
          <p:spPr>
            <a:xfrm>
              <a:off x="3742" y="2251"/>
              <a:ext cx="227" cy="0"/>
            </a:xfrm>
            <a:prstGeom prst="straightConnector1">
              <a:avLst/>
            </a:prstGeom>
            <a:noFill/>
            <a:ln w="28575" cap="flat" cmpd="sng">
              <a:solidFill>
                <a:srgbClr val="CA0000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  <p:cxnSp>
          <p:nvCxnSpPr>
            <p:cNvPr id="949" name="Google Shape;949;p43"/>
            <p:cNvCxnSpPr/>
            <p:nvPr/>
          </p:nvCxnSpPr>
          <p:spPr>
            <a:xfrm rot="10800000">
              <a:off x="1837" y="2251"/>
              <a:ext cx="227" cy="0"/>
            </a:xfrm>
            <a:prstGeom prst="straightConnector1">
              <a:avLst/>
            </a:prstGeom>
            <a:noFill/>
            <a:ln w="28575" cap="flat" cmpd="sng">
              <a:solidFill>
                <a:srgbClr val="CA0000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9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9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" name="Google Shape;954;p44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5" name="Google Shape;955;p4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/>
          </a:p>
        </p:txBody>
      </p:sp>
      <p:pic>
        <p:nvPicPr>
          <p:cNvPr id="956" name="Google Shape;956;p44" descr="Рисунок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77050"/>
          </a:xfrm>
          <a:prstGeom prst="rect">
            <a:avLst/>
          </a:prstGeom>
          <a:noFill/>
          <a:ln>
            <a:noFill/>
          </a:ln>
        </p:spPr>
      </p:pic>
      <p:sp>
        <p:nvSpPr>
          <p:cNvPr id="957" name="Google Shape;957;p44"/>
          <p:cNvSpPr/>
          <p:nvPr/>
        </p:nvSpPr>
        <p:spPr>
          <a:xfrm rot="5400000">
            <a:off x="8496300" y="6273800"/>
            <a:ext cx="468312" cy="4683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105000" y="60000"/>
                </a:moveTo>
                <a:lnTo>
                  <a:pt x="15000" y="15000"/>
                </a:lnTo>
                <a:lnTo>
                  <a:pt x="15000" y="105000"/>
                </a:lnTo>
                <a:close/>
              </a:path>
              <a:path w="120000" h="120000" fill="darken" extrusionOk="0">
                <a:moveTo>
                  <a:pt x="105000" y="60000"/>
                </a:moveTo>
                <a:lnTo>
                  <a:pt x="15000" y="15000"/>
                </a:lnTo>
                <a:lnTo>
                  <a:pt x="15000" y="105000"/>
                </a:lnTo>
                <a:close/>
              </a:path>
              <a:path w="120000" h="120000" fill="none" extrusionOk="0">
                <a:moveTo>
                  <a:pt x="105000" y="60000"/>
                </a:moveTo>
                <a:lnTo>
                  <a:pt x="15000" y="105000"/>
                </a:lnTo>
                <a:lnTo>
                  <a:pt x="15000" y="15000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D60093"/>
              </a:gs>
              <a:gs pos="50000">
                <a:srgbClr val="FFFFFF"/>
              </a:gs>
              <a:gs pos="100000">
                <a:srgbClr val="D60093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8" name="Google Shape;958;p44"/>
          <p:cNvSpPr txBox="1"/>
          <p:nvPr/>
        </p:nvSpPr>
        <p:spPr>
          <a:xfrm>
            <a:off x="6877050" y="171450"/>
            <a:ext cx="2016125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60000"/>
              </a:buClr>
              <a:buSzPts val="1400"/>
              <a:buFont typeface="Verdana"/>
              <a:buNone/>
            </a:pPr>
            <a:r>
              <a:rPr lang="en-US" sz="1400" b="1" i="0" u="none">
                <a:solidFill>
                  <a:srgbClr val="760000"/>
                </a:solidFill>
                <a:latin typeface="Verdana"/>
                <a:ea typeface="Verdana"/>
                <a:cs typeface="Verdana"/>
                <a:sym typeface="Verdana"/>
              </a:rPr>
              <a:t>(Транспарант 18)</a:t>
            </a:r>
            <a:endParaRPr/>
          </a:p>
        </p:txBody>
      </p:sp>
      <p:sp>
        <p:nvSpPr>
          <p:cNvPr id="959" name="Google Shape;959;p44"/>
          <p:cNvSpPr txBox="1"/>
          <p:nvPr/>
        </p:nvSpPr>
        <p:spPr>
          <a:xfrm>
            <a:off x="1619250" y="476250"/>
            <a:ext cx="6048375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60000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rPr>
              <a:t>НАУЧНО-ТЕХНИЧЕСКИЙ ПРОГРЕСС 1953-1964 гг.</a:t>
            </a:r>
            <a:endParaRPr/>
          </a:p>
        </p:txBody>
      </p:sp>
      <p:grpSp>
        <p:nvGrpSpPr>
          <p:cNvPr id="960" name="Google Shape;960;p44"/>
          <p:cNvGrpSpPr/>
          <p:nvPr/>
        </p:nvGrpSpPr>
        <p:grpSpPr>
          <a:xfrm>
            <a:off x="2843212" y="908050"/>
            <a:ext cx="3384550" cy="503237"/>
            <a:chOff x="1791" y="709"/>
            <a:chExt cx="2132" cy="453"/>
          </a:xfrm>
        </p:grpSpPr>
        <p:sp>
          <p:nvSpPr>
            <p:cNvPr id="961" name="Google Shape;961;p44"/>
            <p:cNvSpPr/>
            <p:nvPr/>
          </p:nvSpPr>
          <p:spPr>
            <a:xfrm>
              <a:off x="1791" y="709"/>
              <a:ext cx="2132" cy="453"/>
            </a:xfrm>
            <a:prstGeom prst="roundRect">
              <a:avLst>
                <a:gd name="adj" fmla="val 16667"/>
              </a:avLst>
            </a:prstGeom>
            <a:solidFill>
              <a:srgbClr val="FFFFE7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2" name="Google Shape;962;p44"/>
            <p:cNvSpPr/>
            <p:nvPr/>
          </p:nvSpPr>
          <p:spPr>
            <a:xfrm>
              <a:off x="2005" y="789"/>
              <a:ext cx="1600" cy="328"/>
            </a:xfrm>
            <a:prstGeom prst="rect">
              <a:avLst/>
            </a:prstGeom>
          </p:spPr>
          <p:txBody>
            <a:bodyPr>
              <a:prstTxWarp prst="textPlain">
                <a:avLst/>
              </a:prstTxWarp>
            </a:bodyPr>
            <a:lstStyle/>
            <a:p>
              <a:pPr lvl="0" algn="l"/>
              <a:r>
                <a:rPr b="0" i="0">
                  <a:ln w="12700" cap="flat" cmpd="sng">
                    <a:solidFill>
                      <a:srgbClr val="3333CC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  <a:solidFill>
                    <a:srgbClr val="B2B2B2">
                      <a:alpha val="49803"/>
                    </a:srgbClr>
                  </a:solidFill>
                  <a:latin typeface="Arial"/>
                </a:rPr>
                <a:t>достижения </a:t>
              </a:r>
            </a:p>
          </p:txBody>
        </p:sp>
      </p:grpSp>
      <p:sp>
        <p:nvSpPr>
          <p:cNvPr id="963" name="Google Shape;963;p44"/>
          <p:cNvSpPr txBox="1"/>
          <p:nvPr/>
        </p:nvSpPr>
        <p:spPr>
          <a:xfrm>
            <a:off x="1258887" y="1916112"/>
            <a:ext cx="6480175" cy="2879725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107763" dir="2700000">
              <a:srgbClr val="000000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-76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A0000"/>
              </a:buClr>
              <a:buSzPts val="1200"/>
              <a:buFont typeface="Noto Sans Symbols"/>
              <a:buChar char="∙"/>
            </a:pPr>
            <a:r>
              <a:rPr lang="en-US" sz="1200" b="1" i="0" u="none">
                <a:solidFill>
                  <a:srgbClr val="CA0000"/>
                </a:solidFill>
                <a:latin typeface="Verdana"/>
                <a:ea typeface="Verdana"/>
                <a:cs typeface="Verdana"/>
                <a:sym typeface="Verdana"/>
              </a:rPr>
              <a:t>В 1953 г</a:t>
            </a: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 ВПЕРВЫЕ ПРОИЗОШЛО ИСПЫТАНИЕ ВОДДОРОДНОЙ БОМБЫ</a:t>
            </a:r>
            <a:endParaRPr/>
          </a:p>
          <a:p>
            <a:pPr marL="0" marR="0" lvl="0" indent="-76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A0000"/>
              </a:buClr>
              <a:buSzPts val="1200"/>
              <a:buFont typeface="Noto Sans Symbols"/>
              <a:buChar char="∙"/>
            </a:pPr>
            <a:r>
              <a:rPr lang="en-US" sz="1200" b="1" i="0" u="none">
                <a:solidFill>
                  <a:srgbClr val="CA0000"/>
                </a:solidFill>
                <a:latin typeface="Verdana"/>
                <a:ea typeface="Verdana"/>
                <a:cs typeface="Verdana"/>
                <a:sym typeface="Verdana"/>
              </a:rPr>
              <a:t>В 1954 г.</a:t>
            </a: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ПОСТРОЕНА ПЕРВАЯ В МИРЕ АТОМНАЯ ЭЛЕТРОСТАНЦИЯ</a:t>
            </a:r>
            <a:endParaRPr/>
          </a:p>
          <a:p>
            <a:pPr marL="0" marR="0" lvl="0" indent="-76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A0000"/>
              </a:buClr>
              <a:buSzPts val="1200"/>
              <a:buFont typeface="Noto Sans Symbols"/>
              <a:buChar char="∙"/>
            </a:pPr>
            <a:r>
              <a:rPr lang="en-US" sz="1200" b="1" i="0" u="none">
                <a:solidFill>
                  <a:srgbClr val="CA0000"/>
                </a:solidFill>
                <a:latin typeface="Verdana"/>
                <a:ea typeface="Verdana"/>
                <a:cs typeface="Verdana"/>
                <a:sym typeface="Verdana"/>
              </a:rPr>
              <a:t>В 1957 г.</a:t>
            </a: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СПУЩЕН НА ВОДУ ПЕРВЫЙ В МИРЕ АТОМНЫЙ ЛЕДОКОЛ «ЛЕНИН»</a:t>
            </a:r>
            <a:endParaRPr/>
          </a:p>
          <a:p>
            <a:pPr marL="0" marR="0" lvl="0" indent="-76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A0000"/>
              </a:buClr>
              <a:buSzPts val="1200"/>
              <a:buFont typeface="Noto Sans Symbols"/>
              <a:buChar char="∙"/>
            </a:pPr>
            <a:r>
              <a:rPr lang="en-US" sz="1200" b="1" i="0" u="none">
                <a:solidFill>
                  <a:srgbClr val="CA0000"/>
                </a:solidFill>
                <a:latin typeface="Verdana"/>
                <a:ea typeface="Verdana"/>
                <a:cs typeface="Verdana"/>
                <a:sym typeface="Verdana"/>
              </a:rPr>
              <a:t>В 1957 г.</a:t>
            </a: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ПЕРВЫЙ СОВЕТСКИЙ СПУТНИК БЫЛ ВЫВЕДЕН НА ОРБИТУ</a:t>
            </a:r>
            <a:endParaRPr/>
          </a:p>
          <a:p>
            <a:pPr marL="0" marR="0" lvl="0" indent="-76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A0000"/>
              </a:buClr>
              <a:buSzPts val="1200"/>
              <a:buFont typeface="Noto Sans Symbols"/>
              <a:buChar char="∙"/>
            </a:pPr>
            <a:r>
              <a:rPr lang="en-US" sz="1200" b="1" i="0" u="none">
                <a:solidFill>
                  <a:srgbClr val="CA0000"/>
                </a:solidFill>
                <a:latin typeface="Verdana"/>
                <a:ea typeface="Verdana"/>
                <a:cs typeface="Verdana"/>
                <a:sym typeface="Verdana"/>
              </a:rPr>
              <a:t>12 АПРЕЛЯ 1961 г.</a:t>
            </a: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ГРАЖДАНИН СССР Ю.А. ГАГАРИН НА КОРАБЛЕ «ВОСТОК» СОВЕРШИЛ ПЕРВЫЙ В МИРЕ КОСМИЧЕСКИЙ ПОЛЕТ</a:t>
            </a:r>
            <a:endParaRPr/>
          </a:p>
          <a:p>
            <a:pPr marL="0" marR="0" lvl="0" indent="-76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A0000"/>
              </a:buClr>
              <a:buSzPts val="1200"/>
              <a:buFont typeface="Noto Sans Symbols"/>
              <a:buChar char="∙"/>
            </a:pPr>
            <a:r>
              <a:rPr lang="en-US" sz="1200" b="1" i="0" u="none">
                <a:solidFill>
                  <a:srgbClr val="CA0000"/>
                </a:solidFill>
                <a:latin typeface="Verdana"/>
                <a:ea typeface="Verdana"/>
                <a:cs typeface="Verdana"/>
                <a:sym typeface="Verdana"/>
              </a:rPr>
              <a:t>С 1957 г.</a:t>
            </a: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В СССР ПРЕКРАТИЛОСЬ ПРОИЗВОДСТВО ПАРОВОЗОВ, СТРАНА ПЕРЕХОДИЛА НА ТЕПЛОВОЗЫ И ЭЛЕТРОВОЗЫ</a:t>
            </a:r>
            <a:endParaRPr/>
          </a:p>
          <a:p>
            <a:pPr marL="0" marR="0" lvl="0" indent="-76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∙"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ПОЯВИЛИСЬ НОВЫЕ ОТРАСЛИ ПРОМЫШЛЕННОСТИ – НЕФТЕХИМИЯ (НАЧАЛО СОЗДАНИЯ БЕЗОТХОДНОГО ПРОИЗВОДСТВА), НАЛАЖИВАЛСЯ ВЫПУСК НОВЫХ ИСКУССТВЕННЫХ МАТЕРИАЛОВ</a:t>
            </a:r>
            <a:endParaRPr/>
          </a:p>
          <a:p>
            <a:pPr marL="0" marR="0" lvl="0" indent="-76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∙"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МИРОВУЮ ИЗВЕСТНОСТЬ ЗАСЛУЖИЛИ СОВЕТСКИЕ ФИЗИКИ А.Д. САХАРОВ, Л.Д. ЛАНДАУ, Л.А. АРЦИМОВИЧ, М.В. КЕЛДЫШ</a:t>
            </a:r>
            <a:endParaRPr/>
          </a:p>
        </p:txBody>
      </p:sp>
      <p:grpSp>
        <p:nvGrpSpPr>
          <p:cNvPr id="964" name="Google Shape;964;p44"/>
          <p:cNvGrpSpPr/>
          <p:nvPr/>
        </p:nvGrpSpPr>
        <p:grpSpPr>
          <a:xfrm>
            <a:off x="3635375" y="1484312"/>
            <a:ext cx="1943100" cy="287337"/>
            <a:chOff x="2290" y="980"/>
            <a:chExt cx="1224" cy="227"/>
          </a:xfrm>
        </p:grpSpPr>
        <p:cxnSp>
          <p:nvCxnSpPr>
            <p:cNvPr id="965" name="Google Shape;965;p44"/>
            <p:cNvCxnSpPr/>
            <p:nvPr/>
          </p:nvCxnSpPr>
          <p:spPr>
            <a:xfrm>
              <a:off x="2290" y="980"/>
              <a:ext cx="0" cy="227"/>
            </a:xfrm>
            <a:prstGeom prst="straightConnector1">
              <a:avLst/>
            </a:prstGeom>
            <a:noFill/>
            <a:ln w="76200" cap="flat" cmpd="sng">
              <a:solidFill>
                <a:srgbClr val="CA0000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  <p:cxnSp>
          <p:nvCxnSpPr>
            <p:cNvPr id="966" name="Google Shape;966;p44"/>
            <p:cNvCxnSpPr/>
            <p:nvPr/>
          </p:nvCxnSpPr>
          <p:spPr>
            <a:xfrm>
              <a:off x="3514" y="980"/>
              <a:ext cx="0" cy="227"/>
            </a:xfrm>
            <a:prstGeom prst="straightConnector1">
              <a:avLst/>
            </a:prstGeom>
            <a:noFill/>
            <a:ln w="76200" cap="flat" cmpd="sng">
              <a:solidFill>
                <a:srgbClr val="CA0000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</p:grpSp>
      <p:grpSp>
        <p:nvGrpSpPr>
          <p:cNvPr id="967" name="Google Shape;967;p44"/>
          <p:cNvGrpSpPr/>
          <p:nvPr/>
        </p:nvGrpSpPr>
        <p:grpSpPr>
          <a:xfrm>
            <a:off x="2916237" y="5013325"/>
            <a:ext cx="3313112" cy="935037"/>
            <a:chOff x="657" y="3385"/>
            <a:chExt cx="2087" cy="589"/>
          </a:xfrm>
        </p:grpSpPr>
        <p:sp>
          <p:nvSpPr>
            <p:cNvPr id="968" name="Google Shape;968;p44"/>
            <p:cNvSpPr/>
            <p:nvPr/>
          </p:nvSpPr>
          <p:spPr>
            <a:xfrm>
              <a:off x="657" y="3385"/>
              <a:ext cx="2087" cy="589"/>
            </a:xfrm>
            <a:prstGeom prst="upArrowCallout">
              <a:avLst>
                <a:gd name="adj1" fmla="val 25000"/>
                <a:gd name="adj2" fmla="val 600"/>
                <a:gd name="adj3" fmla="val 3300"/>
                <a:gd name="adj4" fmla="val 7690"/>
              </a:avLst>
            </a:prstGeom>
            <a:solidFill>
              <a:srgbClr val="FFFFE7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9" name="Google Shape;969;p44"/>
            <p:cNvSpPr/>
            <p:nvPr/>
          </p:nvSpPr>
          <p:spPr>
            <a:xfrm>
              <a:off x="839" y="3704"/>
              <a:ext cx="1736" cy="180"/>
            </a:xfrm>
            <a:prstGeom prst="rect">
              <a:avLst/>
            </a:prstGeom>
          </p:spPr>
          <p:txBody>
            <a:bodyPr>
              <a:prstTxWarp prst="textPlain">
                <a:avLst/>
              </a:prstTxWarp>
            </a:bodyPr>
            <a:lstStyle/>
            <a:p>
              <a:pPr lvl="0" algn="l"/>
              <a:r>
                <a:rPr b="0" i="0">
                  <a:ln w="12700" cap="flat" cmpd="sng">
                    <a:solidFill>
                      <a:srgbClr val="3333CC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  <a:solidFill>
                    <a:srgbClr val="B2B2B2">
                      <a:alpha val="49803"/>
                    </a:srgbClr>
                  </a:solidFill>
                  <a:latin typeface="Arial"/>
                </a:rPr>
                <a:t>ОСОБЕННОСТЬ </a:t>
              </a:r>
            </a:p>
          </p:txBody>
        </p:sp>
      </p:grpSp>
      <p:sp>
        <p:nvSpPr>
          <p:cNvPr id="970" name="Google Shape;970;p44"/>
          <p:cNvSpPr txBox="1"/>
          <p:nvPr/>
        </p:nvSpPr>
        <p:spPr>
          <a:xfrm>
            <a:off x="900112" y="6092825"/>
            <a:ext cx="7343775" cy="503237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107763" dir="2700000">
              <a:srgbClr val="000000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НАУЧНО-ТЕХНИЧЕСКИЙ ПРОГРЕСС ПРЕИМУЩЕСТВЕННО ОХВАТЫВАЛ ОТРАСЛИ, ОБЕСПЕЧИВАЮЩИЕ ОБОРОНУ СТРАНЫ</a:t>
            </a:r>
            <a:endParaRPr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9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9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5" name="Google Shape;975;p4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6" name="Google Shape;976;p45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/>
          </a:p>
        </p:txBody>
      </p:sp>
      <p:pic>
        <p:nvPicPr>
          <p:cNvPr id="977" name="Google Shape;977;p45" descr="Рисунок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77050"/>
          </a:xfrm>
          <a:prstGeom prst="rect">
            <a:avLst/>
          </a:prstGeom>
          <a:noFill/>
          <a:ln>
            <a:noFill/>
          </a:ln>
        </p:spPr>
      </p:pic>
      <p:sp>
        <p:nvSpPr>
          <p:cNvPr id="978" name="Google Shape;978;p45"/>
          <p:cNvSpPr/>
          <p:nvPr/>
        </p:nvSpPr>
        <p:spPr>
          <a:xfrm rot="5400000">
            <a:off x="8459787" y="6237287"/>
            <a:ext cx="468312" cy="4683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105000" y="60000"/>
                </a:moveTo>
                <a:lnTo>
                  <a:pt x="15000" y="15000"/>
                </a:lnTo>
                <a:lnTo>
                  <a:pt x="15000" y="105000"/>
                </a:lnTo>
                <a:close/>
              </a:path>
              <a:path w="120000" h="120000" fill="darken" extrusionOk="0">
                <a:moveTo>
                  <a:pt x="105000" y="60000"/>
                </a:moveTo>
                <a:lnTo>
                  <a:pt x="15000" y="15000"/>
                </a:lnTo>
                <a:lnTo>
                  <a:pt x="15000" y="105000"/>
                </a:lnTo>
                <a:close/>
              </a:path>
              <a:path w="120000" h="120000" fill="none" extrusionOk="0">
                <a:moveTo>
                  <a:pt x="105000" y="60000"/>
                </a:moveTo>
                <a:lnTo>
                  <a:pt x="15000" y="105000"/>
                </a:lnTo>
                <a:lnTo>
                  <a:pt x="15000" y="15000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D60093"/>
              </a:gs>
              <a:gs pos="50000">
                <a:srgbClr val="FFFFFF"/>
              </a:gs>
              <a:gs pos="100000">
                <a:srgbClr val="D60093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9" name="Google Shape;979;p45"/>
          <p:cNvSpPr txBox="1"/>
          <p:nvPr/>
        </p:nvSpPr>
        <p:spPr>
          <a:xfrm>
            <a:off x="6948487" y="171450"/>
            <a:ext cx="2016125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60000"/>
              </a:buClr>
              <a:buSzPts val="1400"/>
              <a:buFont typeface="Verdana"/>
              <a:buNone/>
            </a:pPr>
            <a:r>
              <a:rPr lang="en-US" sz="1400" b="1" i="0" u="none">
                <a:solidFill>
                  <a:srgbClr val="760000"/>
                </a:solidFill>
                <a:latin typeface="Verdana"/>
                <a:ea typeface="Verdana"/>
                <a:cs typeface="Verdana"/>
                <a:sym typeface="Verdana"/>
              </a:rPr>
              <a:t>(Транспарант 19)</a:t>
            </a:r>
            <a:endParaRPr/>
          </a:p>
        </p:txBody>
      </p:sp>
      <p:sp>
        <p:nvSpPr>
          <p:cNvPr id="980" name="Google Shape;980;p45"/>
          <p:cNvSpPr txBox="1"/>
          <p:nvPr/>
        </p:nvSpPr>
        <p:spPr>
          <a:xfrm>
            <a:off x="1042987" y="614362"/>
            <a:ext cx="7272337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60000"/>
              </a:buClr>
              <a:buSzPts val="1800"/>
              <a:buFont typeface="Verdana"/>
              <a:buNone/>
            </a:pPr>
            <a:r>
              <a:rPr lang="en-US" sz="1800" b="1" i="0" u="none">
                <a:solidFill>
                  <a:srgbClr val="760000"/>
                </a:solidFill>
                <a:latin typeface="Verdana"/>
                <a:ea typeface="Verdana"/>
                <a:cs typeface="Verdana"/>
                <a:sym typeface="Verdana"/>
              </a:rPr>
              <a:t>ИЗМЕНЕНИЯ В СОЦИАЛЬНОЙ СФЕРЕ В 1953-1964 гг.</a:t>
            </a:r>
            <a:endParaRPr/>
          </a:p>
        </p:txBody>
      </p:sp>
      <p:sp>
        <p:nvSpPr>
          <p:cNvPr id="981" name="Google Shape;981;p45"/>
          <p:cNvSpPr txBox="1"/>
          <p:nvPr/>
        </p:nvSpPr>
        <p:spPr>
          <a:xfrm>
            <a:off x="1282700" y="1101725"/>
            <a:ext cx="6507162" cy="311150"/>
          </a:xfrm>
          <a:prstGeom prst="rect">
            <a:avLst/>
          </a:prstGeom>
          <a:solidFill>
            <a:srgbClr val="FFEFE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107763" dir="2700000">
              <a:srgbClr val="000000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ИЗМЕНЕИЯ В СОЦИАЛЬНОЙ СТРУКТУРЕ ОБЩЕСТВА К КОНЦУ 50-Х гг</a:t>
            </a:r>
            <a:r>
              <a:rPr lang="en-US" sz="1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/>
          </a:p>
        </p:txBody>
      </p:sp>
      <p:sp>
        <p:nvSpPr>
          <p:cNvPr id="982" name="Google Shape;982;p45"/>
          <p:cNvSpPr txBox="1"/>
          <p:nvPr/>
        </p:nvSpPr>
        <p:spPr>
          <a:xfrm>
            <a:off x="1282700" y="1420812"/>
            <a:ext cx="6507162" cy="1000125"/>
          </a:xfrm>
          <a:prstGeom prst="rect">
            <a:avLst/>
          </a:prstGeom>
          <a:solidFill>
            <a:srgbClr val="FFFFE7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107763" dir="2700000">
              <a:srgbClr val="000000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-76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∙"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ЧИСЛЕННОСТЬ ЖИТЕЛЕЙ СТРАНЫ В 1959 г. СОСТАВИЛА 208,8 МЛН. ЧЕЛ. ПРОТИВ 190,7 МЛН. В 1939 г.</a:t>
            </a:r>
            <a:endParaRPr/>
          </a:p>
          <a:p>
            <a:pPr marL="0" marR="0" lvl="0" indent="-76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∙"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ДОЛЯ ГОРОЖАН СОСТАВИЛА 48%</a:t>
            </a:r>
            <a:endParaRPr/>
          </a:p>
          <a:p>
            <a:pPr marL="0" marR="0" lvl="0" indent="-76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∙"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УВЕЛИЧИЛАСЬ ЧИСЛЕННОСТЬ РАБОЧИХ В ОБЩЕМ СОСТАВЕ НАСЕЛЕНИЯ</a:t>
            </a:r>
            <a:endParaRPr/>
          </a:p>
        </p:txBody>
      </p:sp>
      <p:sp>
        <p:nvSpPr>
          <p:cNvPr id="983" name="Google Shape;983;p45"/>
          <p:cNvSpPr/>
          <p:nvPr/>
        </p:nvSpPr>
        <p:spPr>
          <a:xfrm>
            <a:off x="2192337" y="2565400"/>
            <a:ext cx="4684712" cy="434975"/>
          </a:xfrm>
          <a:prstGeom prst="downArrow">
            <a:avLst>
              <a:gd name="adj1" fmla="val 16648"/>
              <a:gd name="adj2" fmla="val 7221"/>
            </a:avLst>
          </a:prstGeom>
          <a:gradFill>
            <a:gsLst>
              <a:gs pos="0">
                <a:srgbClr val="F1BBBB"/>
              </a:gs>
              <a:gs pos="100000">
                <a:srgbClr val="CA0000"/>
              </a:gs>
            </a:gsLst>
            <a:lin ang="5400000" scaled="0"/>
          </a:gra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4" name="Google Shape;984;p45"/>
          <p:cNvSpPr txBox="1"/>
          <p:nvPr/>
        </p:nvSpPr>
        <p:spPr>
          <a:xfrm>
            <a:off x="900112" y="3168650"/>
            <a:ext cx="7272337" cy="360362"/>
          </a:xfrm>
          <a:prstGeom prst="rect">
            <a:avLst/>
          </a:prstGeom>
          <a:solidFill>
            <a:srgbClr val="FFEFE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80321" dir="1106097">
              <a:schemeClr val="dk1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</a:pPr>
            <a:r>
              <a:rPr lang="en-US" sz="14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МЕРОПРИЯТИЯ ПО ПОВЫШЕНИЮ БЛАГОСОСТОЯНИЯ НАРОДА</a:t>
            </a:r>
            <a:endParaRPr/>
          </a:p>
        </p:txBody>
      </p:sp>
      <p:sp>
        <p:nvSpPr>
          <p:cNvPr id="985" name="Google Shape;985;p45"/>
          <p:cNvSpPr txBox="1"/>
          <p:nvPr/>
        </p:nvSpPr>
        <p:spPr>
          <a:xfrm>
            <a:off x="900112" y="3513137"/>
            <a:ext cx="7272337" cy="3084512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107763" dir="2700000">
              <a:srgbClr val="000000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-76200" algn="just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CA0000"/>
              </a:buClr>
              <a:buSzPts val="1200"/>
              <a:buFont typeface="Noto Sans Symbols"/>
              <a:buChar char="∙"/>
            </a:pPr>
            <a:r>
              <a:rPr lang="en-US" sz="1200" b="1" i="0" u="none">
                <a:solidFill>
                  <a:srgbClr val="CA0000"/>
                </a:solidFill>
                <a:latin typeface="Verdana"/>
                <a:ea typeface="Verdana"/>
                <a:cs typeface="Verdana"/>
                <a:sym typeface="Verdana"/>
              </a:rPr>
              <a:t>В 1956 г.</a:t>
            </a: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ДЛЯ ПОДРОСТКОВ УСТАНАВЛИВАЛСЯ 6-ЧАСОВОЙ РАБОЧИЙ ДЕНЬ, ДЛЯ ОСТАЛЬНЫХ ОН СОКРАЩАЛСЯ НА 2 ЧАСА В СУББОТНИЕ И ПРЕДПРАЗДНИЧНЫЕ ДНИ</a:t>
            </a:r>
            <a:endParaRPr/>
          </a:p>
          <a:p>
            <a:pPr marL="0" marR="0" lvl="0" indent="0" algn="just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endParaRPr sz="1200" b="1" i="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-76200" algn="just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CA0000"/>
              </a:buClr>
              <a:buSzPts val="1200"/>
              <a:buFont typeface="Noto Sans Symbols"/>
              <a:buChar char="∙"/>
            </a:pPr>
            <a:r>
              <a:rPr lang="en-US" sz="1200" b="1" i="0" u="none">
                <a:solidFill>
                  <a:srgbClr val="CA0000"/>
                </a:solidFill>
                <a:latin typeface="Verdana"/>
                <a:ea typeface="Verdana"/>
                <a:cs typeface="Verdana"/>
                <a:sym typeface="Verdana"/>
              </a:rPr>
              <a:t>В ИЮНЕ 1956 г.</a:t>
            </a: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 БЫЛ ПРИНЯТ ЗАКОН О ГОСУДАРСТВЕННЫХ ПЕНСИЯХ</a:t>
            </a:r>
            <a:endParaRPr/>
          </a:p>
          <a:p>
            <a:pPr marL="0" marR="0" lvl="0" indent="0" algn="just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endParaRPr sz="1200" b="1" i="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-76200" algn="just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∙"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ДЛЯ ОТДЕЛЬНЫХ КАТЕГОРИЙ ГРАЖДАН ПЕНСИИ ВЫРОСЛИ В 2 РАЗА</a:t>
            </a:r>
            <a:endParaRPr/>
          </a:p>
          <a:p>
            <a:pPr marL="0" marR="0" lvl="0" indent="0" algn="just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endParaRPr sz="1200" b="1" i="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-76200" algn="just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CA0000"/>
              </a:buClr>
              <a:buSzPts val="1200"/>
              <a:buFont typeface="Noto Sans Symbols"/>
              <a:buChar char="∙"/>
            </a:pPr>
            <a:r>
              <a:rPr lang="en-US" sz="1200" b="1" i="0" u="none">
                <a:solidFill>
                  <a:srgbClr val="CA0000"/>
                </a:solidFill>
                <a:latin typeface="Verdana"/>
                <a:ea typeface="Verdana"/>
                <a:cs typeface="Verdana"/>
                <a:sym typeface="Verdana"/>
              </a:rPr>
              <a:t>С 1957 г.</a:t>
            </a: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ВЫРОСЛА МИНИМАЛЬНАЯ ЗАРПЛАТА НА 35% И ПЕРЕСТАЛА ОБЛАГАТЬСЯ НАЛОГОМ</a:t>
            </a:r>
            <a:endParaRPr/>
          </a:p>
          <a:p>
            <a:pPr marL="0" marR="0" lvl="0" indent="0" algn="just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b="1" i="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-76200" algn="just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∙"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УВЕЛИЧИЛИСЬ МАСШТАБЫ ЖИЛИЩНОГО СТРОИТЕЛЬСТВА, ВОЗРОДИЛОСЬ КООПЕРАТИВНОЕ СТРОИТЕЛЬСТВО. ЖИЛИЩНЫЙ ФОНД С 1955ПО 1964 год  БЫЛ УВЕЛИЧЕН НА 80%</a:t>
            </a:r>
            <a:endParaRPr/>
          </a:p>
          <a:p>
            <a:pPr marL="457200" marR="0" lvl="1" indent="0" algn="just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b="1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-76200" algn="just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∙"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ГОСУДАРСТВО ОБЯЗАЛОСЬ НЕ ПРИБЕГАТЬ БОЛЕЕ К ОБЯЗАТЕЛЬНЫМ ГОСУДАРСТВЕННЫМ ЗАЙМАМ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1" i="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9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9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" name="Google Shape;990;p4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1" name="Google Shape;991;p4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/>
          </a:p>
        </p:txBody>
      </p:sp>
      <p:pic>
        <p:nvPicPr>
          <p:cNvPr id="992" name="Google Shape;992;p46" descr="Рисунок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77050"/>
          </a:xfrm>
          <a:prstGeom prst="rect">
            <a:avLst/>
          </a:prstGeom>
          <a:noFill/>
          <a:ln>
            <a:noFill/>
          </a:ln>
        </p:spPr>
      </p:pic>
      <p:sp>
        <p:nvSpPr>
          <p:cNvPr id="993" name="Google Shape;993;p46"/>
          <p:cNvSpPr/>
          <p:nvPr/>
        </p:nvSpPr>
        <p:spPr>
          <a:xfrm rot="5400000">
            <a:off x="8459787" y="6237287"/>
            <a:ext cx="468312" cy="4683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105000" y="60000"/>
                </a:moveTo>
                <a:lnTo>
                  <a:pt x="15000" y="15000"/>
                </a:lnTo>
                <a:lnTo>
                  <a:pt x="15000" y="105000"/>
                </a:lnTo>
                <a:close/>
              </a:path>
              <a:path w="120000" h="120000" fill="darken" extrusionOk="0">
                <a:moveTo>
                  <a:pt x="105000" y="60000"/>
                </a:moveTo>
                <a:lnTo>
                  <a:pt x="15000" y="15000"/>
                </a:lnTo>
                <a:lnTo>
                  <a:pt x="15000" y="105000"/>
                </a:lnTo>
                <a:close/>
              </a:path>
              <a:path w="120000" h="120000" fill="none" extrusionOk="0">
                <a:moveTo>
                  <a:pt x="105000" y="60000"/>
                </a:moveTo>
                <a:lnTo>
                  <a:pt x="15000" y="105000"/>
                </a:lnTo>
                <a:lnTo>
                  <a:pt x="15000" y="15000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D60093"/>
              </a:gs>
              <a:gs pos="50000">
                <a:srgbClr val="FFFFFF"/>
              </a:gs>
              <a:gs pos="100000">
                <a:srgbClr val="D60093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4" name="Google Shape;994;p46"/>
          <p:cNvSpPr txBox="1"/>
          <p:nvPr/>
        </p:nvSpPr>
        <p:spPr>
          <a:xfrm>
            <a:off x="7019925" y="115887"/>
            <a:ext cx="2016125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60000"/>
              </a:buClr>
              <a:buSzPts val="1400"/>
              <a:buFont typeface="Verdana"/>
              <a:buNone/>
            </a:pPr>
            <a:r>
              <a:rPr lang="en-US" sz="1400" b="1" i="0" u="none">
                <a:solidFill>
                  <a:srgbClr val="760000"/>
                </a:solidFill>
                <a:latin typeface="Verdana"/>
                <a:ea typeface="Verdana"/>
                <a:cs typeface="Verdana"/>
                <a:sym typeface="Verdana"/>
              </a:rPr>
              <a:t>(Транспарант 20)</a:t>
            </a:r>
            <a:endParaRPr/>
          </a:p>
        </p:txBody>
      </p:sp>
      <p:sp>
        <p:nvSpPr>
          <p:cNvPr id="995" name="Google Shape;995;p46"/>
          <p:cNvSpPr txBox="1"/>
          <p:nvPr/>
        </p:nvSpPr>
        <p:spPr>
          <a:xfrm>
            <a:off x="1187450" y="476250"/>
            <a:ext cx="676910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60000"/>
              </a:buClr>
              <a:buSzPts val="1800"/>
              <a:buFont typeface="Verdana"/>
              <a:buNone/>
            </a:pPr>
            <a:r>
              <a:rPr lang="en-US" sz="1800" b="1" i="0" u="none">
                <a:solidFill>
                  <a:srgbClr val="760000"/>
                </a:solidFill>
                <a:latin typeface="Verdana"/>
                <a:ea typeface="Verdana"/>
                <a:cs typeface="Verdana"/>
                <a:sym typeface="Verdana"/>
              </a:rPr>
              <a:t>ПРОТИВОРЕЧИВОСТЬ «ОТТЕПЕЛИ» В КУЛЬТУРЕ</a:t>
            </a:r>
            <a:endParaRPr/>
          </a:p>
        </p:txBody>
      </p:sp>
      <p:sp>
        <p:nvSpPr>
          <p:cNvPr id="996" name="Google Shape;996;p46"/>
          <p:cNvSpPr/>
          <p:nvPr/>
        </p:nvSpPr>
        <p:spPr>
          <a:xfrm>
            <a:off x="2359025" y="981075"/>
            <a:ext cx="4229100" cy="576262"/>
          </a:xfrm>
          <a:prstGeom prst="ribbon">
            <a:avLst>
              <a:gd name="adj1" fmla="val 16667"/>
              <a:gd name="adj2" fmla="val 50000"/>
            </a:avLst>
          </a:prstGeom>
          <a:solidFill>
            <a:srgbClr val="FFEFE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760000"/>
              </a:buClr>
              <a:buSzPts val="1600"/>
              <a:buFont typeface="Verdana"/>
              <a:buNone/>
            </a:pPr>
            <a:r>
              <a:rPr lang="en-US" sz="1600" b="1" i="0" u="none">
                <a:solidFill>
                  <a:srgbClr val="760000"/>
                </a:solidFill>
                <a:latin typeface="Verdana"/>
                <a:ea typeface="Verdana"/>
                <a:cs typeface="Verdana"/>
                <a:sym typeface="Verdana"/>
              </a:rPr>
              <a:t>«ОТТЕПЕЛЬ» </a:t>
            </a:r>
            <a:endParaRPr/>
          </a:p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760000"/>
              </a:buClr>
              <a:buSzPts val="1600"/>
              <a:buFont typeface="Verdana"/>
              <a:buNone/>
            </a:pPr>
            <a:r>
              <a:rPr lang="en-US" sz="1600" b="1" i="0" u="none">
                <a:solidFill>
                  <a:srgbClr val="760000"/>
                </a:solidFill>
                <a:latin typeface="Verdana"/>
                <a:ea typeface="Verdana"/>
                <a:cs typeface="Verdana"/>
                <a:sym typeface="Verdana"/>
              </a:rPr>
              <a:t>В</a:t>
            </a:r>
            <a:r>
              <a:rPr lang="en-US" sz="1600" b="0" i="0" u="none">
                <a:solidFill>
                  <a:srgbClr val="76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600" b="1" i="0" u="none">
                <a:solidFill>
                  <a:srgbClr val="760000"/>
                </a:solidFill>
                <a:latin typeface="Verdana"/>
                <a:ea typeface="Verdana"/>
                <a:cs typeface="Verdana"/>
                <a:sym typeface="Verdana"/>
              </a:rPr>
              <a:t>КУЛЬТУРЕ</a:t>
            </a:r>
            <a:endParaRPr/>
          </a:p>
        </p:txBody>
      </p:sp>
      <p:sp>
        <p:nvSpPr>
          <p:cNvPr id="997" name="Google Shape;997;p46"/>
          <p:cNvSpPr/>
          <p:nvPr/>
        </p:nvSpPr>
        <p:spPr>
          <a:xfrm>
            <a:off x="900112" y="1700212"/>
            <a:ext cx="2438400" cy="2413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r>
              <a:rPr b="0" i="0">
                <a:ln w="12700" cap="flat" cmpd="sng">
                  <a:solidFill>
                    <a:srgbClr val="3333CC"/>
                  </a:solidFill>
                  <a:prstDash val="solid"/>
                  <a:miter lim="800000"/>
                  <a:headEnd type="none" w="sm" len="sm"/>
                  <a:tailEnd type="none" w="sm" len="sm"/>
                </a:ln>
                <a:solidFill>
                  <a:srgbClr val="B2B2B2">
                    <a:alpha val="49803"/>
                  </a:srgbClr>
                </a:solidFill>
                <a:latin typeface="Arial"/>
              </a:rPr>
              <a:t>С ОДНОЙ СТОРОРОНЫ </a:t>
            </a:r>
          </a:p>
        </p:txBody>
      </p:sp>
      <p:sp>
        <p:nvSpPr>
          <p:cNvPr id="998" name="Google Shape;998;p46"/>
          <p:cNvSpPr/>
          <p:nvPr/>
        </p:nvSpPr>
        <p:spPr>
          <a:xfrm>
            <a:off x="5795962" y="1700212"/>
            <a:ext cx="2209800" cy="2413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r>
              <a:rPr b="0" i="0">
                <a:ln w="12700" cap="flat" cmpd="sng">
                  <a:solidFill>
                    <a:srgbClr val="3333CC"/>
                  </a:solidFill>
                  <a:prstDash val="solid"/>
                  <a:miter lim="800000"/>
                  <a:headEnd type="none" w="sm" len="sm"/>
                  <a:tailEnd type="none" w="sm" len="sm"/>
                </a:ln>
                <a:solidFill>
                  <a:srgbClr val="B2B2B2">
                    <a:alpha val="49803"/>
                  </a:srgbClr>
                </a:solidFill>
                <a:latin typeface="Arial"/>
              </a:rPr>
              <a:t>С ДРУГОЙ СТОРОНЫ </a:t>
            </a:r>
          </a:p>
        </p:txBody>
      </p:sp>
      <p:sp>
        <p:nvSpPr>
          <p:cNvPr id="999" name="Google Shape;999;p46"/>
          <p:cNvSpPr/>
          <p:nvPr/>
        </p:nvSpPr>
        <p:spPr>
          <a:xfrm>
            <a:off x="4321175" y="1628775"/>
            <a:ext cx="179387" cy="432117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r>
              <a:rPr b="0" i="0">
                <a:ln w="19050" cap="flat" cmpd="sng">
                  <a:solidFill>
                    <a:srgbClr val="99CCFF"/>
                  </a:solidFill>
                  <a:prstDash val="solid"/>
                  <a:miter lim="800000"/>
                  <a:headEnd type="none" w="sm" len="sm"/>
                  <a:tailEnd type="none" w="sm" len="sm"/>
                </a:ln>
                <a:solidFill>
                  <a:srgbClr val="0066CC"/>
                </a:solidFill>
                <a:latin typeface="Impact"/>
              </a:rPr>
              <a:t>П Р О Т Е В О Р Е Ч И В О С Т Ь </a:t>
            </a:r>
          </a:p>
        </p:txBody>
      </p:sp>
      <p:sp>
        <p:nvSpPr>
          <p:cNvPr id="1000" name="Google Shape;1000;p46"/>
          <p:cNvSpPr txBox="1"/>
          <p:nvPr/>
        </p:nvSpPr>
        <p:spPr>
          <a:xfrm>
            <a:off x="1403350" y="6164262"/>
            <a:ext cx="6265862" cy="433387"/>
          </a:xfrm>
          <a:prstGeom prst="rect">
            <a:avLst/>
          </a:prstGeom>
          <a:solidFill>
            <a:srgbClr val="FFEFE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35921" dir="2700000">
              <a:srgbClr val="000000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C0000"/>
              </a:buClr>
              <a:buSzPts val="1200"/>
              <a:buFont typeface="Verdana"/>
              <a:buNone/>
            </a:pPr>
            <a:r>
              <a:rPr lang="en-US" sz="1200" b="1" i="0" u="none">
                <a:solidFill>
                  <a:srgbClr val="5C0000"/>
                </a:solidFill>
                <a:latin typeface="Verdana"/>
                <a:ea typeface="Verdana"/>
                <a:cs typeface="Verdana"/>
                <a:sym typeface="Verdana"/>
              </a:rPr>
              <a:t>ДЕМОКРАТИЗАЦИЯ КУЛЬТУРНОЙ ЖИЗНИ ОБЕРНУЛАСЬ ЕЕ ВРЕМЕННОЙ ЛИБЕРАЛИЗАЦИЕЙ</a:t>
            </a:r>
            <a:endParaRPr/>
          </a:p>
        </p:txBody>
      </p:sp>
      <p:grpSp>
        <p:nvGrpSpPr>
          <p:cNvPr id="1001" name="Google Shape;1001;p46"/>
          <p:cNvGrpSpPr/>
          <p:nvPr/>
        </p:nvGrpSpPr>
        <p:grpSpPr>
          <a:xfrm>
            <a:off x="868362" y="2112962"/>
            <a:ext cx="3271837" cy="3836987"/>
            <a:chOff x="547" y="1331"/>
            <a:chExt cx="2061" cy="2417"/>
          </a:xfrm>
        </p:grpSpPr>
        <p:sp>
          <p:nvSpPr>
            <p:cNvPr id="1002" name="Google Shape;1002;p46"/>
            <p:cNvSpPr/>
            <p:nvPr/>
          </p:nvSpPr>
          <p:spPr>
            <a:xfrm>
              <a:off x="547" y="1331"/>
              <a:ext cx="1562" cy="557"/>
            </a:xfrm>
            <a:prstGeom prst="roundRect">
              <a:avLst>
                <a:gd name="adj" fmla="val 16667"/>
              </a:avLst>
            </a:prstGeom>
            <a:solidFill>
              <a:srgbClr val="FFFFE7"/>
            </a:solidFill>
            <a:ln w="952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Verdana"/>
                <a:buNone/>
              </a:pPr>
              <a:r>
                <a:rPr lang="en-US" sz="11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ПОПЫТКИ ВМЕШАТЕЛЬСТВА В ТВОРЧЕСТВО РАБОТНИКОВ КУЛЬТУРЫ СО СТОРОНЫ ВЛАСТИ</a:t>
              </a:r>
              <a:endParaRPr/>
            </a:p>
          </p:txBody>
        </p:sp>
        <p:sp>
          <p:nvSpPr>
            <p:cNvPr id="1003" name="Google Shape;1003;p46"/>
            <p:cNvSpPr/>
            <p:nvPr/>
          </p:nvSpPr>
          <p:spPr>
            <a:xfrm>
              <a:off x="683" y="1993"/>
              <a:ext cx="1562" cy="485"/>
            </a:xfrm>
            <a:prstGeom prst="roundRect">
              <a:avLst>
                <a:gd name="adj" fmla="val 16667"/>
              </a:avLst>
            </a:prstGeom>
            <a:solidFill>
              <a:srgbClr val="FFFFE7"/>
            </a:solidFill>
            <a:ln w="952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Verdana"/>
                <a:buNone/>
              </a:pPr>
              <a:r>
                <a:rPr lang="en-US" sz="12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ТРАВЛЯ ПИСАТЕЛЯ  </a:t>
              </a:r>
              <a:endParaRPr/>
            </a:p>
            <a:p>
              <a:pPr marL="0" marR="0" lvl="0" indent="0" algn="ctr" rtl="0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Verdana"/>
                <a:buNone/>
              </a:pPr>
              <a:r>
                <a:rPr lang="en-US" sz="12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Б.Л. ПАСТЕРНАКА </a:t>
              </a:r>
              <a:endParaRPr/>
            </a:p>
            <a:p>
              <a:pPr marL="0" marR="0" lvl="0" indent="0" algn="ctr" rtl="0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Verdana"/>
                <a:buNone/>
              </a:pPr>
              <a:r>
                <a:rPr lang="en-US" sz="12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ЗА РОМАН «ДОКТОР ЖИВАГО</a:t>
              </a:r>
              <a:r>
                <a:rPr lang="en-US" sz="11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»</a:t>
              </a:r>
              <a:endParaRPr/>
            </a:p>
          </p:txBody>
        </p:sp>
        <p:sp>
          <p:nvSpPr>
            <p:cNvPr id="1004" name="Google Shape;1004;p46"/>
            <p:cNvSpPr/>
            <p:nvPr/>
          </p:nvSpPr>
          <p:spPr>
            <a:xfrm>
              <a:off x="864" y="2616"/>
              <a:ext cx="1562" cy="497"/>
            </a:xfrm>
            <a:prstGeom prst="roundRect">
              <a:avLst>
                <a:gd name="adj" fmla="val 16667"/>
              </a:avLst>
            </a:prstGeom>
            <a:solidFill>
              <a:srgbClr val="FFFFE7"/>
            </a:solidFill>
            <a:ln w="952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Verdana"/>
                <a:buNone/>
              </a:pPr>
              <a:r>
                <a:rPr lang="en-US" sz="12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УСИЛЕНИЕ ИДЕОЛОГИЧЕСКОГО НАЖИМА НА КУЛЬТУРУ В НАЧ. 60-Х</a:t>
              </a:r>
              <a:endParaRPr/>
            </a:p>
          </p:txBody>
        </p:sp>
        <p:sp>
          <p:nvSpPr>
            <p:cNvPr id="1005" name="Google Shape;1005;p46"/>
            <p:cNvSpPr/>
            <p:nvPr/>
          </p:nvSpPr>
          <p:spPr>
            <a:xfrm>
              <a:off x="1046" y="3291"/>
              <a:ext cx="1562" cy="457"/>
            </a:xfrm>
            <a:prstGeom prst="roundRect">
              <a:avLst>
                <a:gd name="adj" fmla="val 16667"/>
              </a:avLst>
            </a:prstGeom>
            <a:solidFill>
              <a:srgbClr val="FFFFE7"/>
            </a:solidFill>
            <a:ln w="952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Times New Roman"/>
                <a:buNone/>
              </a:pPr>
              <a:r>
                <a:rPr lang="en-US" sz="1200" b="0" i="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r>
                <a:rPr lang="en-US" sz="12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АКТИВИЗИРОВАЛИ РАБОТУ ОРГАНЫ ЦЕНЗУРЫ</a:t>
              </a:r>
              <a:endParaRPr/>
            </a:p>
          </p:txBody>
        </p:sp>
      </p:grpSp>
      <p:grpSp>
        <p:nvGrpSpPr>
          <p:cNvPr id="1006" name="Google Shape;1006;p46"/>
          <p:cNvGrpSpPr/>
          <p:nvPr/>
        </p:nvGrpSpPr>
        <p:grpSpPr>
          <a:xfrm>
            <a:off x="4716462" y="2132012"/>
            <a:ext cx="3311525" cy="3817937"/>
            <a:chOff x="2971" y="1343"/>
            <a:chExt cx="2086" cy="2405"/>
          </a:xfrm>
        </p:grpSpPr>
        <p:sp>
          <p:nvSpPr>
            <p:cNvPr id="1007" name="Google Shape;1007;p46"/>
            <p:cNvSpPr/>
            <p:nvPr/>
          </p:nvSpPr>
          <p:spPr>
            <a:xfrm>
              <a:off x="2971" y="3245"/>
              <a:ext cx="1542" cy="503"/>
            </a:xfrm>
            <a:prstGeom prst="roundRect">
              <a:avLst>
                <a:gd name="adj" fmla="val 16667"/>
              </a:avLst>
            </a:prstGeom>
            <a:solidFill>
              <a:srgbClr val="FFFFE7"/>
            </a:solidFill>
            <a:ln w="952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Verdana"/>
                <a:buNone/>
              </a:pPr>
              <a:r>
                <a:rPr lang="en-US" sz="12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УГЛУБЛЕНИЕ МЕЖДУНАРОДНЫХ СВЯЗЕЙ ДЕЯТЕЛЕЙ КУЛЬТУРЫ</a:t>
              </a:r>
              <a:endParaRPr/>
            </a:p>
          </p:txBody>
        </p:sp>
        <p:sp>
          <p:nvSpPr>
            <p:cNvPr id="1008" name="Google Shape;1008;p46"/>
            <p:cNvSpPr/>
            <p:nvPr/>
          </p:nvSpPr>
          <p:spPr>
            <a:xfrm>
              <a:off x="3198" y="2662"/>
              <a:ext cx="1556" cy="451"/>
            </a:xfrm>
            <a:prstGeom prst="roundRect">
              <a:avLst>
                <a:gd name="adj" fmla="val 16667"/>
              </a:avLst>
            </a:prstGeom>
            <a:solidFill>
              <a:srgbClr val="FFFFE7"/>
            </a:solidFill>
            <a:ln w="952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Verdana"/>
                <a:buNone/>
              </a:pPr>
              <a:r>
                <a:rPr lang="en-US" sz="12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ВОЗНИКНОВЕНИЕ НОВЫХ ТВОРЧЕСКИХ СОЮЗОВ</a:t>
              </a:r>
              <a:endParaRPr/>
            </a:p>
          </p:txBody>
        </p:sp>
        <p:sp>
          <p:nvSpPr>
            <p:cNvPr id="1009" name="Google Shape;1009;p46"/>
            <p:cNvSpPr/>
            <p:nvPr/>
          </p:nvSpPr>
          <p:spPr>
            <a:xfrm>
              <a:off x="3379" y="2024"/>
              <a:ext cx="1542" cy="440"/>
            </a:xfrm>
            <a:prstGeom prst="roundRect">
              <a:avLst>
                <a:gd name="adj" fmla="val 16667"/>
              </a:avLst>
            </a:prstGeom>
            <a:solidFill>
              <a:srgbClr val="FFFFE7"/>
            </a:solidFill>
            <a:ln w="952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Verdana"/>
                <a:buNone/>
              </a:pPr>
              <a:r>
                <a:rPr lang="en-US" sz="12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РЕАБИЛИТИРОВАНЫ МНОГИЕ ДЕЯТЕЛИ КУЛЬТУРЫ</a:t>
              </a:r>
              <a:endParaRPr/>
            </a:p>
          </p:txBody>
        </p:sp>
        <p:sp>
          <p:nvSpPr>
            <p:cNvPr id="1010" name="Google Shape;1010;p46"/>
            <p:cNvSpPr/>
            <p:nvPr/>
          </p:nvSpPr>
          <p:spPr>
            <a:xfrm>
              <a:off x="3501" y="1343"/>
              <a:ext cx="1556" cy="545"/>
            </a:xfrm>
            <a:prstGeom prst="roundRect">
              <a:avLst>
                <a:gd name="adj" fmla="val 16667"/>
              </a:avLst>
            </a:prstGeom>
            <a:solidFill>
              <a:srgbClr val="FFFFE7"/>
            </a:solidFill>
            <a:ln w="952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Verdana"/>
                <a:buNone/>
              </a:pPr>
              <a:r>
                <a:rPr lang="en-US" sz="1100" b="1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ОСЛАБЛЕНО ИДЕОЛОГИЧЕСКОЕ ВОЗДЕЙСТВИЕ НА ХУДОЖЕСТВЕННУЮ ИНТЕЛЛИГЕНЦИЮ</a:t>
              </a:r>
              <a:endParaRPr/>
            </a:p>
          </p:txBody>
        </p:sp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9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9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15" name="Google Shape;1015;p47"/>
          <p:cNvCxnSpPr/>
          <p:nvPr/>
        </p:nvCxnSpPr>
        <p:spPr>
          <a:xfrm>
            <a:off x="4572000" y="3716337"/>
            <a:ext cx="2592387" cy="649287"/>
          </a:xfrm>
          <a:prstGeom prst="straightConnector1">
            <a:avLst/>
          </a:prstGeom>
          <a:noFill/>
          <a:ln w="38100" cap="flat" cmpd="sng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016" name="Google Shape;1016;p47"/>
          <p:cNvCxnSpPr/>
          <p:nvPr/>
        </p:nvCxnSpPr>
        <p:spPr>
          <a:xfrm rot="10800000" flipH="1">
            <a:off x="2051050" y="3716337"/>
            <a:ext cx="2520950" cy="649287"/>
          </a:xfrm>
          <a:prstGeom prst="straightConnector1">
            <a:avLst/>
          </a:prstGeom>
          <a:noFill/>
          <a:ln w="38100" cap="flat" cmpd="sng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017" name="Google Shape;1017;p47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8" name="Google Shape;1018;p4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/>
          </a:p>
        </p:txBody>
      </p:sp>
      <p:pic>
        <p:nvPicPr>
          <p:cNvPr id="1019" name="Google Shape;1019;p47" descr="Рисунок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9050"/>
            <a:ext cx="9144000" cy="6877050"/>
          </a:xfrm>
          <a:prstGeom prst="rect">
            <a:avLst/>
          </a:prstGeom>
          <a:noFill/>
          <a:ln>
            <a:noFill/>
          </a:ln>
        </p:spPr>
      </p:pic>
      <p:sp>
        <p:nvSpPr>
          <p:cNvPr id="1020" name="Google Shape;1020;p47"/>
          <p:cNvSpPr txBox="1"/>
          <p:nvPr/>
        </p:nvSpPr>
        <p:spPr>
          <a:xfrm>
            <a:off x="7164387" y="130175"/>
            <a:ext cx="2016125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1200"/>
              <a:buFont typeface="Verdana"/>
              <a:buNone/>
            </a:pPr>
            <a:r>
              <a:rPr lang="en-US" sz="1200" b="1" i="0" u="non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(Транспарант 21)</a:t>
            </a:r>
            <a:endParaRPr/>
          </a:p>
        </p:txBody>
      </p:sp>
      <p:sp>
        <p:nvSpPr>
          <p:cNvPr id="1021" name="Google Shape;1021;p47"/>
          <p:cNvSpPr txBox="1"/>
          <p:nvPr/>
        </p:nvSpPr>
        <p:spPr>
          <a:xfrm>
            <a:off x="4418012" y="436562"/>
            <a:ext cx="18415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2" name="Google Shape;1022;p47"/>
          <p:cNvSpPr txBox="1"/>
          <p:nvPr/>
        </p:nvSpPr>
        <p:spPr>
          <a:xfrm>
            <a:off x="0" y="371475"/>
            <a:ext cx="9144000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/>
          <a:p>
            <a:pPr marL="0" marR="0" lvl="0" indent="685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1800"/>
              <a:buFont typeface="Verdana"/>
              <a:buNone/>
            </a:pPr>
            <a:r>
              <a:rPr lang="en-US" sz="1800" b="1" i="0" u="non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ВНЕШНЯЯ ПОЛИТИКА СССР В ПЕРИОД С 1953 ПО 1964 гг.</a:t>
            </a:r>
            <a:endParaRPr/>
          </a:p>
        </p:txBody>
      </p:sp>
      <p:sp>
        <p:nvSpPr>
          <p:cNvPr id="1023" name="Google Shape;1023;p47"/>
          <p:cNvSpPr txBox="1"/>
          <p:nvPr/>
        </p:nvSpPr>
        <p:spPr>
          <a:xfrm>
            <a:off x="2411412" y="765175"/>
            <a:ext cx="4681537" cy="433387"/>
          </a:xfrm>
          <a:prstGeom prst="rect">
            <a:avLst/>
          </a:prstGeom>
          <a:solidFill>
            <a:srgbClr val="DDDDDD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41C3D"/>
              </a:buClr>
              <a:buSzPts val="1400"/>
              <a:buFont typeface="Verdana"/>
              <a:buNone/>
            </a:pPr>
            <a:r>
              <a:rPr lang="en-US" sz="1400" b="1" i="0" u="none">
                <a:solidFill>
                  <a:srgbClr val="B41C3D"/>
                </a:solidFill>
                <a:latin typeface="Verdana"/>
                <a:ea typeface="Verdana"/>
                <a:cs typeface="Verdana"/>
                <a:sym typeface="Verdana"/>
              </a:rPr>
              <a:t>Начальный период «хрущевской оттепели»</a:t>
            </a:r>
            <a:endParaRPr/>
          </a:p>
        </p:txBody>
      </p:sp>
      <p:grpSp>
        <p:nvGrpSpPr>
          <p:cNvPr id="1024" name="Google Shape;1024;p47"/>
          <p:cNvGrpSpPr/>
          <p:nvPr/>
        </p:nvGrpSpPr>
        <p:grpSpPr>
          <a:xfrm>
            <a:off x="395287" y="1412875"/>
            <a:ext cx="8281987" cy="1152525"/>
            <a:chOff x="249" y="890"/>
            <a:chExt cx="5217" cy="726"/>
          </a:xfrm>
        </p:grpSpPr>
        <p:sp>
          <p:nvSpPr>
            <p:cNvPr id="1025" name="Google Shape;1025;p47"/>
            <p:cNvSpPr txBox="1"/>
            <p:nvPr/>
          </p:nvSpPr>
          <p:spPr>
            <a:xfrm>
              <a:off x="3334" y="890"/>
              <a:ext cx="2132" cy="453"/>
            </a:xfrm>
            <a:prstGeom prst="rect">
              <a:avLst/>
            </a:prstGeom>
            <a:solidFill>
              <a:srgbClr val="DDDDDD"/>
            </a:solidFill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B41C3D"/>
                </a:buClr>
                <a:buSzPts val="1400"/>
                <a:buFont typeface="Verdana"/>
                <a:buNone/>
              </a:pPr>
              <a:r>
                <a:rPr lang="en-US" sz="1400" b="1" i="0" u="none">
                  <a:solidFill>
                    <a:srgbClr val="B41C3D"/>
                  </a:solidFill>
                  <a:latin typeface="Verdana"/>
                  <a:ea typeface="Verdana"/>
                  <a:cs typeface="Verdana"/>
                  <a:sym typeface="Verdana"/>
                </a:rPr>
                <a:t>СССР и страны 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B41C3D"/>
                </a:buClr>
                <a:buSzPts val="1400"/>
                <a:buFont typeface="Verdana"/>
                <a:buNone/>
              </a:pPr>
              <a:r>
                <a:rPr lang="en-US" sz="1400" b="1" i="0" u="none">
                  <a:solidFill>
                    <a:srgbClr val="B41C3D"/>
                  </a:solidFill>
                  <a:latin typeface="Verdana"/>
                  <a:ea typeface="Verdana"/>
                  <a:cs typeface="Verdana"/>
                  <a:sym typeface="Verdana"/>
                </a:rPr>
                <a:t>«социалистического лагеря»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B41C3D"/>
                </a:buClr>
                <a:buSzPts val="1400"/>
                <a:buFont typeface="Verdana"/>
                <a:buNone/>
              </a:pPr>
              <a:r>
                <a:rPr lang="en-US" sz="1400" b="1" i="0" u="none">
                  <a:solidFill>
                    <a:srgbClr val="B41C3D"/>
                  </a:solidFill>
                  <a:latin typeface="Verdana"/>
                  <a:ea typeface="Verdana"/>
                  <a:cs typeface="Verdana"/>
                  <a:sym typeface="Verdana"/>
                </a:rPr>
                <a:t> создали в 1955 г. ОВД</a:t>
              </a:r>
              <a:endParaRPr/>
            </a:p>
          </p:txBody>
        </p:sp>
        <p:sp>
          <p:nvSpPr>
            <p:cNvPr id="1026" name="Google Shape;1026;p47"/>
            <p:cNvSpPr txBox="1"/>
            <p:nvPr/>
          </p:nvSpPr>
          <p:spPr>
            <a:xfrm>
              <a:off x="249" y="890"/>
              <a:ext cx="2086" cy="454"/>
            </a:xfrm>
            <a:prstGeom prst="rect">
              <a:avLst/>
            </a:prstGeom>
            <a:solidFill>
              <a:srgbClr val="DDDDDD"/>
            </a:solidFill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B41C3D"/>
                </a:buClr>
                <a:buSzPts val="1400"/>
                <a:buFont typeface="Verdana"/>
                <a:buNone/>
              </a:pPr>
              <a:r>
                <a:rPr lang="en-US" sz="1400" b="1" i="0" u="none">
                  <a:solidFill>
                    <a:srgbClr val="B41C3D"/>
                  </a:solidFill>
                  <a:latin typeface="Verdana"/>
                  <a:ea typeface="Verdana"/>
                  <a:cs typeface="Verdana"/>
                  <a:sym typeface="Verdana"/>
                </a:rPr>
                <a:t>Западные державы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B41C3D"/>
                </a:buClr>
                <a:buSzPts val="1400"/>
                <a:buFont typeface="Verdana"/>
                <a:buNone/>
              </a:pPr>
              <a:r>
                <a:rPr lang="en-US" sz="1400" b="1" i="0" u="none">
                  <a:solidFill>
                    <a:srgbClr val="B41C3D"/>
                  </a:solidFill>
                  <a:latin typeface="Verdana"/>
                  <a:ea typeface="Verdana"/>
                  <a:cs typeface="Verdana"/>
                  <a:sym typeface="Verdana"/>
                </a:rPr>
                <a:t>продолжали создание 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B41C3D"/>
                </a:buClr>
                <a:buSzPts val="1400"/>
                <a:buFont typeface="Verdana"/>
                <a:buNone/>
              </a:pPr>
              <a:r>
                <a:rPr lang="en-US" sz="1400" b="1" i="0" u="none">
                  <a:solidFill>
                    <a:srgbClr val="B41C3D"/>
                  </a:solidFill>
                  <a:latin typeface="Verdana"/>
                  <a:ea typeface="Verdana"/>
                  <a:cs typeface="Verdana"/>
                  <a:sym typeface="Verdana"/>
                </a:rPr>
                <a:t>военно-политических союзов</a:t>
              </a:r>
              <a:endParaRPr/>
            </a:p>
          </p:txBody>
        </p:sp>
        <p:sp>
          <p:nvSpPr>
            <p:cNvPr id="1027" name="Google Shape;1027;p47"/>
            <p:cNvSpPr txBox="1"/>
            <p:nvPr/>
          </p:nvSpPr>
          <p:spPr>
            <a:xfrm>
              <a:off x="1746" y="1435"/>
              <a:ext cx="2449" cy="181"/>
            </a:xfrm>
            <a:prstGeom prst="rect">
              <a:avLst/>
            </a:prstGeom>
            <a:solidFill>
              <a:srgbClr val="DDDDDD"/>
            </a:solidFill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B41C3D"/>
                </a:buClr>
                <a:buSzPts val="1400"/>
                <a:buFont typeface="Verdana"/>
                <a:buNone/>
              </a:pPr>
              <a:r>
                <a:rPr lang="en-US" sz="1400" b="1" i="0" u="none">
                  <a:solidFill>
                    <a:srgbClr val="B41C3D"/>
                  </a:solidFill>
                  <a:latin typeface="Verdana"/>
                  <a:ea typeface="Verdana"/>
                  <a:cs typeface="Verdana"/>
                  <a:sym typeface="Verdana"/>
                </a:rPr>
                <a:t>Обострение отношений</a:t>
              </a:r>
              <a:endParaRPr/>
            </a:p>
          </p:txBody>
        </p:sp>
      </p:grpSp>
      <p:sp>
        <p:nvSpPr>
          <p:cNvPr id="1028" name="Google Shape;1028;p47"/>
          <p:cNvSpPr txBox="1"/>
          <p:nvPr/>
        </p:nvSpPr>
        <p:spPr>
          <a:xfrm>
            <a:off x="1763712" y="6021387"/>
            <a:ext cx="5832475" cy="504825"/>
          </a:xfrm>
          <a:prstGeom prst="rect">
            <a:avLst/>
          </a:prstGeom>
          <a:solidFill>
            <a:srgbClr val="DDDDDD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ts val="1400"/>
              <a:buFont typeface="Verdana"/>
              <a:buNone/>
            </a:pPr>
            <a:r>
              <a:rPr lang="en-US" sz="1400" b="1" i="0" u="none">
                <a:solidFill>
                  <a:srgbClr val="A50021"/>
                </a:solidFill>
                <a:latin typeface="Verdana"/>
                <a:ea typeface="Verdana"/>
                <a:cs typeface="Verdana"/>
                <a:sym typeface="Verdana"/>
              </a:rPr>
              <a:t>ОСНОВНАЯ ОСОБЕННОСТЬ: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ts val="1400"/>
              <a:buFont typeface="Verdana"/>
              <a:buNone/>
            </a:pPr>
            <a:r>
              <a:rPr lang="en-US" sz="1400" b="1" i="0" u="none">
                <a:solidFill>
                  <a:srgbClr val="A50021"/>
                </a:solidFill>
                <a:latin typeface="Verdana"/>
                <a:ea typeface="Verdana"/>
                <a:cs typeface="Verdana"/>
                <a:sym typeface="Verdana"/>
              </a:rPr>
              <a:t>ПРОТИВОРЕЧИВОСТЬ ВНЕШНЕПОЛИТИЧЕСКОГО КУРСА</a:t>
            </a:r>
            <a:endParaRPr/>
          </a:p>
        </p:txBody>
      </p:sp>
      <p:sp>
        <p:nvSpPr>
          <p:cNvPr id="1029" name="Google Shape;1029;p47"/>
          <p:cNvSpPr txBox="1"/>
          <p:nvPr/>
        </p:nvSpPr>
        <p:spPr>
          <a:xfrm>
            <a:off x="2051050" y="3068637"/>
            <a:ext cx="5113337" cy="647700"/>
          </a:xfrm>
          <a:prstGeom prst="rect">
            <a:avLst/>
          </a:prstGeom>
          <a:solidFill>
            <a:srgbClr val="DDDDDD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41C3D"/>
              </a:buClr>
              <a:buSzPts val="1400"/>
              <a:buFont typeface="Verdana"/>
              <a:buNone/>
            </a:pPr>
            <a:r>
              <a:rPr lang="en-US" sz="1400" b="1" i="0" u="none">
                <a:solidFill>
                  <a:srgbClr val="B41C3D"/>
                </a:solidFill>
                <a:latin typeface="Verdana"/>
                <a:ea typeface="Verdana"/>
                <a:cs typeface="Verdana"/>
                <a:sym typeface="Verdana"/>
              </a:rPr>
              <a:t>ЗАДАЧА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1200"/>
              <a:buFont typeface="Verdana"/>
              <a:buNone/>
            </a:pPr>
            <a:r>
              <a:rPr lang="en-US" sz="1200" b="1" i="0" u="none">
                <a:solidFill>
                  <a:srgbClr val="000066"/>
                </a:solidFill>
                <a:latin typeface="Verdana"/>
                <a:ea typeface="Verdana"/>
                <a:cs typeface="Verdana"/>
                <a:sym typeface="Verdana"/>
              </a:rPr>
              <a:t>Ослабить международную напряженность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1200"/>
              <a:buFont typeface="Verdana"/>
              <a:buNone/>
            </a:pPr>
            <a:r>
              <a:rPr lang="en-US" sz="1200" b="1" i="0" u="none">
                <a:solidFill>
                  <a:srgbClr val="000066"/>
                </a:solidFill>
                <a:latin typeface="Verdana"/>
                <a:ea typeface="Verdana"/>
                <a:cs typeface="Verdana"/>
                <a:sym typeface="Verdana"/>
              </a:rPr>
              <a:t>и расшить взаимоотношения СССР со странами мира</a:t>
            </a:r>
            <a:endParaRPr/>
          </a:p>
        </p:txBody>
      </p:sp>
      <p:sp>
        <p:nvSpPr>
          <p:cNvPr id="1030" name="Google Shape;1030;p47"/>
          <p:cNvSpPr txBox="1"/>
          <p:nvPr/>
        </p:nvSpPr>
        <p:spPr>
          <a:xfrm>
            <a:off x="250825" y="4365625"/>
            <a:ext cx="2736850" cy="1368425"/>
          </a:xfrm>
          <a:prstGeom prst="rect">
            <a:avLst/>
          </a:prstGeom>
          <a:solidFill>
            <a:srgbClr val="DDDDDD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1000"/>
              <a:buFont typeface="Verdana"/>
              <a:buNone/>
            </a:pPr>
            <a:r>
              <a:rPr lang="en-US" sz="1000" b="1" i="0" u="none">
                <a:solidFill>
                  <a:srgbClr val="000066"/>
                </a:solidFill>
                <a:latin typeface="Verdana"/>
                <a:ea typeface="Verdana"/>
                <a:cs typeface="Verdana"/>
                <a:sym typeface="Verdana"/>
              </a:rPr>
              <a:t>- установление дипломатических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1000"/>
              <a:buFont typeface="Verdana"/>
              <a:buNone/>
            </a:pPr>
            <a:r>
              <a:rPr lang="en-US" sz="1000" b="1" i="0" u="none">
                <a:solidFill>
                  <a:srgbClr val="000066"/>
                </a:solidFill>
                <a:latin typeface="Verdana"/>
                <a:ea typeface="Verdana"/>
                <a:cs typeface="Verdana"/>
                <a:sym typeface="Verdana"/>
              </a:rPr>
              <a:t> связей с Австрией и ФРГ;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1000"/>
              <a:buFont typeface="Verdana"/>
              <a:buNone/>
            </a:pPr>
            <a:r>
              <a:rPr lang="en-US" sz="1000" b="1" i="0" u="none">
                <a:solidFill>
                  <a:srgbClr val="000066"/>
                </a:solidFill>
                <a:latin typeface="Verdana"/>
                <a:ea typeface="Verdana"/>
                <a:cs typeface="Verdana"/>
                <a:sym typeface="Verdana"/>
              </a:rPr>
              <a:t>- соглашение о прекращении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1000"/>
              <a:buFont typeface="Verdana"/>
              <a:buNone/>
            </a:pPr>
            <a:r>
              <a:rPr lang="en-US" sz="1000" b="1" i="0" u="none">
                <a:solidFill>
                  <a:srgbClr val="000066"/>
                </a:solidFill>
                <a:latin typeface="Verdana"/>
                <a:ea typeface="Verdana"/>
                <a:cs typeface="Verdana"/>
                <a:sym typeface="Verdana"/>
              </a:rPr>
              <a:t>- состояния войны с Японией;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1000"/>
              <a:buFont typeface="Verdana"/>
              <a:buNone/>
            </a:pPr>
            <a:r>
              <a:rPr lang="en-US" sz="1000" b="1" i="0" u="none">
                <a:solidFill>
                  <a:srgbClr val="000066"/>
                </a:solidFill>
                <a:latin typeface="Verdana"/>
                <a:ea typeface="Verdana"/>
                <a:cs typeface="Verdana"/>
                <a:sym typeface="Verdana"/>
              </a:rPr>
              <a:t>- нормализация отношений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1000"/>
              <a:buFont typeface="Verdana"/>
              <a:buNone/>
            </a:pPr>
            <a:r>
              <a:rPr lang="en-US" sz="1000" b="1" i="0" u="none">
                <a:solidFill>
                  <a:srgbClr val="000066"/>
                </a:solidFill>
                <a:latin typeface="Verdana"/>
                <a:ea typeface="Verdana"/>
                <a:cs typeface="Verdana"/>
                <a:sym typeface="Verdana"/>
              </a:rPr>
              <a:t>с Югославией</a:t>
            </a:r>
            <a:endParaRPr/>
          </a:p>
        </p:txBody>
      </p:sp>
      <p:sp>
        <p:nvSpPr>
          <p:cNvPr id="1031" name="Google Shape;1031;p47"/>
          <p:cNvSpPr txBox="1"/>
          <p:nvPr/>
        </p:nvSpPr>
        <p:spPr>
          <a:xfrm>
            <a:off x="3276600" y="4365625"/>
            <a:ext cx="2808287" cy="1366837"/>
          </a:xfrm>
          <a:prstGeom prst="rect">
            <a:avLst/>
          </a:prstGeom>
          <a:solidFill>
            <a:srgbClr val="DDDDDD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1000"/>
              <a:buFont typeface="Verdana"/>
              <a:buNone/>
            </a:pPr>
            <a:r>
              <a:rPr lang="en-US" sz="1000" b="1" i="0" u="none">
                <a:solidFill>
                  <a:srgbClr val="000066"/>
                </a:solidFill>
                <a:latin typeface="Verdana"/>
                <a:ea typeface="Verdana"/>
                <a:cs typeface="Verdana"/>
                <a:sym typeface="Verdana"/>
              </a:rPr>
              <a:t>- инициативы СССР,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1000"/>
              <a:buFont typeface="Verdana"/>
              <a:buNone/>
            </a:pPr>
            <a:r>
              <a:rPr lang="en-US" sz="1000" b="1" i="0" u="none">
                <a:solidFill>
                  <a:srgbClr val="000066"/>
                </a:solidFill>
                <a:latin typeface="Verdana"/>
                <a:ea typeface="Verdana"/>
                <a:cs typeface="Verdana"/>
                <a:sym typeface="Verdana"/>
              </a:rPr>
              <a:t>направленные на сокращение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1000"/>
              <a:buFont typeface="Verdana"/>
              <a:buNone/>
            </a:pPr>
            <a:r>
              <a:rPr lang="en-US" sz="1000" b="1" i="0" u="none">
                <a:solidFill>
                  <a:srgbClr val="000066"/>
                </a:solidFill>
                <a:latin typeface="Verdana"/>
                <a:ea typeface="Verdana"/>
                <a:cs typeface="Verdana"/>
                <a:sym typeface="Verdana"/>
              </a:rPr>
              <a:t> обычных вооружений и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1000"/>
              <a:buFont typeface="Verdana"/>
              <a:buNone/>
            </a:pPr>
            <a:r>
              <a:rPr lang="en-US" sz="1000" b="1" i="0" u="none">
                <a:solidFill>
                  <a:srgbClr val="000066"/>
                </a:solidFill>
                <a:latin typeface="Verdana"/>
                <a:ea typeface="Verdana"/>
                <a:cs typeface="Verdana"/>
                <a:sym typeface="Verdana"/>
              </a:rPr>
              <a:t>запрещение ядерного оружия;</a:t>
            </a:r>
            <a:endParaRPr/>
          </a:p>
          <a:p>
            <a:pPr marL="0" marR="0" lvl="0" indent="-63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1000"/>
              <a:buFont typeface="Verdana"/>
              <a:buChar char="-"/>
            </a:pPr>
            <a:r>
              <a:rPr lang="en-US" sz="1000" b="1" i="0" u="none">
                <a:solidFill>
                  <a:srgbClr val="000066"/>
                </a:solidFill>
                <a:latin typeface="Verdana"/>
                <a:ea typeface="Verdana"/>
                <a:cs typeface="Verdana"/>
                <a:sym typeface="Verdana"/>
              </a:rPr>
              <a:t> в СССР осуществлены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1000"/>
              <a:buFont typeface="Verdana"/>
              <a:buNone/>
            </a:pPr>
            <a:r>
              <a:rPr lang="en-US" sz="1000" b="1" i="0" u="none">
                <a:solidFill>
                  <a:srgbClr val="000066"/>
                </a:solidFill>
                <a:latin typeface="Verdana"/>
                <a:ea typeface="Verdana"/>
                <a:cs typeface="Verdana"/>
                <a:sym typeface="Verdana"/>
              </a:rPr>
              <a:t>конкретные меры по разоружению</a:t>
            </a:r>
            <a:endParaRPr/>
          </a:p>
        </p:txBody>
      </p:sp>
      <p:sp>
        <p:nvSpPr>
          <p:cNvPr id="1032" name="Google Shape;1032;p47"/>
          <p:cNvSpPr txBox="1"/>
          <p:nvPr/>
        </p:nvSpPr>
        <p:spPr>
          <a:xfrm>
            <a:off x="6300787" y="4365625"/>
            <a:ext cx="2519362" cy="1368425"/>
          </a:xfrm>
          <a:prstGeom prst="rect">
            <a:avLst/>
          </a:prstGeom>
          <a:solidFill>
            <a:srgbClr val="DDDDDD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1200"/>
              <a:buFont typeface="Verdana"/>
              <a:buNone/>
            </a:pPr>
            <a:r>
              <a:rPr lang="en-US" sz="1200" b="1" i="0" u="none">
                <a:solidFill>
                  <a:srgbClr val="000066"/>
                </a:solidFill>
                <a:latin typeface="Verdana"/>
                <a:ea typeface="Verdana"/>
                <a:cs typeface="Verdana"/>
                <a:sym typeface="Verdana"/>
              </a:rPr>
              <a:t>- </a:t>
            </a:r>
            <a:r>
              <a:rPr lang="en-US" sz="1000" b="1" i="0" u="none">
                <a:solidFill>
                  <a:srgbClr val="000066"/>
                </a:solidFill>
                <a:latin typeface="Verdana"/>
                <a:ea typeface="Verdana"/>
                <a:cs typeface="Verdana"/>
                <a:sym typeface="Verdana"/>
              </a:rPr>
              <a:t>1956 г. советские войска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1000"/>
              <a:buFont typeface="Verdana"/>
              <a:buNone/>
            </a:pPr>
            <a:r>
              <a:rPr lang="en-US" sz="1000" b="1" i="0" u="none">
                <a:solidFill>
                  <a:srgbClr val="000066"/>
                </a:solidFill>
                <a:latin typeface="Verdana"/>
                <a:ea typeface="Verdana"/>
                <a:cs typeface="Verdana"/>
                <a:sym typeface="Verdana"/>
              </a:rPr>
              <a:t> приняли участие в подавлении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1000"/>
              <a:buFont typeface="Verdana"/>
              <a:buNone/>
            </a:pPr>
            <a:r>
              <a:rPr lang="en-US" sz="1000" b="1" i="0" u="none">
                <a:solidFill>
                  <a:srgbClr val="000066"/>
                </a:solidFill>
                <a:latin typeface="Verdana"/>
                <a:ea typeface="Verdana"/>
                <a:cs typeface="Verdana"/>
                <a:sym typeface="Verdana"/>
              </a:rPr>
              <a:t> восстания в Венгрии;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1000"/>
              <a:buFont typeface="Verdana"/>
              <a:buNone/>
            </a:pPr>
            <a:r>
              <a:rPr lang="en-US" sz="1000" b="1" i="0" u="none">
                <a:solidFill>
                  <a:srgbClr val="000066"/>
                </a:solidFill>
                <a:latin typeface="Verdana"/>
                <a:ea typeface="Verdana"/>
                <a:cs typeface="Verdana"/>
                <a:sym typeface="Verdana"/>
              </a:rPr>
              <a:t>в конце 50-х гг. осложнение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1000"/>
              <a:buFont typeface="Verdana"/>
              <a:buNone/>
            </a:pPr>
            <a:r>
              <a:rPr lang="en-US" sz="1000" b="1" i="0" u="none">
                <a:solidFill>
                  <a:srgbClr val="000066"/>
                </a:solidFill>
                <a:latin typeface="Verdana"/>
                <a:ea typeface="Verdana"/>
                <a:cs typeface="Verdana"/>
                <a:sym typeface="Verdana"/>
              </a:rPr>
              <a:t>отношений с Китаем;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1000"/>
              <a:buFont typeface="Verdana"/>
              <a:buNone/>
            </a:pPr>
            <a:r>
              <a:rPr lang="en-US" sz="1000" b="1" i="0" u="none">
                <a:solidFill>
                  <a:srgbClr val="000066"/>
                </a:solidFill>
                <a:latin typeface="Verdana"/>
                <a:ea typeface="Verdana"/>
                <a:cs typeface="Verdana"/>
                <a:sym typeface="Verdana"/>
              </a:rPr>
              <a:t>- 1961 г. - Берлинский  вопрос;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1000"/>
              <a:buFont typeface="Verdana"/>
              <a:buNone/>
            </a:pPr>
            <a:r>
              <a:rPr lang="en-US" sz="1000" b="1" i="0" u="none">
                <a:solidFill>
                  <a:srgbClr val="000066"/>
                </a:solidFill>
                <a:latin typeface="Verdana"/>
                <a:ea typeface="Verdana"/>
                <a:cs typeface="Verdana"/>
                <a:sym typeface="Verdana"/>
              </a:rPr>
              <a:t>- 1962 г. - Карибский кризис</a:t>
            </a:r>
            <a:endParaRPr/>
          </a:p>
        </p:txBody>
      </p:sp>
      <p:sp>
        <p:nvSpPr>
          <p:cNvPr id="1033" name="Google Shape;1033;p47"/>
          <p:cNvSpPr/>
          <p:nvPr/>
        </p:nvSpPr>
        <p:spPr>
          <a:xfrm rot="10800000">
            <a:off x="3924300" y="1341437"/>
            <a:ext cx="1214437" cy="852487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close/>
              </a:path>
            </a:pathLst>
          </a:custGeom>
          <a:gradFill>
            <a:gsLst>
              <a:gs pos="0">
                <a:srgbClr val="C97893"/>
              </a:gs>
              <a:gs pos="50000">
                <a:srgbClr val="990033"/>
              </a:gs>
              <a:gs pos="100000">
                <a:srgbClr val="C97893"/>
              </a:gs>
            </a:gsLst>
            <a:lin ang="5400000" scaled="0"/>
          </a:gradFill>
          <a:ln w="38100" cap="flat" cmpd="sng">
            <a:solidFill>
              <a:srgbClr val="800000"/>
            </a:solidFill>
            <a:prstDash val="solid"/>
            <a:miter lim="524288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4" name="Google Shape;1034;p47"/>
          <p:cNvSpPr/>
          <p:nvPr/>
        </p:nvSpPr>
        <p:spPr>
          <a:xfrm rot="5400000">
            <a:off x="4392612" y="1736725"/>
            <a:ext cx="360362" cy="2160587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 extrusionOk="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 extrusionOk="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>
            <a:gsLst>
              <a:gs pos="0">
                <a:srgbClr val="C46C89"/>
              </a:gs>
              <a:gs pos="50000">
                <a:srgbClr val="990033"/>
              </a:gs>
              <a:gs pos="100000">
                <a:srgbClr val="C46C89"/>
              </a:gs>
            </a:gsLst>
            <a:lin ang="5400000" scaled="0"/>
          </a:gradFill>
          <a:ln w="38100" cap="flat" cmpd="sng">
            <a:solidFill>
              <a:srgbClr val="800000"/>
            </a:solidFill>
            <a:prstDash val="solid"/>
            <a:miter lim="524288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035" name="Google Shape;1035;p47"/>
          <p:cNvGrpSpPr/>
          <p:nvPr/>
        </p:nvGrpSpPr>
        <p:grpSpPr>
          <a:xfrm>
            <a:off x="1403350" y="5734050"/>
            <a:ext cx="6192837" cy="287337"/>
            <a:chOff x="884" y="3612"/>
            <a:chExt cx="3901" cy="181"/>
          </a:xfrm>
        </p:grpSpPr>
        <p:cxnSp>
          <p:nvCxnSpPr>
            <p:cNvPr id="1036" name="Google Shape;1036;p47"/>
            <p:cNvCxnSpPr/>
            <p:nvPr/>
          </p:nvCxnSpPr>
          <p:spPr>
            <a:xfrm>
              <a:off x="884" y="3612"/>
              <a:ext cx="1996" cy="181"/>
            </a:xfrm>
            <a:prstGeom prst="straightConnector1">
              <a:avLst/>
            </a:prstGeom>
            <a:noFill/>
            <a:ln w="38100" cap="flat" cmpd="sng">
              <a:solidFill>
                <a:srgbClr val="800000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1037" name="Google Shape;1037;p47"/>
            <p:cNvCxnSpPr/>
            <p:nvPr/>
          </p:nvCxnSpPr>
          <p:spPr>
            <a:xfrm rot="10800000" flipH="1">
              <a:off x="2789" y="3612"/>
              <a:ext cx="1996" cy="181"/>
            </a:xfrm>
            <a:prstGeom prst="straightConnector1">
              <a:avLst/>
            </a:prstGeom>
            <a:noFill/>
            <a:ln w="38100" cap="flat" cmpd="sng">
              <a:solidFill>
                <a:srgbClr val="800000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1038" name="Google Shape;1038;p47"/>
            <p:cNvCxnSpPr/>
            <p:nvPr/>
          </p:nvCxnSpPr>
          <p:spPr>
            <a:xfrm rot="10800000">
              <a:off x="2880" y="3612"/>
              <a:ext cx="0" cy="181"/>
            </a:xfrm>
            <a:prstGeom prst="straightConnector1">
              <a:avLst/>
            </a:prstGeom>
            <a:noFill/>
            <a:ln w="38100" cap="flat" cmpd="sng">
              <a:solidFill>
                <a:srgbClr val="800000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</p:grpSp>
      <p:grpSp>
        <p:nvGrpSpPr>
          <p:cNvPr id="1039" name="Google Shape;1039;p47"/>
          <p:cNvGrpSpPr/>
          <p:nvPr/>
        </p:nvGrpSpPr>
        <p:grpSpPr>
          <a:xfrm>
            <a:off x="2051050" y="3716337"/>
            <a:ext cx="5400675" cy="649287"/>
            <a:chOff x="1292" y="2341"/>
            <a:chExt cx="3402" cy="409"/>
          </a:xfrm>
        </p:grpSpPr>
        <p:cxnSp>
          <p:nvCxnSpPr>
            <p:cNvPr id="1040" name="Google Shape;1040;p47"/>
            <p:cNvCxnSpPr/>
            <p:nvPr/>
          </p:nvCxnSpPr>
          <p:spPr>
            <a:xfrm>
              <a:off x="2880" y="2341"/>
              <a:ext cx="0" cy="409"/>
            </a:xfrm>
            <a:prstGeom prst="straightConnector1">
              <a:avLst/>
            </a:prstGeom>
            <a:noFill/>
            <a:ln w="38100" cap="flat" cmpd="sng">
              <a:solidFill>
                <a:srgbClr val="800000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1041" name="Google Shape;1041;p47"/>
            <p:cNvCxnSpPr/>
            <p:nvPr/>
          </p:nvCxnSpPr>
          <p:spPr>
            <a:xfrm flipH="1">
              <a:off x="1292" y="2341"/>
              <a:ext cx="1588" cy="409"/>
            </a:xfrm>
            <a:prstGeom prst="straightConnector1">
              <a:avLst/>
            </a:prstGeom>
            <a:noFill/>
            <a:ln w="38100" cap="flat" cmpd="sng">
              <a:solidFill>
                <a:srgbClr val="800000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1042" name="Google Shape;1042;p47"/>
            <p:cNvCxnSpPr/>
            <p:nvPr/>
          </p:nvCxnSpPr>
          <p:spPr>
            <a:xfrm>
              <a:off x="2880" y="2341"/>
              <a:ext cx="1814" cy="409"/>
            </a:xfrm>
            <a:prstGeom prst="straightConnector1">
              <a:avLst/>
            </a:prstGeom>
            <a:noFill/>
            <a:ln w="38100" cap="flat" cmpd="sng">
              <a:solidFill>
                <a:srgbClr val="800000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sp>
          <p:nvSpPr>
            <p:cNvPr id="1043" name="Google Shape;1043;p47"/>
            <p:cNvSpPr txBox="1"/>
            <p:nvPr/>
          </p:nvSpPr>
          <p:spPr>
            <a:xfrm>
              <a:off x="1610" y="2432"/>
              <a:ext cx="2404" cy="227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B41C3D"/>
                </a:buClr>
                <a:buSzPts val="1600"/>
                <a:buFont typeface="Verdana"/>
                <a:buNone/>
              </a:pPr>
              <a:r>
                <a:rPr lang="en-US" sz="1600" b="1" i="0" u="none">
                  <a:solidFill>
                    <a:srgbClr val="B41C3D"/>
                  </a:solidFill>
                  <a:latin typeface="Verdana"/>
                  <a:ea typeface="Verdana"/>
                  <a:cs typeface="Verdana"/>
                  <a:sym typeface="Verdana"/>
                </a:rPr>
                <a:t>Ф О Р М Ы   Р Е Ш Е Н И Я</a:t>
              </a:r>
              <a:endParaRPr/>
            </a:p>
          </p:txBody>
        </p:sp>
      </p:grpSp>
      <p:sp>
        <p:nvSpPr>
          <p:cNvPr id="1044" name="Google Shape;1044;p47"/>
          <p:cNvSpPr/>
          <p:nvPr/>
        </p:nvSpPr>
        <p:spPr>
          <a:xfrm rot="5400000">
            <a:off x="8459787" y="6237287"/>
            <a:ext cx="468312" cy="4683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105000" y="60000"/>
                </a:moveTo>
                <a:lnTo>
                  <a:pt x="15000" y="15000"/>
                </a:lnTo>
                <a:lnTo>
                  <a:pt x="15000" y="105000"/>
                </a:lnTo>
                <a:close/>
              </a:path>
              <a:path w="120000" h="120000" fill="darken" extrusionOk="0">
                <a:moveTo>
                  <a:pt x="105000" y="60000"/>
                </a:moveTo>
                <a:lnTo>
                  <a:pt x="15000" y="15000"/>
                </a:lnTo>
                <a:lnTo>
                  <a:pt x="15000" y="105000"/>
                </a:lnTo>
                <a:close/>
              </a:path>
              <a:path w="120000" h="120000" fill="none" extrusionOk="0">
                <a:moveTo>
                  <a:pt x="105000" y="60000"/>
                </a:moveTo>
                <a:lnTo>
                  <a:pt x="15000" y="105000"/>
                </a:lnTo>
                <a:lnTo>
                  <a:pt x="15000" y="15000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D60093"/>
              </a:gs>
              <a:gs pos="50000">
                <a:srgbClr val="FFFFFF"/>
              </a:gs>
              <a:gs pos="100000">
                <a:srgbClr val="D60093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0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10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Google Shape;1049;p48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0" name="Google Shape;1050;p48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/>
          </a:p>
        </p:txBody>
      </p:sp>
      <p:pic>
        <p:nvPicPr>
          <p:cNvPr id="1051" name="Google Shape;1051;p48" descr="Рисунок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77050"/>
          </a:xfrm>
          <a:prstGeom prst="rect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pic>
      <p:sp>
        <p:nvSpPr>
          <p:cNvPr id="1052" name="Google Shape;1052;p48"/>
          <p:cNvSpPr txBox="1"/>
          <p:nvPr/>
        </p:nvSpPr>
        <p:spPr>
          <a:xfrm>
            <a:off x="7127875" y="130175"/>
            <a:ext cx="2016125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1200"/>
              <a:buFont typeface="Verdana"/>
              <a:buNone/>
            </a:pPr>
            <a:r>
              <a:rPr lang="en-US" sz="1200" b="1" i="0" u="non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(Транспарант 22)</a:t>
            </a:r>
            <a:endParaRPr/>
          </a:p>
        </p:txBody>
      </p:sp>
      <p:sp>
        <p:nvSpPr>
          <p:cNvPr id="1053" name="Google Shape;1053;p48"/>
          <p:cNvSpPr txBox="1"/>
          <p:nvPr/>
        </p:nvSpPr>
        <p:spPr>
          <a:xfrm>
            <a:off x="4418012" y="436562"/>
            <a:ext cx="18415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4" name="Google Shape;1054;p48"/>
          <p:cNvSpPr txBox="1"/>
          <p:nvPr/>
        </p:nvSpPr>
        <p:spPr>
          <a:xfrm>
            <a:off x="180975" y="414337"/>
            <a:ext cx="9144000" cy="350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/>
          <a:p>
            <a:pPr marL="0" marR="0" lvl="0" indent="685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000"/>
              <a:buFont typeface="Verdana"/>
              <a:buNone/>
            </a:pPr>
            <a:r>
              <a:rPr lang="en-US" sz="2000" b="1" i="0" u="non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НАПРАВЛЕНИЯ РЕФОРМИРОВАНИЯ ЭКОНОМИКИ</a:t>
            </a:r>
            <a:r>
              <a:rPr lang="en-US" sz="2000" b="1" i="0" u="none">
                <a:solidFill>
                  <a:srgbClr val="B41C3D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/>
          </a:p>
        </p:txBody>
      </p:sp>
      <p:sp>
        <p:nvSpPr>
          <p:cNvPr id="1055" name="Google Shape;1055;p48"/>
          <p:cNvSpPr txBox="1"/>
          <p:nvPr/>
        </p:nvSpPr>
        <p:spPr>
          <a:xfrm>
            <a:off x="2555875" y="1052512"/>
            <a:ext cx="6192837" cy="457200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8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1400"/>
              <a:buFont typeface="Verdana"/>
              <a:buNone/>
            </a:pPr>
            <a:r>
              <a:rPr lang="en-US" sz="1400" b="1" i="0" u="none">
                <a:solidFill>
                  <a:srgbClr val="000066"/>
                </a:solidFill>
                <a:latin typeface="Verdana"/>
                <a:ea typeface="Verdana"/>
                <a:cs typeface="Verdana"/>
                <a:sym typeface="Verdana"/>
              </a:rPr>
              <a:t>СОКРАЩЕНИЕ ЧИСЛЕННОСТИ ВООРУЖЕННЫХ СИЛ ПОСЛЕ ВОЙНЫ;</a:t>
            </a:r>
            <a:endParaRPr/>
          </a:p>
        </p:txBody>
      </p:sp>
      <p:sp>
        <p:nvSpPr>
          <p:cNvPr id="1056" name="Google Shape;1056;p48"/>
          <p:cNvSpPr txBox="1"/>
          <p:nvPr/>
        </p:nvSpPr>
        <p:spPr>
          <a:xfrm>
            <a:off x="2555875" y="1485900"/>
            <a:ext cx="6192837" cy="647700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8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1400"/>
              <a:buFont typeface="Verdana"/>
              <a:buNone/>
            </a:pPr>
            <a:r>
              <a:rPr lang="en-US" sz="1400" b="1" i="0" u="none">
                <a:solidFill>
                  <a:srgbClr val="000066"/>
                </a:solidFill>
                <a:latin typeface="Verdana"/>
                <a:ea typeface="Verdana"/>
                <a:cs typeface="Verdana"/>
                <a:sym typeface="Verdana"/>
              </a:rPr>
              <a:t>КОРЕННАЯ ПЕРЕСТРОЙКА МАТЕРИАЛЬНО-ТЕХНИЧЕСКОЙ БАЗЫ ВООРУЖЕННЫХ СИЛ В СООТВЕТСТВИИ С ДОСТИЖЕНИЯМИ НАУЧНО-ТЕХНИЧЕСКОЙ РЕВОЛЮЦИИ;</a:t>
            </a:r>
            <a:endParaRPr/>
          </a:p>
        </p:txBody>
      </p:sp>
      <p:sp>
        <p:nvSpPr>
          <p:cNvPr id="1057" name="Google Shape;1057;p48"/>
          <p:cNvSpPr txBox="1"/>
          <p:nvPr/>
        </p:nvSpPr>
        <p:spPr>
          <a:xfrm>
            <a:off x="2555875" y="2133600"/>
            <a:ext cx="6192837" cy="431800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8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1400"/>
              <a:buFont typeface="Verdana"/>
              <a:buNone/>
            </a:pPr>
            <a:r>
              <a:rPr lang="en-US" sz="1400" b="1" i="0" u="none">
                <a:solidFill>
                  <a:srgbClr val="000066"/>
                </a:solidFill>
                <a:latin typeface="Verdana"/>
                <a:ea typeface="Verdana"/>
                <a:cs typeface="Verdana"/>
                <a:sym typeface="Verdana"/>
              </a:rPr>
              <a:t>СОЗДАНИЕ РАКЕТНЫХ ВОЙСК СТРАТЕГИЧЕСКОГО НАЗНАЧЕНИЯ (1959 г.);</a:t>
            </a:r>
            <a:endParaRPr/>
          </a:p>
        </p:txBody>
      </p:sp>
      <p:sp>
        <p:nvSpPr>
          <p:cNvPr id="1058" name="Google Shape;1058;p48"/>
          <p:cNvSpPr txBox="1"/>
          <p:nvPr/>
        </p:nvSpPr>
        <p:spPr>
          <a:xfrm>
            <a:off x="2555875" y="2565400"/>
            <a:ext cx="6192837" cy="431800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8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1400"/>
              <a:buFont typeface="Verdana"/>
              <a:buNone/>
            </a:pPr>
            <a:r>
              <a:rPr lang="en-US" sz="1400" b="1" i="0" u="none">
                <a:solidFill>
                  <a:srgbClr val="000066"/>
                </a:solidFill>
                <a:latin typeface="Verdana"/>
                <a:ea typeface="Verdana"/>
                <a:cs typeface="Verdana"/>
                <a:sym typeface="Verdana"/>
              </a:rPr>
              <a:t>СОВЕРШЕНСТВОВАНИЕ СУХОПУТНЫХ ВОЙСК, ВОЙСК ПВО, ВВС, ВМФ КАК ВИДОВ ВООРУЖЕННЫХ СИЛ;</a:t>
            </a:r>
            <a:endParaRPr/>
          </a:p>
        </p:txBody>
      </p:sp>
      <p:sp>
        <p:nvSpPr>
          <p:cNvPr id="1059" name="Google Shape;1059;p48"/>
          <p:cNvSpPr txBox="1"/>
          <p:nvPr/>
        </p:nvSpPr>
        <p:spPr>
          <a:xfrm>
            <a:off x="2555875" y="2997200"/>
            <a:ext cx="6192837" cy="792162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8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1400"/>
              <a:buFont typeface="Verdana"/>
              <a:buNone/>
            </a:pPr>
            <a:r>
              <a:rPr lang="en-US" sz="1400" b="1" i="0" u="none">
                <a:solidFill>
                  <a:srgbClr val="000066"/>
                </a:solidFill>
                <a:latin typeface="Verdana"/>
                <a:ea typeface="Verdana"/>
                <a:cs typeface="Verdana"/>
                <a:sym typeface="Verdana"/>
              </a:rPr>
              <a:t>ВВЕДЕНИЕ В ДЕЙСТВИЕ НОВЫХ ПОЛОЖЕНИЙ О ПРОХОЖДЕНИИ ВОЕННОЙ СЛУЖБЫ ЛИЦАМИ ОФИЦЕРСКОГО (1965 г.), СЕРЖАНТСКОГО И РЯДОВОГО СОСТАВА (1959, 1964 гг.);</a:t>
            </a:r>
            <a:endParaRPr/>
          </a:p>
        </p:txBody>
      </p:sp>
      <p:sp>
        <p:nvSpPr>
          <p:cNvPr id="1060" name="Google Shape;1060;p48"/>
          <p:cNvSpPr txBox="1"/>
          <p:nvPr/>
        </p:nvSpPr>
        <p:spPr>
          <a:xfrm>
            <a:off x="2555875" y="3789362"/>
            <a:ext cx="6192837" cy="792162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8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1400"/>
              <a:buFont typeface="Verdana"/>
              <a:buNone/>
            </a:pPr>
            <a:r>
              <a:rPr lang="en-US" sz="1400" b="1" i="0" u="none">
                <a:solidFill>
                  <a:srgbClr val="000066"/>
                </a:solidFill>
                <a:latin typeface="Verdana"/>
                <a:ea typeface="Verdana"/>
                <a:cs typeface="Verdana"/>
                <a:sym typeface="Verdana"/>
              </a:rPr>
              <a:t>СОКРАЩЕНИЕ ОБЩЕЙ ЧИСЛЕННОСТИ ВООРУЖЕННЫХ СИЛ СНАЧАЛА НА 2140 ТЫС., А ЗАТЕМ ЕЩЕ НА 1200 ТЫС. ЧЕЛОВЕК ВО ВТОРОЙ ПОЛОВИНЕ 50-х – НАЧАЛЕ 60-х ГОДОВ;</a:t>
            </a:r>
            <a:endParaRPr/>
          </a:p>
        </p:txBody>
      </p:sp>
      <p:sp>
        <p:nvSpPr>
          <p:cNvPr id="1061" name="Google Shape;1061;p48"/>
          <p:cNvSpPr txBox="1"/>
          <p:nvPr/>
        </p:nvSpPr>
        <p:spPr>
          <a:xfrm>
            <a:off x="2555875" y="4581525"/>
            <a:ext cx="6192837" cy="504825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8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1400"/>
              <a:buFont typeface="Verdana"/>
              <a:buNone/>
            </a:pPr>
            <a:r>
              <a:rPr lang="en-US" sz="1400" b="1" i="0" u="none">
                <a:solidFill>
                  <a:srgbClr val="000066"/>
                </a:solidFill>
                <a:latin typeface="Verdana"/>
                <a:ea typeface="Verdana"/>
                <a:cs typeface="Verdana"/>
                <a:sym typeface="Verdana"/>
              </a:rPr>
              <a:t>СОЗДАНИЕ ВЫСШИХ ВОЕННЫХ И ВОЕННО-ИНЖЕНЕРНЫХ УЧИЛИЩ;</a:t>
            </a:r>
            <a:endParaRPr/>
          </a:p>
        </p:txBody>
      </p:sp>
      <p:sp>
        <p:nvSpPr>
          <p:cNvPr id="1062" name="Google Shape;1062;p48"/>
          <p:cNvSpPr txBox="1"/>
          <p:nvPr/>
        </p:nvSpPr>
        <p:spPr>
          <a:xfrm>
            <a:off x="2555875" y="5086350"/>
            <a:ext cx="6192837" cy="431800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8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1400"/>
              <a:buFont typeface="Verdana"/>
              <a:buNone/>
            </a:pPr>
            <a:r>
              <a:rPr lang="en-US" sz="1400" b="1" i="0" u="none">
                <a:solidFill>
                  <a:srgbClr val="000066"/>
                </a:solidFill>
                <a:latin typeface="Verdana"/>
                <a:ea typeface="Verdana"/>
                <a:cs typeface="Verdana"/>
                <a:sym typeface="Verdana"/>
              </a:rPr>
              <a:t>УКРЕПЛЕНИЕ ПАРТИЙНОГО ВЛИЯНИЯ В ВООРУЖЕННЫХ СИЛАХ;</a:t>
            </a:r>
            <a:endParaRPr/>
          </a:p>
        </p:txBody>
      </p:sp>
      <p:sp>
        <p:nvSpPr>
          <p:cNvPr id="1063" name="Google Shape;1063;p48"/>
          <p:cNvSpPr txBox="1"/>
          <p:nvPr/>
        </p:nvSpPr>
        <p:spPr>
          <a:xfrm>
            <a:off x="2555875" y="5518150"/>
            <a:ext cx="6192837" cy="649287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8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1400"/>
              <a:buFont typeface="Verdana"/>
              <a:buNone/>
            </a:pPr>
            <a:r>
              <a:rPr lang="en-US" sz="1400" b="1" i="0" u="none">
                <a:solidFill>
                  <a:srgbClr val="000066"/>
                </a:solidFill>
                <a:latin typeface="Verdana"/>
                <a:ea typeface="Verdana"/>
                <a:cs typeface="Verdana"/>
                <a:sym typeface="Verdana"/>
              </a:rPr>
              <a:t>РАЗРАБОТКА ВОЕННОЙ ДОКТРИНЫ, ОРИЕНТИРОВАННОЙ НА ВОЗМОЖНОСТЬ ПОБЕДЫ СССР И ЕГО СОЮЗНИКОВ В ЯДЕРНОЙ ВОЙНЕ.</a:t>
            </a:r>
            <a:endParaRPr/>
          </a:p>
        </p:txBody>
      </p:sp>
      <p:grpSp>
        <p:nvGrpSpPr>
          <p:cNvPr id="1064" name="Google Shape;1064;p48"/>
          <p:cNvGrpSpPr/>
          <p:nvPr/>
        </p:nvGrpSpPr>
        <p:grpSpPr>
          <a:xfrm>
            <a:off x="323850" y="909637"/>
            <a:ext cx="1008062" cy="5327650"/>
            <a:chOff x="204" y="573"/>
            <a:chExt cx="635" cy="3356"/>
          </a:xfrm>
        </p:grpSpPr>
        <p:grpSp>
          <p:nvGrpSpPr>
            <p:cNvPr id="1065" name="Google Shape;1065;p48"/>
            <p:cNvGrpSpPr/>
            <p:nvPr/>
          </p:nvGrpSpPr>
          <p:grpSpPr>
            <a:xfrm>
              <a:off x="204" y="981"/>
              <a:ext cx="635" cy="2540"/>
              <a:chOff x="1111" y="1102"/>
              <a:chExt cx="432" cy="2736"/>
            </a:xfrm>
          </p:grpSpPr>
          <p:sp>
            <p:nvSpPr>
              <p:cNvPr id="1066" name="Google Shape;1066;p48"/>
              <p:cNvSpPr txBox="1"/>
              <p:nvPr/>
            </p:nvSpPr>
            <p:spPr>
              <a:xfrm>
                <a:off x="1111" y="1102"/>
                <a:ext cx="432" cy="2736"/>
              </a:xfrm>
              <a:prstGeom prst="rect">
                <a:avLst/>
              </a:prstGeom>
              <a:solidFill>
                <a:srgbClr val="DDDDDD"/>
              </a:solidFill>
              <a:ln w="34925" cap="flat" cmpd="sng">
                <a:solidFill>
                  <a:srgbClr val="80000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67" name="Google Shape;1067;p48"/>
              <p:cNvSpPr/>
              <p:nvPr/>
            </p:nvSpPr>
            <p:spPr>
              <a:xfrm>
                <a:off x="1255" y="1246"/>
                <a:ext cx="125" cy="2448"/>
              </a:xfrm>
              <a:prstGeom prst="rect">
                <a:avLst/>
              </a:prstGeom>
            </p:spPr>
            <p:txBody>
              <a:bodyPr>
                <a:prstTxWarp prst="textPlain">
                  <a:avLst/>
                </a:prstTxWarp>
              </a:bodyPr>
              <a:lstStyle/>
              <a:p>
                <a:pPr lvl="0" algn="l"/>
                <a:r>
                  <a:rPr b="0" i="1">
                    <a:ln w="9525" cap="flat" cmpd="sng">
                      <a:solidFill>
                        <a:srgbClr val="8000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>
                    <a:solidFill>
                      <a:srgbClr val="000080"/>
                    </a:solidFill>
                    <a:latin typeface="Verdana"/>
                  </a:rPr>
                  <a:t>А Р М И Я </a:t>
                </a:r>
              </a:p>
            </p:txBody>
          </p:sp>
        </p:grpSp>
        <p:sp>
          <p:nvSpPr>
            <p:cNvPr id="1068" name="Google Shape;1068;p48"/>
            <p:cNvSpPr txBox="1"/>
            <p:nvPr/>
          </p:nvSpPr>
          <p:spPr>
            <a:xfrm>
              <a:off x="204" y="3566"/>
              <a:ext cx="635" cy="363"/>
            </a:xfrm>
            <a:prstGeom prst="rect">
              <a:avLst/>
            </a:prstGeom>
            <a:gradFill>
              <a:gsLst>
                <a:gs pos="0">
                  <a:srgbClr val="990033"/>
                </a:gs>
                <a:gs pos="50000">
                  <a:srgbClr val="D595AA"/>
                </a:gs>
                <a:gs pos="100000">
                  <a:srgbClr val="990033"/>
                </a:gs>
              </a:gsLst>
              <a:lin ang="5400000" scaled="0"/>
            </a:gradFill>
            <a:ln w="38100" cap="flat" cmpd="sng">
              <a:solidFill>
                <a:srgbClr val="8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B41C3D"/>
                </a:buClr>
                <a:buSzPts val="1800"/>
                <a:buFont typeface="Verdana"/>
                <a:buNone/>
              </a:pPr>
              <a:r>
                <a:rPr lang="en-US" sz="1800" b="1" i="0" u="none">
                  <a:solidFill>
                    <a:srgbClr val="B41C3D"/>
                  </a:solidFill>
                  <a:latin typeface="Verdana"/>
                  <a:ea typeface="Verdana"/>
                  <a:cs typeface="Verdana"/>
                  <a:sym typeface="Verdana"/>
                </a:rPr>
                <a:t>1964</a:t>
              </a:r>
              <a:endParaRPr/>
            </a:p>
          </p:txBody>
        </p:sp>
        <p:sp>
          <p:nvSpPr>
            <p:cNvPr id="1069" name="Google Shape;1069;p48"/>
            <p:cNvSpPr txBox="1"/>
            <p:nvPr/>
          </p:nvSpPr>
          <p:spPr>
            <a:xfrm>
              <a:off x="204" y="573"/>
              <a:ext cx="635" cy="363"/>
            </a:xfrm>
            <a:prstGeom prst="rect">
              <a:avLst/>
            </a:prstGeom>
            <a:gradFill>
              <a:gsLst>
                <a:gs pos="0">
                  <a:srgbClr val="990033"/>
                </a:gs>
                <a:gs pos="50000">
                  <a:srgbClr val="D595AA"/>
                </a:gs>
                <a:gs pos="100000">
                  <a:srgbClr val="990033"/>
                </a:gs>
              </a:gsLst>
              <a:lin ang="5400000" scaled="0"/>
            </a:gradFill>
            <a:ln w="38100" cap="flat" cmpd="sng">
              <a:solidFill>
                <a:srgbClr val="8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B41C3D"/>
                </a:buClr>
                <a:buSzPts val="1800"/>
                <a:buFont typeface="Verdana"/>
                <a:buNone/>
              </a:pPr>
              <a:r>
                <a:rPr lang="en-US" sz="1800" b="1" i="0" u="none">
                  <a:solidFill>
                    <a:srgbClr val="B41C3D"/>
                  </a:solidFill>
                  <a:latin typeface="Verdana"/>
                  <a:ea typeface="Verdana"/>
                  <a:cs typeface="Verdana"/>
                  <a:sym typeface="Verdana"/>
                </a:rPr>
                <a:t>1945</a:t>
              </a:r>
              <a:endParaRPr/>
            </a:p>
          </p:txBody>
        </p:sp>
      </p:grpSp>
      <p:sp>
        <p:nvSpPr>
          <p:cNvPr id="1070" name="Google Shape;1070;p48"/>
          <p:cNvSpPr/>
          <p:nvPr/>
        </p:nvSpPr>
        <p:spPr>
          <a:xfrm rot="5400000">
            <a:off x="-215900" y="3178175"/>
            <a:ext cx="4248150" cy="863600"/>
          </a:xfrm>
          <a:prstGeom prst="up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D08AA1"/>
              </a:gs>
              <a:gs pos="50000">
                <a:srgbClr val="990033"/>
              </a:gs>
              <a:gs pos="100000">
                <a:srgbClr val="D08AA1"/>
              </a:gs>
            </a:gsLst>
            <a:lin ang="5400000" scaled="0"/>
          </a:gradFill>
          <a:ln w="38100" cap="flat" cmpd="sng">
            <a:solidFill>
              <a:srgbClr val="8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1" name="Google Shape;1071;p48"/>
          <p:cNvSpPr/>
          <p:nvPr/>
        </p:nvSpPr>
        <p:spPr>
          <a:xfrm rot="5400000">
            <a:off x="8459787" y="6345237"/>
            <a:ext cx="468312" cy="4683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105000" y="60000"/>
                </a:moveTo>
                <a:lnTo>
                  <a:pt x="15000" y="15000"/>
                </a:lnTo>
                <a:lnTo>
                  <a:pt x="15000" y="105000"/>
                </a:lnTo>
                <a:close/>
              </a:path>
              <a:path w="120000" h="120000" fill="darken" extrusionOk="0">
                <a:moveTo>
                  <a:pt x="105000" y="60000"/>
                </a:moveTo>
                <a:lnTo>
                  <a:pt x="15000" y="15000"/>
                </a:lnTo>
                <a:lnTo>
                  <a:pt x="15000" y="105000"/>
                </a:lnTo>
                <a:close/>
              </a:path>
              <a:path w="120000" h="120000" fill="none" extrusionOk="0">
                <a:moveTo>
                  <a:pt x="105000" y="60000"/>
                </a:moveTo>
                <a:lnTo>
                  <a:pt x="15000" y="105000"/>
                </a:lnTo>
                <a:lnTo>
                  <a:pt x="15000" y="15000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D60093"/>
              </a:gs>
              <a:gs pos="50000">
                <a:srgbClr val="FFFFFF"/>
              </a:gs>
              <a:gs pos="100000">
                <a:srgbClr val="D60093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" name="Google Shape;1076;p49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7" name="Google Shape;1077;p49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/>
          </a:p>
        </p:txBody>
      </p:sp>
      <p:pic>
        <p:nvPicPr>
          <p:cNvPr id="1078" name="Google Shape;1078;p49" descr="Рисунок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7705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pic>
      <p:sp>
        <p:nvSpPr>
          <p:cNvPr id="1079" name="Google Shape;1079;p49"/>
          <p:cNvSpPr txBox="1"/>
          <p:nvPr/>
        </p:nvSpPr>
        <p:spPr>
          <a:xfrm>
            <a:off x="7127875" y="130175"/>
            <a:ext cx="2016125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1200"/>
              <a:buFont typeface="Verdana"/>
              <a:buNone/>
            </a:pPr>
            <a:r>
              <a:rPr lang="en-US" sz="1200" b="1" i="0" u="non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(Транспарант 23)</a:t>
            </a:r>
            <a:endParaRPr/>
          </a:p>
        </p:txBody>
      </p:sp>
      <p:sp>
        <p:nvSpPr>
          <p:cNvPr id="1080" name="Google Shape;1080;p49"/>
          <p:cNvSpPr txBox="1"/>
          <p:nvPr/>
        </p:nvSpPr>
        <p:spPr>
          <a:xfrm>
            <a:off x="4418012" y="436562"/>
            <a:ext cx="18415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1" name="Google Shape;1081;p49"/>
          <p:cNvSpPr txBox="1"/>
          <p:nvPr/>
        </p:nvSpPr>
        <p:spPr>
          <a:xfrm>
            <a:off x="73025" y="381000"/>
            <a:ext cx="8243887" cy="512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/>
          <a:p>
            <a:pPr marL="0" marR="0" lvl="0" indent="68580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1800"/>
              <a:buFont typeface="Verdana"/>
              <a:buNone/>
            </a:pPr>
            <a:r>
              <a:rPr lang="en-US" sz="1800" b="1" i="0" u="non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МЕРЫ,НАПРАВЛЕННЫЕ НА ПОДЪЕМ СЕЛЬСКОГО ХОЗЯЙСТВА</a:t>
            </a:r>
            <a:endParaRPr/>
          </a:p>
        </p:txBody>
      </p:sp>
      <p:sp>
        <p:nvSpPr>
          <p:cNvPr id="1082" name="Google Shape;1082;p49"/>
          <p:cNvSpPr txBox="1"/>
          <p:nvPr/>
        </p:nvSpPr>
        <p:spPr>
          <a:xfrm>
            <a:off x="3132137" y="3140075"/>
            <a:ext cx="2592387" cy="1296987"/>
          </a:xfrm>
          <a:prstGeom prst="rect">
            <a:avLst/>
          </a:prstGeom>
          <a:solidFill>
            <a:srgbClr val="DDDDDD"/>
          </a:solidFill>
          <a:ln w="38100" cap="flat" cmpd="sng">
            <a:solidFill>
              <a:srgbClr val="8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A1626"/>
              </a:buClr>
              <a:buSzPts val="2000"/>
              <a:buFont typeface="Verdana"/>
              <a:buNone/>
            </a:pPr>
            <a:r>
              <a:rPr lang="en-US" sz="2000" b="1" i="0" u="none">
                <a:solidFill>
                  <a:srgbClr val="BA1626"/>
                </a:solidFill>
                <a:latin typeface="Verdana"/>
                <a:ea typeface="Verdana"/>
                <a:cs typeface="Verdana"/>
                <a:sym typeface="Verdana"/>
              </a:rPr>
              <a:t>МЕРЫ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ПРИНЯТЫЕ НА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МАРТОВСКОМ ПЛЕНУМЕ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1965 г. ПЛЕНУМЕ ЦК КПСС</a:t>
            </a:r>
            <a:endParaRPr/>
          </a:p>
        </p:txBody>
      </p:sp>
      <p:grpSp>
        <p:nvGrpSpPr>
          <p:cNvPr id="1083" name="Google Shape;1083;p49"/>
          <p:cNvGrpSpPr/>
          <p:nvPr/>
        </p:nvGrpSpPr>
        <p:grpSpPr>
          <a:xfrm>
            <a:off x="250825" y="1052512"/>
            <a:ext cx="8497887" cy="5040312"/>
            <a:chOff x="158" y="663"/>
            <a:chExt cx="5353" cy="3175"/>
          </a:xfrm>
        </p:grpSpPr>
        <p:sp>
          <p:nvSpPr>
            <p:cNvPr id="1084" name="Google Shape;1084;p49"/>
            <p:cNvSpPr txBox="1"/>
            <p:nvPr/>
          </p:nvSpPr>
          <p:spPr>
            <a:xfrm>
              <a:off x="158" y="663"/>
              <a:ext cx="2631" cy="1043"/>
            </a:xfrm>
            <a:prstGeom prst="rect">
              <a:avLst/>
            </a:prstGeom>
            <a:solidFill>
              <a:srgbClr val="DDDDDD"/>
            </a:solidFill>
            <a:ln w="38100" cap="flat" cmpd="sng">
              <a:solidFill>
                <a:srgbClr val="8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66"/>
                </a:buClr>
                <a:buSzPts val="1200"/>
                <a:buFont typeface="Verdana"/>
                <a:buNone/>
              </a:pPr>
              <a:r>
                <a:rPr lang="en-US" sz="1200" b="1" i="0" u="none">
                  <a:solidFill>
                    <a:srgbClr val="000066"/>
                  </a:solidFill>
                  <a:latin typeface="Verdana"/>
                  <a:ea typeface="Verdana"/>
                  <a:cs typeface="Verdana"/>
                  <a:sym typeface="Verdana"/>
                </a:rPr>
                <a:t>УЛУЧШЕНИЕ ЗАГОТОВИТЕЛЬНОЙ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66"/>
                </a:buClr>
                <a:buSzPts val="1200"/>
                <a:buFont typeface="Verdana"/>
                <a:buNone/>
              </a:pPr>
              <a:r>
                <a:rPr lang="en-US" sz="1200" b="1" i="0" u="none">
                  <a:solidFill>
                    <a:srgbClr val="000066"/>
                  </a:solidFill>
                  <a:latin typeface="Verdana"/>
                  <a:ea typeface="Verdana"/>
                  <a:cs typeface="Verdana"/>
                  <a:sym typeface="Verdana"/>
                </a:rPr>
                <a:t> СИСТЕМЫ:ПЕРЕХОД К ТВЕРДЫМ 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66"/>
                </a:buClr>
                <a:buSzPts val="1200"/>
                <a:buFont typeface="Verdana"/>
                <a:buNone/>
              </a:pPr>
              <a:r>
                <a:rPr lang="en-US" sz="1200" b="1" i="0" u="none">
                  <a:solidFill>
                    <a:srgbClr val="000066"/>
                  </a:solidFill>
                  <a:latin typeface="Verdana"/>
                  <a:ea typeface="Verdana"/>
                  <a:cs typeface="Verdana"/>
                  <a:sym typeface="Verdana"/>
                </a:rPr>
                <a:t>ПЛАНАМ НА ГОДЫ; СНИЖЕНИЕ 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66"/>
                </a:buClr>
                <a:buSzPts val="1200"/>
                <a:buFont typeface="Verdana"/>
                <a:buNone/>
              </a:pPr>
              <a:r>
                <a:rPr lang="en-US" sz="1200" b="1" i="0" u="none">
                  <a:solidFill>
                    <a:srgbClr val="000066"/>
                  </a:solidFill>
                  <a:latin typeface="Verdana"/>
                  <a:ea typeface="Verdana"/>
                  <a:cs typeface="Verdana"/>
                  <a:sym typeface="Verdana"/>
                </a:rPr>
                <a:t>ПЛАНОВ ОБЪЕМОВ ЗАКУПОК 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66"/>
                </a:buClr>
                <a:buSzPts val="1200"/>
                <a:buFont typeface="Verdana"/>
                <a:buNone/>
              </a:pPr>
              <a:r>
                <a:rPr lang="en-US" sz="1200" b="1" i="0" u="none">
                  <a:solidFill>
                    <a:srgbClr val="000066"/>
                  </a:solidFill>
                  <a:latin typeface="Verdana"/>
                  <a:ea typeface="Verdana"/>
                  <a:cs typeface="Verdana"/>
                  <a:sym typeface="Verdana"/>
                </a:rPr>
                <a:t>СЕЛЬСКОХОЗЯЙСТВЕННОЙ ПРОДУКЦИИ;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66"/>
                </a:buClr>
                <a:buSzPts val="1200"/>
                <a:buFont typeface="Verdana"/>
                <a:buNone/>
              </a:pPr>
              <a:r>
                <a:rPr lang="en-US" sz="1200" b="1" i="0" u="none">
                  <a:solidFill>
                    <a:srgbClr val="000066"/>
                  </a:solidFill>
                  <a:latin typeface="Verdana"/>
                  <a:ea typeface="Verdana"/>
                  <a:cs typeface="Verdana"/>
                  <a:sym typeface="Verdana"/>
                </a:rPr>
                <a:t>ПОВЫШЕНИЕ ЗАКУПОЧНЫХ ЦЕН НА </a:t>
              </a:r>
              <a:r>
                <a:rPr lang="en-US" sz="1200" b="1" i="0" u="none">
                  <a:solidFill>
                    <a:srgbClr val="D1192B"/>
                  </a:solidFill>
                  <a:latin typeface="Verdana"/>
                  <a:ea typeface="Verdana"/>
                  <a:cs typeface="Verdana"/>
                  <a:sym typeface="Verdana"/>
                </a:rPr>
                <a:t>20-100%;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66"/>
                </a:buClr>
                <a:buSzPts val="1200"/>
                <a:buFont typeface="Verdana"/>
                <a:buNone/>
              </a:pPr>
              <a:r>
                <a:rPr lang="en-US" sz="1200" b="1" i="0" u="none">
                  <a:solidFill>
                    <a:srgbClr val="000066"/>
                  </a:solidFill>
                  <a:latin typeface="Verdana"/>
                  <a:ea typeface="Verdana"/>
                  <a:cs typeface="Verdana"/>
                  <a:sym typeface="Verdana"/>
                </a:rPr>
                <a:t>СТИМУЛИРОВАНИЕ СВЕРХПЛАНОВОЙ 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66"/>
                </a:buClr>
                <a:buSzPts val="1200"/>
                <a:buFont typeface="Verdana"/>
                <a:buNone/>
              </a:pPr>
              <a:r>
                <a:rPr lang="en-US" sz="1200" b="1" i="0" u="none">
                  <a:solidFill>
                    <a:srgbClr val="000066"/>
                  </a:solidFill>
                  <a:latin typeface="Verdana"/>
                  <a:ea typeface="Verdana"/>
                  <a:cs typeface="Verdana"/>
                  <a:sym typeface="Verdana"/>
                </a:rPr>
                <a:t>ПРОДУКЦИИ </a:t>
              </a:r>
              <a:r>
                <a:rPr lang="en-US" sz="1200" b="1" i="0" u="none">
                  <a:solidFill>
                    <a:srgbClr val="CC0000"/>
                  </a:solidFill>
                  <a:latin typeface="Verdana"/>
                  <a:ea typeface="Verdana"/>
                  <a:cs typeface="Verdana"/>
                  <a:sym typeface="Verdana"/>
                </a:rPr>
                <a:t>50%</a:t>
              </a:r>
              <a:r>
                <a:rPr lang="en-US" sz="1200" b="1" i="0" u="none">
                  <a:solidFill>
                    <a:srgbClr val="000066"/>
                  </a:solidFill>
                  <a:latin typeface="Verdana"/>
                  <a:ea typeface="Verdana"/>
                  <a:cs typeface="Verdana"/>
                  <a:sym typeface="Verdana"/>
                </a:rPr>
                <a:t> НАДБАВКОЙ</a:t>
              </a:r>
              <a:endParaRPr/>
            </a:p>
          </p:txBody>
        </p:sp>
        <p:sp>
          <p:nvSpPr>
            <p:cNvPr id="1085" name="Google Shape;1085;p49"/>
            <p:cNvSpPr txBox="1"/>
            <p:nvPr/>
          </p:nvSpPr>
          <p:spPr>
            <a:xfrm>
              <a:off x="2835" y="2976"/>
              <a:ext cx="2449" cy="862"/>
            </a:xfrm>
            <a:prstGeom prst="rect">
              <a:avLst/>
            </a:prstGeom>
            <a:solidFill>
              <a:srgbClr val="DDDDDD"/>
            </a:solidFill>
            <a:ln w="38100" cap="flat" cmpd="sng">
              <a:solidFill>
                <a:srgbClr val="8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66"/>
                </a:buClr>
                <a:buSzPts val="1200"/>
                <a:buFont typeface="Verdana"/>
                <a:buNone/>
              </a:pPr>
              <a:r>
                <a:rPr lang="en-US" sz="1200" b="1" i="0" u="none">
                  <a:solidFill>
                    <a:srgbClr val="000066"/>
                  </a:solidFill>
                  <a:latin typeface="Verdana"/>
                  <a:ea typeface="Verdana"/>
                  <a:cs typeface="Verdana"/>
                  <a:sym typeface="Verdana"/>
                </a:rPr>
                <a:t>ВВЕДЕНИЕ ГАРАНТИРОВАННОЙ 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66"/>
                </a:buClr>
                <a:buSzPts val="1200"/>
                <a:buFont typeface="Verdana"/>
                <a:buNone/>
              </a:pPr>
              <a:r>
                <a:rPr lang="en-US" sz="1200" b="1" i="0" u="none">
                  <a:solidFill>
                    <a:srgbClr val="000066"/>
                  </a:solidFill>
                  <a:latin typeface="Verdana"/>
                  <a:ea typeface="Verdana"/>
                  <a:cs typeface="Verdana"/>
                  <a:sym typeface="Verdana"/>
                </a:rPr>
                <a:t>МИНИМАЛЬНОЙ ЗАРАБОТНОЙ 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66"/>
                </a:buClr>
                <a:buSzPts val="1200"/>
                <a:buFont typeface="Verdana"/>
                <a:buNone/>
              </a:pPr>
              <a:r>
                <a:rPr lang="en-US" sz="1200" b="1" i="0" u="none">
                  <a:solidFill>
                    <a:srgbClr val="000066"/>
                  </a:solidFill>
                  <a:latin typeface="Verdana"/>
                  <a:ea typeface="Verdana"/>
                  <a:cs typeface="Verdana"/>
                  <a:sym typeface="Verdana"/>
                </a:rPr>
                <a:t>ПЛАТЫ ДЛЯ КОЛХОЗНИКОВ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66"/>
                </a:buClr>
                <a:buSzPts val="1200"/>
                <a:buFont typeface="Verdana"/>
                <a:buNone/>
              </a:pPr>
              <a:r>
                <a:rPr lang="en-US" sz="1200" b="1" i="0" u="none">
                  <a:solidFill>
                    <a:srgbClr val="000066"/>
                  </a:solidFill>
                  <a:latin typeface="Verdana"/>
                  <a:ea typeface="Verdana"/>
                  <a:cs typeface="Verdana"/>
                  <a:sym typeface="Verdana"/>
                </a:rPr>
                <a:t>ПОДДЕРЖКА ЛИЧНЫХ ПОДСОБНЫХ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66"/>
                </a:buClr>
                <a:buSzPts val="1200"/>
                <a:buFont typeface="Verdana"/>
                <a:buNone/>
              </a:pPr>
              <a:r>
                <a:rPr lang="en-US" sz="1200" b="1" i="0" u="none">
                  <a:solidFill>
                    <a:srgbClr val="000066"/>
                  </a:solidFill>
                  <a:latin typeface="Verdana"/>
                  <a:ea typeface="Verdana"/>
                  <a:cs typeface="Verdana"/>
                  <a:sym typeface="Verdana"/>
                </a:rPr>
                <a:t> ХОЗЯЙСТВ.</a:t>
              </a:r>
              <a:endParaRPr/>
            </a:p>
          </p:txBody>
        </p:sp>
        <p:sp>
          <p:nvSpPr>
            <p:cNvPr id="1086" name="Google Shape;1086;p49"/>
            <p:cNvSpPr txBox="1"/>
            <p:nvPr/>
          </p:nvSpPr>
          <p:spPr>
            <a:xfrm>
              <a:off x="340" y="2976"/>
              <a:ext cx="2404" cy="862"/>
            </a:xfrm>
            <a:prstGeom prst="rect">
              <a:avLst/>
            </a:prstGeom>
            <a:solidFill>
              <a:srgbClr val="DDDDDD"/>
            </a:solidFill>
            <a:ln w="38100" cap="flat" cmpd="sng">
              <a:solidFill>
                <a:srgbClr val="8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66"/>
                </a:buClr>
                <a:buSzPts val="1200"/>
                <a:buFont typeface="Verdana"/>
                <a:buNone/>
              </a:pPr>
              <a:r>
                <a:rPr lang="en-US" sz="1200" b="1" i="0" u="none">
                  <a:solidFill>
                    <a:srgbClr val="000066"/>
                  </a:solidFill>
                  <a:latin typeface="Verdana"/>
                  <a:ea typeface="Verdana"/>
                  <a:cs typeface="Verdana"/>
                  <a:sym typeface="Verdana"/>
                </a:rPr>
                <a:t>УСИЛЕНИЕ МЕХАНИЗАЦИИ, 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66"/>
                </a:buClr>
                <a:buSzPts val="1200"/>
                <a:buFont typeface="Verdana"/>
                <a:buNone/>
              </a:pPr>
              <a:r>
                <a:rPr lang="en-US" sz="1200" b="1" i="0" u="none">
                  <a:solidFill>
                    <a:srgbClr val="000066"/>
                  </a:solidFill>
                  <a:latin typeface="Verdana"/>
                  <a:ea typeface="Verdana"/>
                  <a:cs typeface="Verdana"/>
                  <a:sym typeface="Verdana"/>
                </a:rPr>
                <a:t>ЭЛЕКТРИФИКАЦИИ, ХИМИЗАЦИИ 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66"/>
                </a:buClr>
                <a:buSzPts val="1200"/>
                <a:buFont typeface="Verdana"/>
                <a:buNone/>
              </a:pPr>
              <a:r>
                <a:rPr lang="en-US" sz="1200" b="1" i="0" u="none">
                  <a:solidFill>
                    <a:srgbClr val="000066"/>
                  </a:solidFill>
                  <a:latin typeface="Verdana"/>
                  <a:ea typeface="Verdana"/>
                  <a:cs typeface="Verdana"/>
                  <a:sym typeface="Verdana"/>
                </a:rPr>
                <a:t>СЕЛЬСКОГО ХОЗЯЙСТВА, РАСШИРЕНИЕ 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66"/>
                </a:buClr>
                <a:buSzPts val="1200"/>
                <a:buFont typeface="Verdana"/>
                <a:buNone/>
              </a:pPr>
              <a:r>
                <a:rPr lang="en-US" sz="1200" b="1" i="0" u="none">
                  <a:solidFill>
                    <a:srgbClr val="000066"/>
                  </a:solidFill>
                  <a:latin typeface="Verdana"/>
                  <a:ea typeface="Verdana"/>
                  <a:cs typeface="Verdana"/>
                  <a:sym typeface="Verdana"/>
                </a:rPr>
                <a:t>МЕЛИОРАЦИИ ЗЕМЕЛЬ </a:t>
              </a:r>
              <a:r>
                <a:rPr lang="en-US" sz="1200" b="1" i="0" u="none">
                  <a:solidFill>
                    <a:srgbClr val="D1192B"/>
                  </a:solidFill>
                  <a:latin typeface="Verdana"/>
                  <a:ea typeface="Verdana"/>
                  <a:cs typeface="Verdana"/>
                  <a:sym typeface="Verdana"/>
                </a:rPr>
                <a:t>(ЗА ПЯТИЛЕТКУ 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D1192B"/>
                </a:buClr>
                <a:buSzPts val="1200"/>
                <a:buFont typeface="Verdana"/>
                <a:buNone/>
              </a:pPr>
              <a:r>
                <a:rPr lang="en-US" sz="1200" b="1" i="0" u="none">
                  <a:solidFill>
                    <a:srgbClr val="D1192B"/>
                  </a:solidFill>
                  <a:latin typeface="Verdana"/>
                  <a:ea typeface="Verdana"/>
                  <a:cs typeface="Verdana"/>
                  <a:sym typeface="Verdana"/>
                </a:rPr>
                <a:t>ПЛАНИРОВАЛОСЬ ОРОСИТЬ 3 МЛН. ГА, 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D1192B"/>
                </a:buClr>
                <a:buSzPts val="1200"/>
                <a:buFont typeface="Verdana"/>
                <a:buNone/>
              </a:pPr>
              <a:r>
                <a:rPr lang="en-US" sz="1200" b="1" i="0" u="none">
                  <a:solidFill>
                    <a:srgbClr val="D1192B"/>
                  </a:solidFill>
                  <a:latin typeface="Verdana"/>
                  <a:ea typeface="Verdana"/>
                  <a:cs typeface="Verdana"/>
                  <a:sym typeface="Verdana"/>
                </a:rPr>
                <a:t>ОСУШИТЬ 6 МЛН. ГА).</a:t>
              </a:r>
              <a:endParaRPr/>
            </a:p>
          </p:txBody>
        </p:sp>
        <p:sp>
          <p:nvSpPr>
            <p:cNvPr id="1087" name="Google Shape;1087;p49"/>
            <p:cNvSpPr txBox="1"/>
            <p:nvPr/>
          </p:nvSpPr>
          <p:spPr>
            <a:xfrm>
              <a:off x="2880" y="663"/>
              <a:ext cx="2631" cy="1043"/>
            </a:xfrm>
            <a:prstGeom prst="rect">
              <a:avLst/>
            </a:prstGeom>
            <a:solidFill>
              <a:srgbClr val="DDDDDD"/>
            </a:solidFill>
            <a:ln w="38100" cap="flat" cmpd="sng">
              <a:solidFill>
                <a:srgbClr val="8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66"/>
                </a:buClr>
                <a:buSzPts val="1200"/>
                <a:buFont typeface="Verdana"/>
                <a:buNone/>
              </a:pPr>
              <a:r>
                <a:rPr lang="en-US" sz="1200" b="1" i="0" u="none">
                  <a:solidFill>
                    <a:srgbClr val="000066"/>
                  </a:solidFill>
                  <a:latin typeface="Verdana"/>
                  <a:ea typeface="Verdana"/>
                  <a:cs typeface="Verdana"/>
                  <a:sym typeface="Verdana"/>
                </a:rPr>
                <a:t>ПОВЫШЕНИЕ КАПИТАЛОВЛОЖЕНИЙ 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66"/>
                </a:buClr>
                <a:buSzPts val="1200"/>
                <a:buFont typeface="Verdana"/>
                <a:buNone/>
              </a:pPr>
              <a:r>
                <a:rPr lang="en-US" sz="1200" b="1" i="0" u="none">
                  <a:solidFill>
                    <a:srgbClr val="000066"/>
                  </a:solidFill>
                  <a:latin typeface="Verdana"/>
                  <a:ea typeface="Verdana"/>
                  <a:cs typeface="Verdana"/>
                  <a:sym typeface="Verdana"/>
                </a:rPr>
                <a:t>В СЕЛЬСКОЕ ХОЗЯЙСТВО: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66"/>
                </a:buClr>
                <a:buSzPts val="1200"/>
                <a:buFont typeface="Verdana"/>
                <a:buNone/>
              </a:pPr>
              <a:r>
                <a:rPr lang="en-US" sz="1200" b="1" i="0" u="none">
                  <a:solidFill>
                    <a:srgbClr val="000066"/>
                  </a:solidFill>
                  <a:latin typeface="Verdana"/>
                  <a:ea typeface="Verdana"/>
                  <a:cs typeface="Verdana"/>
                  <a:sym typeface="Verdana"/>
                </a:rPr>
                <a:t> НА </a:t>
              </a:r>
              <a:r>
                <a:rPr lang="en-US" sz="1200" b="1" i="0" u="none">
                  <a:solidFill>
                    <a:srgbClr val="D1192B"/>
                  </a:solidFill>
                  <a:latin typeface="Verdana"/>
                  <a:ea typeface="Verdana"/>
                  <a:cs typeface="Verdana"/>
                  <a:sym typeface="Verdana"/>
                </a:rPr>
                <a:t>VIII ПЯТИЛЕТКУ (1966 – 1970 гг.)</a:t>
              </a:r>
              <a:r>
                <a:rPr lang="en-US" sz="1200" b="1" i="0" u="none">
                  <a:solidFill>
                    <a:srgbClr val="000066"/>
                  </a:solidFill>
                  <a:latin typeface="Verdana"/>
                  <a:ea typeface="Verdana"/>
                  <a:cs typeface="Verdana"/>
                  <a:sym typeface="Verdana"/>
                </a:rPr>
                <a:t> 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66"/>
                </a:buClr>
                <a:buSzPts val="1200"/>
                <a:buFont typeface="Verdana"/>
                <a:buNone/>
              </a:pPr>
              <a:r>
                <a:rPr lang="en-US" sz="1200" b="1" i="0" u="none">
                  <a:solidFill>
                    <a:srgbClr val="000066"/>
                  </a:solidFill>
                  <a:latin typeface="Verdana"/>
                  <a:ea typeface="Verdana"/>
                  <a:cs typeface="Verdana"/>
                  <a:sym typeface="Verdana"/>
                </a:rPr>
                <a:t>ПЛАНИРОВАЛОСЬ ВЛОЖИТЬ 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66"/>
                </a:buClr>
                <a:buSzPts val="1200"/>
                <a:buFont typeface="Verdana"/>
                <a:buNone/>
              </a:pPr>
              <a:r>
                <a:rPr lang="en-US" sz="1200" b="1" i="0" u="none">
                  <a:solidFill>
                    <a:srgbClr val="000066"/>
                  </a:solidFill>
                  <a:latin typeface="Verdana"/>
                  <a:ea typeface="Verdana"/>
                  <a:cs typeface="Verdana"/>
                  <a:sym typeface="Verdana"/>
                </a:rPr>
                <a:t>ПО ЛИНИИ ГОСУДАРСТВА И КОЛХОЗОВ 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D1192B"/>
                </a:buClr>
                <a:buSzPts val="1200"/>
                <a:buFont typeface="Verdana"/>
                <a:buNone/>
              </a:pPr>
              <a:r>
                <a:rPr lang="en-US" sz="1200" b="1" i="0" u="none">
                  <a:solidFill>
                    <a:srgbClr val="D1192B"/>
                  </a:solidFill>
                  <a:latin typeface="Verdana"/>
                  <a:ea typeface="Verdana"/>
                  <a:cs typeface="Verdana"/>
                  <a:sym typeface="Verdana"/>
                </a:rPr>
                <a:t>71 МЛРД. РУБЛЕЙ</a:t>
              </a:r>
              <a:r>
                <a:rPr lang="en-US" sz="1200" b="1" i="0" u="none">
                  <a:solidFill>
                    <a:srgbClr val="000066"/>
                  </a:solidFill>
                  <a:latin typeface="Verdana"/>
                  <a:ea typeface="Verdana"/>
                  <a:cs typeface="Verdana"/>
                  <a:sym typeface="Verdana"/>
                </a:rPr>
                <a:t> – СТОЛЬКО ЖЕ, СКОЛЬКО 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66"/>
                </a:buClr>
                <a:buSzPts val="1200"/>
                <a:buFont typeface="Verdana"/>
                <a:buNone/>
              </a:pPr>
              <a:r>
                <a:rPr lang="en-US" sz="1200" b="1" i="0" u="none">
                  <a:solidFill>
                    <a:srgbClr val="000066"/>
                  </a:solidFill>
                  <a:latin typeface="Verdana"/>
                  <a:ea typeface="Verdana"/>
                  <a:cs typeface="Verdana"/>
                  <a:sym typeface="Verdana"/>
                </a:rPr>
                <a:t>ЗА ВСЕ 19 ПОСЛЕВОЕННЫХ ЛЕТ</a:t>
              </a:r>
              <a:endParaRPr/>
            </a:p>
          </p:txBody>
        </p:sp>
      </p:grpSp>
      <p:grpSp>
        <p:nvGrpSpPr>
          <p:cNvPr id="1088" name="Google Shape;1088;p49"/>
          <p:cNvGrpSpPr/>
          <p:nvPr/>
        </p:nvGrpSpPr>
        <p:grpSpPr>
          <a:xfrm>
            <a:off x="2339975" y="2781300"/>
            <a:ext cx="4246562" cy="1871662"/>
            <a:chOff x="1474" y="1752"/>
            <a:chExt cx="2675" cy="1179"/>
          </a:xfrm>
        </p:grpSpPr>
        <p:sp>
          <p:nvSpPr>
            <p:cNvPr id="1089" name="Google Shape;1089;p49"/>
            <p:cNvSpPr/>
            <p:nvPr/>
          </p:nvSpPr>
          <p:spPr>
            <a:xfrm rot="10800000">
              <a:off x="1474" y="2387"/>
              <a:ext cx="408" cy="499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5429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close/>
                </a:path>
              </a:pathLst>
            </a:custGeom>
            <a:solidFill>
              <a:srgbClr val="990033"/>
            </a:solidFill>
            <a:ln w="38100" cap="flat" cmpd="sng">
              <a:solidFill>
                <a:srgbClr val="BA1626"/>
              </a:solidFill>
              <a:prstDash val="solid"/>
              <a:miter lim="524288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0" name="Google Shape;1090;p49"/>
            <p:cNvSpPr/>
            <p:nvPr/>
          </p:nvSpPr>
          <p:spPr>
            <a:xfrm flipH="1">
              <a:off x="1474" y="1752"/>
              <a:ext cx="410" cy="549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5429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close/>
                </a:path>
              </a:pathLst>
            </a:custGeom>
            <a:solidFill>
              <a:srgbClr val="990033"/>
            </a:solidFill>
            <a:ln w="28575" cap="flat" cmpd="sng">
              <a:solidFill>
                <a:srgbClr val="CA0000"/>
              </a:solidFill>
              <a:prstDash val="solid"/>
              <a:miter lim="524288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1" name="Google Shape;1091;p49"/>
            <p:cNvSpPr/>
            <p:nvPr/>
          </p:nvSpPr>
          <p:spPr>
            <a:xfrm rot="10800000" flipH="1">
              <a:off x="3696" y="2387"/>
              <a:ext cx="453" cy="544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5429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close/>
                </a:path>
              </a:pathLst>
            </a:custGeom>
            <a:solidFill>
              <a:srgbClr val="990033"/>
            </a:solidFill>
            <a:ln w="28575" cap="flat" cmpd="sng">
              <a:solidFill>
                <a:srgbClr val="CA0000"/>
              </a:solidFill>
              <a:prstDash val="solid"/>
              <a:miter lim="524288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2" name="Google Shape;1092;p49"/>
            <p:cNvSpPr/>
            <p:nvPr/>
          </p:nvSpPr>
          <p:spPr>
            <a:xfrm>
              <a:off x="3696" y="1797"/>
              <a:ext cx="408" cy="499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5429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close/>
                </a:path>
              </a:pathLst>
            </a:custGeom>
            <a:solidFill>
              <a:srgbClr val="990033"/>
            </a:solidFill>
            <a:ln w="38100" cap="flat" cmpd="sng">
              <a:solidFill>
                <a:srgbClr val="BA1626"/>
              </a:solidFill>
              <a:prstDash val="solid"/>
              <a:miter lim="524288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93" name="Google Shape;1093;p49"/>
          <p:cNvSpPr/>
          <p:nvPr/>
        </p:nvSpPr>
        <p:spPr>
          <a:xfrm rot="5400000">
            <a:off x="8459787" y="6237287"/>
            <a:ext cx="468312" cy="4683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105000" y="60000"/>
                </a:moveTo>
                <a:lnTo>
                  <a:pt x="15000" y="15000"/>
                </a:lnTo>
                <a:lnTo>
                  <a:pt x="15000" y="105000"/>
                </a:lnTo>
                <a:close/>
              </a:path>
              <a:path w="120000" h="120000" fill="darken" extrusionOk="0">
                <a:moveTo>
                  <a:pt x="105000" y="60000"/>
                </a:moveTo>
                <a:lnTo>
                  <a:pt x="15000" y="15000"/>
                </a:lnTo>
                <a:lnTo>
                  <a:pt x="15000" y="105000"/>
                </a:lnTo>
                <a:close/>
              </a:path>
              <a:path w="120000" h="120000" fill="none" extrusionOk="0">
                <a:moveTo>
                  <a:pt x="105000" y="60000"/>
                </a:moveTo>
                <a:lnTo>
                  <a:pt x="15000" y="105000"/>
                </a:lnTo>
                <a:lnTo>
                  <a:pt x="15000" y="15000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D60093"/>
              </a:gs>
              <a:gs pos="50000">
                <a:srgbClr val="FFFFFF"/>
              </a:gs>
              <a:gs pos="100000">
                <a:srgbClr val="D60093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1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8" name="Google Shape;1098;p50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9" name="Google Shape;1099;p50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/>
          </a:p>
        </p:txBody>
      </p:sp>
      <p:pic>
        <p:nvPicPr>
          <p:cNvPr id="1100" name="Google Shape;1100;p50" descr="Рисунок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77050"/>
          </a:xfrm>
          <a:prstGeom prst="rect">
            <a:avLst/>
          </a:prstGeom>
          <a:noFill/>
          <a:ln>
            <a:noFill/>
          </a:ln>
        </p:spPr>
      </p:pic>
      <p:sp>
        <p:nvSpPr>
          <p:cNvPr id="1101" name="Google Shape;1101;p50"/>
          <p:cNvSpPr txBox="1"/>
          <p:nvPr/>
        </p:nvSpPr>
        <p:spPr>
          <a:xfrm>
            <a:off x="7127875" y="130175"/>
            <a:ext cx="2016125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1200"/>
              <a:buFont typeface="Verdana"/>
              <a:buNone/>
            </a:pPr>
            <a:r>
              <a:rPr lang="en-US" sz="1200" b="1" i="0" u="non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(Транспарант 24)</a:t>
            </a:r>
            <a:endParaRPr/>
          </a:p>
        </p:txBody>
      </p:sp>
      <p:sp>
        <p:nvSpPr>
          <p:cNvPr id="1102" name="Google Shape;1102;p50"/>
          <p:cNvSpPr txBox="1"/>
          <p:nvPr/>
        </p:nvSpPr>
        <p:spPr>
          <a:xfrm>
            <a:off x="4418012" y="436562"/>
            <a:ext cx="18415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3" name="Google Shape;1103;p50"/>
          <p:cNvSpPr txBox="1"/>
          <p:nvPr/>
        </p:nvSpPr>
        <p:spPr>
          <a:xfrm>
            <a:off x="0" y="396875"/>
            <a:ext cx="9144000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/>
          <a:p>
            <a:pPr marL="0" marR="0" lvl="0" indent="685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1800"/>
              <a:buFont typeface="Verdana"/>
              <a:buNone/>
            </a:pPr>
            <a:r>
              <a:rPr lang="en-US" sz="1800" b="1" i="0" u="non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МЕРЫ,НАПРАВЛЕННЫЕ НА ПОДЪЕМ ПРОМЫШЛЕННОСТИ</a:t>
            </a:r>
            <a:endParaRPr/>
          </a:p>
        </p:txBody>
      </p:sp>
      <p:sp>
        <p:nvSpPr>
          <p:cNvPr id="1104" name="Google Shape;1104;p50"/>
          <p:cNvSpPr txBox="1"/>
          <p:nvPr/>
        </p:nvSpPr>
        <p:spPr>
          <a:xfrm>
            <a:off x="3419475" y="1052512"/>
            <a:ext cx="4448175" cy="504825"/>
          </a:xfrm>
          <a:prstGeom prst="rect">
            <a:avLst/>
          </a:prstGeom>
          <a:gradFill>
            <a:gsLst>
              <a:gs pos="0">
                <a:srgbClr val="FFE8E8"/>
              </a:gs>
              <a:gs pos="50000">
                <a:srgbClr val="FFCCCC"/>
              </a:gs>
              <a:gs pos="100000">
                <a:srgbClr val="FFE8E8"/>
              </a:gs>
            </a:gsLst>
            <a:lin ang="5400000" scaled="0"/>
          </a:gra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41C3D"/>
              </a:buClr>
              <a:buSzPts val="1400"/>
              <a:buFont typeface="Verdana"/>
              <a:buNone/>
            </a:pPr>
            <a:r>
              <a:rPr lang="en-US" sz="1400" b="1" i="0" u="none">
                <a:solidFill>
                  <a:srgbClr val="B41C3D"/>
                </a:solidFill>
                <a:latin typeface="Verdana"/>
                <a:ea typeface="Verdana"/>
                <a:cs typeface="Verdana"/>
                <a:sym typeface="Verdana"/>
              </a:rPr>
              <a:t>ГЛАВНАЯ ИДЕЯ – ХОЗРАСЧЕТ И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41C3D"/>
              </a:buClr>
              <a:buSzPts val="1400"/>
              <a:buFont typeface="Verdana"/>
              <a:buNone/>
            </a:pPr>
            <a:r>
              <a:rPr lang="en-US" sz="1400" b="1" i="0" u="none">
                <a:solidFill>
                  <a:srgbClr val="B41C3D"/>
                </a:solidFill>
                <a:latin typeface="Verdana"/>
                <a:ea typeface="Verdana"/>
                <a:cs typeface="Verdana"/>
                <a:sym typeface="Verdana"/>
              </a:rPr>
              <a:t>САМОСТОЯТЕЛЬНОСТЬ ПРЕДПРИЯТИЙ</a:t>
            </a:r>
            <a:endParaRPr/>
          </a:p>
        </p:txBody>
      </p:sp>
      <p:sp>
        <p:nvSpPr>
          <p:cNvPr id="1105" name="Google Shape;1105;p50"/>
          <p:cNvSpPr txBox="1"/>
          <p:nvPr/>
        </p:nvSpPr>
        <p:spPr>
          <a:xfrm>
            <a:off x="3059112" y="2924175"/>
            <a:ext cx="5257800" cy="431800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8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1400"/>
              <a:buFont typeface="Verdana"/>
              <a:buNone/>
            </a:pPr>
            <a:r>
              <a:rPr lang="en-US" sz="1400" b="1" i="0" u="none">
                <a:solidFill>
                  <a:srgbClr val="000066"/>
                </a:solidFill>
                <a:latin typeface="Verdana"/>
                <a:ea typeface="Verdana"/>
                <a:cs typeface="Verdana"/>
                <a:sym typeface="Verdana"/>
              </a:rPr>
              <a:t>ЛИКВИДАЦИЯ СОВНАРХОЗОВ И</a:t>
            </a:r>
            <a:endParaRPr/>
          </a:p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1400"/>
              <a:buFont typeface="Verdana"/>
              <a:buNone/>
            </a:pPr>
            <a:r>
              <a:rPr lang="en-US" sz="1400" b="1" i="0" u="none">
                <a:solidFill>
                  <a:srgbClr val="000066"/>
                </a:solidFill>
                <a:latin typeface="Verdana"/>
                <a:ea typeface="Verdana"/>
                <a:cs typeface="Verdana"/>
                <a:sym typeface="Verdana"/>
              </a:rPr>
              <a:t>ВОССТАНОВЛЕНИЕ МИНИСТЕРСТВ</a:t>
            </a:r>
            <a:endParaRPr/>
          </a:p>
        </p:txBody>
      </p:sp>
      <p:sp>
        <p:nvSpPr>
          <p:cNvPr id="1106" name="Google Shape;1106;p50"/>
          <p:cNvSpPr txBox="1"/>
          <p:nvPr/>
        </p:nvSpPr>
        <p:spPr>
          <a:xfrm>
            <a:off x="3059112" y="3429000"/>
            <a:ext cx="5257800" cy="431800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8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1400"/>
              <a:buFont typeface="Verdana"/>
              <a:buNone/>
            </a:pPr>
            <a:r>
              <a:rPr lang="en-US" sz="1400" b="1" i="0" u="none">
                <a:solidFill>
                  <a:srgbClr val="000066"/>
                </a:solidFill>
                <a:latin typeface="Verdana"/>
                <a:ea typeface="Verdana"/>
                <a:cs typeface="Verdana"/>
                <a:sym typeface="Verdana"/>
              </a:rPr>
              <a:t>СОЧЕТАНИЕ ПЛАНИРОВАНИЯ ИЗ ЦЕНТРА</a:t>
            </a:r>
            <a:endParaRPr/>
          </a:p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1400"/>
              <a:buFont typeface="Verdana"/>
              <a:buNone/>
            </a:pPr>
            <a:r>
              <a:rPr lang="en-US" sz="1400" b="1" i="0" u="none">
                <a:solidFill>
                  <a:srgbClr val="000066"/>
                </a:solidFill>
                <a:latin typeface="Verdana"/>
                <a:ea typeface="Verdana"/>
                <a:cs typeface="Verdana"/>
                <a:sym typeface="Verdana"/>
              </a:rPr>
              <a:t>И НИЗОВОГО ПЛАНИРОВАНИЯ</a:t>
            </a:r>
            <a:endParaRPr/>
          </a:p>
        </p:txBody>
      </p:sp>
      <p:sp>
        <p:nvSpPr>
          <p:cNvPr id="1107" name="Google Shape;1107;p50"/>
          <p:cNvSpPr txBox="1"/>
          <p:nvPr/>
        </p:nvSpPr>
        <p:spPr>
          <a:xfrm>
            <a:off x="3059112" y="3933825"/>
            <a:ext cx="5257800" cy="431800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8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1400"/>
              <a:buFont typeface="Verdana"/>
              <a:buNone/>
            </a:pPr>
            <a:r>
              <a:rPr lang="en-US" sz="1400" b="1" i="0" u="none">
                <a:solidFill>
                  <a:srgbClr val="000066"/>
                </a:solidFill>
                <a:latin typeface="Verdana"/>
                <a:ea typeface="Verdana"/>
                <a:cs typeface="Verdana"/>
                <a:sym typeface="Verdana"/>
              </a:rPr>
              <a:t>СОКРАЩЕНИЕ ЧИСЛА ПЛАНОВЫХ</a:t>
            </a:r>
            <a:endParaRPr/>
          </a:p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1400"/>
              <a:buFont typeface="Verdana"/>
              <a:buNone/>
            </a:pPr>
            <a:r>
              <a:rPr lang="en-US" sz="1400" b="1" i="0" u="none">
                <a:solidFill>
                  <a:srgbClr val="000066"/>
                </a:solidFill>
                <a:latin typeface="Verdana"/>
                <a:ea typeface="Verdana"/>
                <a:cs typeface="Verdana"/>
                <a:sym typeface="Verdana"/>
              </a:rPr>
              <a:t>ПОКАЗАТЕЛЕЙ СВЕРХУ</a:t>
            </a:r>
            <a:endParaRPr/>
          </a:p>
        </p:txBody>
      </p:sp>
      <p:sp>
        <p:nvSpPr>
          <p:cNvPr id="1108" name="Google Shape;1108;p50"/>
          <p:cNvSpPr txBox="1"/>
          <p:nvPr/>
        </p:nvSpPr>
        <p:spPr>
          <a:xfrm>
            <a:off x="3059112" y="4437062"/>
            <a:ext cx="5257800" cy="433387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8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1400"/>
              <a:buFont typeface="Verdana"/>
              <a:buNone/>
            </a:pPr>
            <a:r>
              <a:rPr lang="en-US" sz="1400" b="1" i="0" u="none">
                <a:solidFill>
                  <a:srgbClr val="000066"/>
                </a:solidFill>
                <a:latin typeface="Verdana"/>
                <a:ea typeface="Verdana"/>
                <a:cs typeface="Verdana"/>
                <a:sym typeface="Verdana"/>
              </a:rPr>
              <a:t>ВВЕДЕНИЕ ГЛАВНОГО ПОКАЗАТЕЛЯ – ОБЪЕМА</a:t>
            </a:r>
            <a:endParaRPr/>
          </a:p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1400"/>
              <a:buFont typeface="Verdana"/>
              <a:buNone/>
            </a:pPr>
            <a:r>
              <a:rPr lang="en-US" sz="1400" b="1" i="0" u="none">
                <a:solidFill>
                  <a:srgbClr val="000066"/>
                </a:solidFill>
                <a:latin typeface="Verdana"/>
                <a:ea typeface="Verdana"/>
                <a:cs typeface="Verdana"/>
                <a:sym typeface="Verdana"/>
              </a:rPr>
              <a:t>РЕАЛИЗОВАННОЙ ПРОДУКЦИИ</a:t>
            </a:r>
            <a:endParaRPr/>
          </a:p>
        </p:txBody>
      </p:sp>
      <p:sp>
        <p:nvSpPr>
          <p:cNvPr id="1109" name="Google Shape;1109;p50"/>
          <p:cNvSpPr txBox="1"/>
          <p:nvPr/>
        </p:nvSpPr>
        <p:spPr>
          <a:xfrm>
            <a:off x="3059112" y="4941887"/>
            <a:ext cx="5257800" cy="649287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8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1400"/>
              <a:buFont typeface="Verdana"/>
              <a:buNone/>
            </a:pPr>
            <a:r>
              <a:rPr lang="en-US" sz="1400" b="1" i="0" u="none">
                <a:solidFill>
                  <a:srgbClr val="000066"/>
                </a:solidFill>
                <a:latin typeface="Verdana"/>
                <a:ea typeface="Verdana"/>
                <a:cs typeface="Verdana"/>
                <a:sym typeface="Verdana"/>
              </a:rPr>
              <a:t>ВНЕДРЕНИЕ В ПЛАНОВО-ДИРЕКТИВНУЮ ЭКОНОМИКУ ЭКОНОМИЧЕСКИХ ПОКАЗАТЕЛЕЙ:</a:t>
            </a:r>
            <a:endParaRPr/>
          </a:p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1400"/>
              <a:buFont typeface="Verdana"/>
              <a:buNone/>
            </a:pPr>
            <a:r>
              <a:rPr lang="en-US" sz="1400" b="1" i="0" u="none">
                <a:solidFill>
                  <a:srgbClr val="000066"/>
                </a:solidFill>
                <a:latin typeface="Verdana"/>
                <a:ea typeface="Verdana"/>
                <a:cs typeface="Verdana"/>
                <a:sym typeface="Verdana"/>
              </a:rPr>
              <a:t>ЦЕНА, ПРИБЫЛЬ, КРЕДИТ, ПРЕМИИ</a:t>
            </a:r>
            <a:endParaRPr/>
          </a:p>
        </p:txBody>
      </p:sp>
      <p:sp>
        <p:nvSpPr>
          <p:cNvPr id="1110" name="Google Shape;1110;p50"/>
          <p:cNvSpPr txBox="1"/>
          <p:nvPr/>
        </p:nvSpPr>
        <p:spPr>
          <a:xfrm>
            <a:off x="3059112" y="5661025"/>
            <a:ext cx="5256212" cy="431800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8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1400"/>
              <a:buFont typeface="Verdana"/>
              <a:buNone/>
            </a:pPr>
            <a:r>
              <a:rPr lang="en-US" sz="1400" b="1" i="0" u="none">
                <a:solidFill>
                  <a:srgbClr val="000066"/>
                </a:solidFill>
                <a:latin typeface="Verdana"/>
                <a:ea typeface="Verdana"/>
                <a:cs typeface="Verdana"/>
                <a:sym typeface="Verdana"/>
              </a:rPr>
              <a:t>РАЗРЕШИТЬ ЧАСТЬ ПРИБЫЛИ ОТЧИСЛЯТЬ</a:t>
            </a:r>
            <a:endParaRPr/>
          </a:p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1400"/>
              <a:buFont typeface="Verdana"/>
              <a:buNone/>
            </a:pPr>
            <a:r>
              <a:rPr lang="en-US" sz="1400" b="1" i="0" u="none">
                <a:solidFill>
                  <a:srgbClr val="000066"/>
                </a:solidFill>
                <a:latin typeface="Verdana"/>
                <a:ea typeface="Verdana"/>
                <a:cs typeface="Verdana"/>
                <a:sym typeface="Verdana"/>
              </a:rPr>
              <a:t>В ПООЩРИТЕЛЬНЫЕ ФОНДЫ</a:t>
            </a:r>
            <a:endParaRPr/>
          </a:p>
        </p:txBody>
      </p:sp>
      <p:grpSp>
        <p:nvGrpSpPr>
          <p:cNvPr id="1111" name="Google Shape;1111;p50"/>
          <p:cNvGrpSpPr/>
          <p:nvPr/>
        </p:nvGrpSpPr>
        <p:grpSpPr>
          <a:xfrm>
            <a:off x="468312" y="1125537"/>
            <a:ext cx="1368425" cy="4824412"/>
            <a:chOff x="295" y="709"/>
            <a:chExt cx="862" cy="3039"/>
          </a:xfrm>
        </p:grpSpPr>
        <p:grpSp>
          <p:nvGrpSpPr>
            <p:cNvPr id="1112" name="Google Shape;1112;p50"/>
            <p:cNvGrpSpPr/>
            <p:nvPr/>
          </p:nvGrpSpPr>
          <p:grpSpPr>
            <a:xfrm>
              <a:off x="295" y="709"/>
              <a:ext cx="861" cy="2403"/>
              <a:chOff x="1111" y="1102"/>
              <a:chExt cx="432" cy="2736"/>
            </a:xfrm>
          </p:grpSpPr>
          <p:sp>
            <p:nvSpPr>
              <p:cNvPr id="1113" name="Google Shape;1113;p50"/>
              <p:cNvSpPr txBox="1"/>
              <p:nvPr/>
            </p:nvSpPr>
            <p:spPr>
              <a:xfrm>
                <a:off x="1111" y="1102"/>
                <a:ext cx="432" cy="2736"/>
              </a:xfrm>
              <a:prstGeom prst="rect">
                <a:avLst/>
              </a:prstGeom>
              <a:solidFill>
                <a:srgbClr val="DDDDDD"/>
              </a:solidFill>
              <a:ln w="34925" cap="flat" cmpd="sng">
                <a:solidFill>
                  <a:srgbClr val="80000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14" name="Google Shape;1114;p50"/>
              <p:cNvSpPr/>
              <p:nvPr/>
            </p:nvSpPr>
            <p:spPr>
              <a:xfrm>
                <a:off x="1255" y="1246"/>
                <a:ext cx="125" cy="2448"/>
              </a:xfrm>
              <a:prstGeom prst="rect">
                <a:avLst/>
              </a:prstGeom>
            </p:spPr>
            <p:txBody>
              <a:bodyPr>
                <a:prstTxWarp prst="textPlain">
                  <a:avLst/>
                </a:prstTxWarp>
              </a:bodyPr>
              <a:lstStyle/>
              <a:p>
                <a:pPr lvl="0" algn="l"/>
                <a:r>
                  <a:rPr b="0" i="1">
                    <a:ln w="9525" cap="flat" cmpd="sng">
                      <a:solidFill>
                        <a:srgbClr val="8000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>
                    <a:solidFill>
                      <a:srgbClr val="000080"/>
                    </a:solidFill>
                    <a:latin typeface="Verdana"/>
                  </a:rPr>
                  <a:t>М Е Р Ы </a:t>
                </a:r>
              </a:p>
            </p:txBody>
          </p:sp>
        </p:grpSp>
        <p:sp>
          <p:nvSpPr>
            <p:cNvPr id="1115" name="Google Shape;1115;p50"/>
            <p:cNvSpPr txBox="1"/>
            <p:nvPr/>
          </p:nvSpPr>
          <p:spPr>
            <a:xfrm>
              <a:off x="295" y="3158"/>
              <a:ext cx="862" cy="590"/>
            </a:xfrm>
            <a:prstGeom prst="rect">
              <a:avLst/>
            </a:prstGeom>
            <a:gradFill>
              <a:gsLst>
                <a:gs pos="0">
                  <a:srgbClr val="FFFFFF"/>
                </a:gs>
                <a:gs pos="50000">
                  <a:srgbClr val="FFCCCC"/>
                </a:gs>
                <a:gs pos="100000">
                  <a:srgbClr val="FFFFFF"/>
                </a:gs>
              </a:gsLst>
              <a:lin ang="5400000" scaled="0"/>
            </a:gradFill>
            <a:ln w="38100" cap="flat" cmpd="sng">
              <a:solidFill>
                <a:srgbClr val="8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B41C3D"/>
                </a:buClr>
                <a:buSzPts val="1000"/>
                <a:buFont typeface="Verdana"/>
                <a:buNone/>
              </a:pPr>
              <a:r>
                <a:rPr lang="en-US" sz="1000" b="1" i="0" u="none">
                  <a:solidFill>
                    <a:srgbClr val="B41C3D"/>
                  </a:solidFill>
                  <a:latin typeface="Verdana"/>
                  <a:ea typeface="Verdana"/>
                  <a:cs typeface="Verdana"/>
                  <a:sym typeface="Verdana"/>
                </a:rPr>
                <a:t>СЕНТЯБРЬСКИЙ</a:t>
              </a:r>
              <a:r>
                <a:rPr lang="en-US" sz="1400" b="1" i="0" u="none">
                  <a:solidFill>
                    <a:srgbClr val="B41C3D"/>
                  </a:solidFill>
                  <a:latin typeface="Verdana"/>
                  <a:ea typeface="Verdana"/>
                  <a:cs typeface="Verdana"/>
                  <a:sym typeface="Verdana"/>
                </a:rPr>
                <a:t> 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B41C3D"/>
                </a:buClr>
                <a:buSzPts val="1400"/>
                <a:buFont typeface="Verdana"/>
                <a:buNone/>
              </a:pPr>
              <a:r>
                <a:rPr lang="en-US" sz="1400" b="1" i="0" u="none">
                  <a:solidFill>
                    <a:srgbClr val="B41C3D"/>
                  </a:solidFill>
                  <a:latin typeface="Verdana"/>
                  <a:ea typeface="Verdana"/>
                  <a:cs typeface="Verdana"/>
                  <a:sym typeface="Verdana"/>
                </a:rPr>
                <a:t>1965 г. 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B41C3D"/>
                </a:buClr>
                <a:buSzPts val="1400"/>
                <a:buFont typeface="Verdana"/>
                <a:buNone/>
              </a:pPr>
              <a:r>
                <a:rPr lang="en-US" sz="1400" b="1" i="0" u="none">
                  <a:solidFill>
                    <a:srgbClr val="B41C3D"/>
                  </a:solidFill>
                  <a:latin typeface="Verdana"/>
                  <a:ea typeface="Verdana"/>
                  <a:cs typeface="Verdana"/>
                  <a:sym typeface="Verdana"/>
                </a:rPr>
                <a:t>ПЛЕНУМ 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B41C3D"/>
                </a:buClr>
                <a:buSzPts val="1400"/>
                <a:buFont typeface="Verdana"/>
                <a:buNone/>
              </a:pPr>
              <a:r>
                <a:rPr lang="en-US" sz="1400" b="1" i="0" u="none">
                  <a:solidFill>
                    <a:srgbClr val="B41C3D"/>
                  </a:solidFill>
                  <a:latin typeface="Verdana"/>
                  <a:ea typeface="Verdana"/>
                  <a:cs typeface="Verdana"/>
                  <a:sym typeface="Verdana"/>
                </a:rPr>
                <a:t>ЦК КПСС</a:t>
              </a:r>
              <a:endParaRPr/>
            </a:p>
          </p:txBody>
        </p:sp>
      </p:grpSp>
      <p:sp>
        <p:nvSpPr>
          <p:cNvPr id="1116" name="Google Shape;1116;p50"/>
          <p:cNvSpPr/>
          <p:nvPr/>
        </p:nvSpPr>
        <p:spPr>
          <a:xfrm rot="5400000">
            <a:off x="215900" y="3033712"/>
            <a:ext cx="4248150" cy="863600"/>
          </a:xfrm>
          <a:prstGeom prst="up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990033"/>
              </a:gs>
              <a:gs pos="50000">
                <a:srgbClr val="DCA7B9"/>
              </a:gs>
              <a:gs pos="100000">
                <a:srgbClr val="990033"/>
              </a:gs>
            </a:gsLst>
            <a:lin ang="5400000" scaled="0"/>
          </a:gradFill>
          <a:ln w="38100" cap="flat" cmpd="sng">
            <a:solidFill>
              <a:srgbClr val="8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7" name="Google Shape;1117;p50"/>
          <p:cNvSpPr/>
          <p:nvPr/>
        </p:nvSpPr>
        <p:spPr>
          <a:xfrm rot="10800000">
            <a:off x="3563937" y="1773237"/>
            <a:ext cx="4248150" cy="863600"/>
          </a:xfrm>
          <a:prstGeom prst="up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990033"/>
              </a:gs>
              <a:gs pos="50000">
                <a:srgbClr val="DCA7B9"/>
              </a:gs>
              <a:gs pos="100000">
                <a:srgbClr val="990033"/>
              </a:gs>
            </a:gsLst>
            <a:lin ang="5400000" scaled="0"/>
          </a:gradFill>
          <a:ln w="38100" cap="flat" cmpd="sng">
            <a:solidFill>
              <a:srgbClr val="8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8" name="Google Shape;1118;p50"/>
          <p:cNvSpPr/>
          <p:nvPr/>
        </p:nvSpPr>
        <p:spPr>
          <a:xfrm rot="5400000">
            <a:off x="8459787" y="6237287"/>
            <a:ext cx="468312" cy="4683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105000" y="60000"/>
                </a:moveTo>
                <a:lnTo>
                  <a:pt x="15000" y="15000"/>
                </a:lnTo>
                <a:lnTo>
                  <a:pt x="15000" y="105000"/>
                </a:lnTo>
                <a:close/>
              </a:path>
              <a:path w="120000" h="120000" fill="darken" extrusionOk="0">
                <a:moveTo>
                  <a:pt x="105000" y="60000"/>
                </a:moveTo>
                <a:lnTo>
                  <a:pt x="15000" y="15000"/>
                </a:lnTo>
                <a:lnTo>
                  <a:pt x="15000" y="105000"/>
                </a:lnTo>
                <a:close/>
              </a:path>
              <a:path w="120000" h="120000" fill="none" extrusionOk="0">
                <a:moveTo>
                  <a:pt x="105000" y="60000"/>
                </a:moveTo>
                <a:lnTo>
                  <a:pt x="15000" y="105000"/>
                </a:lnTo>
                <a:lnTo>
                  <a:pt x="15000" y="15000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D60093"/>
              </a:gs>
              <a:gs pos="50000">
                <a:srgbClr val="FFFFFF"/>
              </a:gs>
              <a:gs pos="100000">
                <a:srgbClr val="D60093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1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3" name="Google Shape;1123;p5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4" name="Google Shape;1124;p5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/>
          </a:p>
        </p:txBody>
      </p:sp>
      <p:pic>
        <p:nvPicPr>
          <p:cNvPr id="1125" name="Google Shape;1125;p51" descr="Рисунок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77050"/>
          </a:xfrm>
          <a:prstGeom prst="rect">
            <a:avLst/>
          </a:prstGeom>
          <a:noFill/>
          <a:ln w="1905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</p:pic>
      <p:sp>
        <p:nvSpPr>
          <p:cNvPr id="1126" name="Google Shape;1126;p51"/>
          <p:cNvSpPr txBox="1"/>
          <p:nvPr/>
        </p:nvSpPr>
        <p:spPr>
          <a:xfrm>
            <a:off x="7127875" y="130175"/>
            <a:ext cx="2016125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1200"/>
              <a:buFont typeface="Verdana"/>
              <a:buNone/>
            </a:pPr>
            <a:r>
              <a:rPr lang="en-US" sz="1200" b="1" i="0" u="non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(Транспарант 25)</a:t>
            </a:r>
            <a:endParaRPr/>
          </a:p>
        </p:txBody>
      </p:sp>
      <p:sp>
        <p:nvSpPr>
          <p:cNvPr id="1127" name="Google Shape;1127;p51"/>
          <p:cNvSpPr txBox="1"/>
          <p:nvPr/>
        </p:nvSpPr>
        <p:spPr>
          <a:xfrm>
            <a:off x="4418012" y="436562"/>
            <a:ext cx="18415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8" name="Google Shape;1128;p51"/>
          <p:cNvSpPr txBox="1"/>
          <p:nvPr/>
        </p:nvSpPr>
        <p:spPr>
          <a:xfrm>
            <a:off x="0" y="373062"/>
            <a:ext cx="9144000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/>
          <a:p>
            <a:pPr marL="0" marR="0" lvl="0" indent="685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1192B"/>
              </a:buClr>
              <a:buSzPts val="1600"/>
              <a:buFont typeface="Verdana"/>
              <a:buNone/>
            </a:pPr>
            <a:r>
              <a:rPr lang="en-US" sz="1600" b="1" i="0" u="none">
                <a:solidFill>
                  <a:srgbClr val="D1192B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600" b="1" i="0" u="non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ПАРТИЙНО-ГОСУДАРСТВЕННОЕ УПРАВЛЕНИЕ В СССР </a:t>
            </a:r>
            <a:endParaRPr/>
          </a:p>
          <a:p>
            <a:pPr marL="0" marR="0" lvl="0" indent="685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1600"/>
              <a:buFont typeface="Verdana"/>
              <a:buNone/>
            </a:pPr>
            <a:r>
              <a:rPr lang="en-US" sz="1600" b="1" i="0" u="non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(КОНСТИТУЦИЯ 1977 года)</a:t>
            </a:r>
            <a:endParaRPr/>
          </a:p>
        </p:txBody>
      </p:sp>
      <p:grpSp>
        <p:nvGrpSpPr>
          <p:cNvPr id="1129" name="Google Shape;1129;p51"/>
          <p:cNvGrpSpPr/>
          <p:nvPr/>
        </p:nvGrpSpPr>
        <p:grpSpPr>
          <a:xfrm>
            <a:off x="323850" y="1050925"/>
            <a:ext cx="8569325" cy="5402262"/>
            <a:chOff x="204" y="662"/>
            <a:chExt cx="5398" cy="3403"/>
          </a:xfrm>
        </p:grpSpPr>
        <p:cxnSp>
          <p:nvCxnSpPr>
            <p:cNvPr id="1130" name="Google Shape;1130;p51"/>
            <p:cNvCxnSpPr/>
            <p:nvPr/>
          </p:nvCxnSpPr>
          <p:spPr>
            <a:xfrm rot="10800000" flipH="1">
              <a:off x="3923" y="1117"/>
              <a:ext cx="681" cy="363"/>
            </a:xfrm>
            <a:prstGeom prst="straightConnector1">
              <a:avLst/>
            </a:prstGeom>
            <a:noFill/>
            <a:ln w="19050" cap="flat" cmpd="sng">
              <a:solidFill>
                <a:srgbClr val="000066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  <p:cxnSp>
          <p:nvCxnSpPr>
            <p:cNvPr id="1131" name="Google Shape;1131;p51"/>
            <p:cNvCxnSpPr/>
            <p:nvPr/>
          </p:nvCxnSpPr>
          <p:spPr>
            <a:xfrm>
              <a:off x="4150" y="1706"/>
              <a:ext cx="0" cy="136"/>
            </a:xfrm>
            <a:prstGeom prst="straightConnector1">
              <a:avLst/>
            </a:prstGeom>
            <a:noFill/>
            <a:ln w="19050" cap="flat" cmpd="sng">
              <a:solidFill>
                <a:srgbClr val="000066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  <p:grpSp>
          <p:nvGrpSpPr>
            <p:cNvPr id="1132" name="Google Shape;1132;p51"/>
            <p:cNvGrpSpPr/>
            <p:nvPr/>
          </p:nvGrpSpPr>
          <p:grpSpPr>
            <a:xfrm>
              <a:off x="204" y="662"/>
              <a:ext cx="5398" cy="3403"/>
              <a:chOff x="204" y="662"/>
              <a:chExt cx="5398" cy="3403"/>
            </a:xfrm>
          </p:grpSpPr>
          <p:grpSp>
            <p:nvGrpSpPr>
              <p:cNvPr id="1133" name="Google Shape;1133;p51"/>
              <p:cNvGrpSpPr/>
              <p:nvPr/>
            </p:nvGrpSpPr>
            <p:grpSpPr>
              <a:xfrm>
                <a:off x="211" y="754"/>
                <a:ext cx="5391" cy="1724"/>
                <a:chOff x="211" y="754"/>
                <a:chExt cx="5391" cy="1724"/>
              </a:xfrm>
            </p:grpSpPr>
            <p:sp>
              <p:nvSpPr>
                <p:cNvPr id="1134" name="Google Shape;1134;p51"/>
                <p:cNvSpPr txBox="1"/>
                <p:nvPr/>
              </p:nvSpPr>
              <p:spPr>
                <a:xfrm>
                  <a:off x="4014" y="754"/>
                  <a:ext cx="1588" cy="363"/>
                </a:xfrm>
                <a:prstGeom prst="rect">
                  <a:avLst/>
                </a:prstGeom>
                <a:solidFill>
                  <a:srgbClr val="FFFFFF"/>
                </a:solidFill>
                <a:ln w="28575" cap="flat" cmpd="sng">
                  <a:solidFill>
                    <a:srgbClr val="800000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lnSpc>
                      <a:spcPct val="85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BA1626"/>
                    </a:buClr>
                    <a:buSzPts val="1200"/>
                    <a:buFont typeface="Verdana"/>
                    <a:buNone/>
                  </a:pPr>
                  <a:r>
                    <a:rPr lang="en-US" sz="1200" b="1" i="0" u="none">
                      <a:solidFill>
                        <a:srgbClr val="BA1626"/>
                      </a:solidFill>
                      <a:latin typeface="Verdana"/>
                      <a:ea typeface="Verdana"/>
                      <a:cs typeface="Verdana"/>
                      <a:sym typeface="Verdana"/>
                    </a:rPr>
                    <a:t>КОМИТЕТ ПАРТИЙНОГО КОНТРОЛЯ ПРИ ЦК КПСС</a:t>
                  </a:r>
                  <a:endParaRPr/>
                </a:p>
              </p:txBody>
            </p:sp>
            <p:sp>
              <p:nvSpPr>
                <p:cNvPr id="1135" name="Google Shape;1135;p51"/>
                <p:cNvSpPr txBox="1"/>
                <p:nvPr/>
              </p:nvSpPr>
              <p:spPr>
                <a:xfrm>
                  <a:off x="211" y="2057"/>
                  <a:ext cx="576" cy="239"/>
                </a:xfrm>
                <a:prstGeom prst="rect">
                  <a:avLst/>
                </a:prstGeom>
                <a:solidFill>
                  <a:srgbClr val="FFFFFF"/>
                </a:solidFill>
                <a:ln w="28575" cap="flat" cmpd="sng">
                  <a:solidFill>
                    <a:srgbClr val="800000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lnSpc>
                      <a:spcPct val="85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66"/>
                    </a:buClr>
                    <a:buSzPts val="1000"/>
                    <a:buFont typeface="Verdana"/>
                    <a:buNone/>
                  </a:pPr>
                  <a:r>
                    <a:rPr lang="en-US" sz="1000" b="1" i="0" u="none">
                      <a:solidFill>
                        <a:srgbClr val="000066"/>
                      </a:solidFill>
                      <a:latin typeface="Verdana"/>
                      <a:ea typeface="Verdana"/>
                      <a:cs typeface="Verdana"/>
                      <a:sym typeface="Verdana"/>
                    </a:rPr>
                    <a:t>СОВЕТ</a:t>
                  </a:r>
                  <a:endParaRPr/>
                </a:p>
                <a:p>
                  <a:pPr marL="0" marR="0" lvl="0" indent="0" algn="ctr" rtl="0">
                    <a:lnSpc>
                      <a:spcPct val="85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66"/>
                    </a:buClr>
                    <a:buSzPts val="1000"/>
                    <a:buFont typeface="Verdana"/>
                    <a:buNone/>
                  </a:pPr>
                  <a:r>
                    <a:rPr lang="en-US" sz="1000" b="1" i="0" u="none">
                      <a:solidFill>
                        <a:srgbClr val="000066"/>
                      </a:solidFill>
                      <a:latin typeface="Verdana"/>
                      <a:ea typeface="Verdana"/>
                      <a:cs typeface="Verdana"/>
                      <a:sym typeface="Verdana"/>
                    </a:rPr>
                    <a:t>СОЮЗА</a:t>
                  </a:r>
                  <a:endParaRPr/>
                </a:p>
              </p:txBody>
            </p:sp>
            <p:cxnSp>
              <p:nvCxnSpPr>
                <p:cNvPr id="1136" name="Google Shape;1136;p51"/>
                <p:cNvCxnSpPr/>
                <p:nvPr/>
              </p:nvCxnSpPr>
              <p:spPr>
                <a:xfrm>
                  <a:off x="793" y="2296"/>
                  <a:ext cx="0" cy="182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000066"/>
                  </a:solidFill>
                  <a:prstDash val="solid"/>
                  <a:miter lim="800000"/>
                  <a:headEnd type="none" w="med" len="med"/>
                  <a:tailEnd type="triangle" w="med" len="med"/>
                </a:ln>
              </p:spPr>
            </p:cxnSp>
          </p:grpSp>
          <p:grpSp>
            <p:nvGrpSpPr>
              <p:cNvPr id="1137" name="Google Shape;1137;p51"/>
              <p:cNvGrpSpPr/>
              <p:nvPr/>
            </p:nvGrpSpPr>
            <p:grpSpPr>
              <a:xfrm>
                <a:off x="204" y="662"/>
                <a:ext cx="5398" cy="3403"/>
                <a:chOff x="204" y="662"/>
                <a:chExt cx="5398" cy="3403"/>
              </a:xfrm>
            </p:grpSpPr>
            <p:sp>
              <p:nvSpPr>
                <p:cNvPr id="1138" name="Google Shape;1138;p51"/>
                <p:cNvSpPr txBox="1"/>
                <p:nvPr/>
              </p:nvSpPr>
              <p:spPr>
                <a:xfrm>
                  <a:off x="1701" y="662"/>
                  <a:ext cx="2222" cy="170"/>
                </a:xfrm>
                <a:prstGeom prst="rect">
                  <a:avLst/>
                </a:prstGeom>
                <a:gradFill>
                  <a:gsLst>
                    <a:gs pos="0">
                      <a:srgbClr val="FFFFFF"/>
                    </a:gs>
                    <a:gs pos="50000">
                      <a:srgbClr val="FFCCCC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28575" cap="flat" cmpd="sng">
                  <a:solidFill>
                    <a:srgbClr val="800000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lnSpc>
                      <a:spcPct val="85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B41C3D"/>
                    </a:buClr>
                    <a:buSzPts val="1400"/>
                    <a:buFont typeface="Verdana"/>
                    <a:buNone/>
                  </a:pPr>
                  <a:r>
                    <a:rPr lang="en-US" sz="1400" b="1" i="0" u="none">
                      <a:solidFill>
                        <a:srgbClr val="B41C3D"/>
                      </a:solidFill>
                      <a:latin typeface="Verdana"/>
                      <a:ea typeface="Verdana"/>
                      <a:cs typeface="Verdana"/>
                      <a:sym typeface="Verdana"/>
                    </a:rPr>
                    <a:t>КПСС</a:t>
                  </a:r>
                  <a:endParaRPr/>
                </a:p>
              </p:txBody>
            </p:sp>
            <p:sp>
              <p:nvSpPr>
                <p:cNvPr id="1139" name="Google Shape;1139;p51"/>
                <p:cNvSpPr txBox="1"/>
                <p:nvPr/>
              </p:nvSpPr>
              <p:spPr>
                <a:xfrm>
                  <a:off x="249" y="754"/>
                  <a:ext cx="1277" cy="363"/>
                </a:xfrm>
                <a:prstGeom prst="rect">
                  <a:avLst/>
                </a:prstGeom>
                <a:solidFill>
                  <a:srgbClr val="FFFFFF"/>
                </a:solidFill>
                <a:ln w="28575" cap="flat" cmpd="sng">
                  <a:solidFill>
                    <a:srgbClr val="800000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lnSpc>
                      <a:spcPct val="85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BA1626"/>
                    </a:buClr>
                    <a:buSzPts val="1200"/>
                    <a:buFont typeface="Verdana"/>
                    <a:buNone/>
                  </a:pPr>
                  <a:r>
                    <a:rPr lang="en-US" sz="1200" b="1" i="0" u="none">
                      <a:solidFill>
                        <a:srgbClr val="BA1626"/>
                      </a:solidFill>
                      <a:latin typeface="Verdana"/>
                      <a:ea typeface="Verdana"/>
                      <a:cs typeface="Verdana"/>
                      <a:sym typeface="Verdana"/>
                    </a:rPr>
                    <a:t>КОМИТЕТ НАРОДНОГО</a:t>
                  </a:r>
                  <a:endParaRPr/>
                </a:p>
                <a:p>
                  <a:pPr marL="0" marR="0" lvl="0" indent="0" algn="ctr" rtl="0">
                    <a:lnSpc>
                      <a:spcPct val="85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BA1626"/>
                    </a:buClr>
                    <a:buSzPts val="1200"/>
                    <a:buFont typeface="Verdana"/>
                    <a:buNone/>
                  </a:pPr>
                  <a:r>
                    <a:rPr lang="en-US" sz="1200" b="1" i="0" u="none">
                      <a:solidFill>
                        <a:srgbClr val="BA1626"/>
                      </a:solidFill>
                      <a:latin typeface="Verdana"/>
                      <a:ea typeface="Verdana"/>
                      <a:cs typeface="Verdana"/>
                      <a:sym typeface="Verdana"/>
                    </a:rPr>
                    <a:t>КОНТРОЛЯ СССР</a:t>
                  </a:r>
                  <a:endParaRPr/>
                </a:p>
              </p:txBody>
            </p:sp>
            <p:sp>
              <p:nvSpPr>
                <p:cNvPr id="1140" name="Google Shape;1140;p51"/>
                <p:cNvSpPr txBox="1"/>
                <p:nvPr/>
              </p:nvSpPr>
              <p:spPr>
                <a:xfrm>
                  <a:off x="204" y="1842"/>
                  <a:ext cx="1728" cy="216"/>
                </a:xfrm>
                <a:prstGeom prst="rect">
                  <a:avLst/>
                </a:prstGeom>
                <a:gradFill>
                  <a:gsLst>
                    <a:gs pos="0">
                      <a:srgbClr val="FFFFFF"/>
                    </a:gs>
                    <a:gs pos="50000">
                      <a:srgbClr val="FFCCCC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28575" cap="flat" cmpd="sng">
                  <a:solidFill>
                    <a:srgbClr val="800000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lnSpc>
                      <a:spcPct val="85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B41C3D"/>
                    </a:buClr>
                    <a:buSzPts val="1200"/>
                    <a:buFont typeface="Verdana"/>
                    <a:buNone/>
                  </a:pPr>
                  <a:r>
                    <a:rPr lang="en-US" sz="1200" b="1" i="0" u="none">
                      <a:solidFill>
                        <a:srgbClr val="B41C3D"/>
                      </a:solidFill>
                      <a:latin typeface="Verdana"/>
                      <a:ea typeface="Verdana"/>
                      <a:cs typeface="Verdana"/>
                      <a:sym typeface="Verdana"/>
                    </a:rPr>
                    <a:t>ВЕРХОВНЫЙ СОВЕТ СССР</a:t>
                  </a:r>
                  <a:endParaRPr/>
                </a:p>
              </p:txBody>
            </p:sp>
            <p:sp>
              <p:nvSpPr>
                <p:cNvPr id="1141" name="Google Shape;1141;p51"/>
                <p:cNvSpPr txBox="1"/>
                <p:nvPr/>
              </p:nvSpPr>
              <p:spPr>
                <a:xfrm>
                  <a:off x="787" y="2057"/>
                  <a:ext cx="1152" cy="239"/>
                </a:xfrm>
                <a:prstGeom prst="rect">
                  <a:avLst/>
                </a:prstGeom>
                <a:solidFill>
                  <a:srgbClr val="FFFFFF"/>
                </a:solidFill>
                <a:ln w="28575" cap="flat" cmpd="sng">
                  <a:solidFill>
                    <a:srgbClr val="800000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lnSpc>
                      <a:spcPct val="85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66"/>
                    </a:buClr>
                    <a:buSzPts val="1000"/>
                    <a:buFont typeface="Verdana"/>
                    <a:buNone/>
                  </a:pPr>
                  <a:r>
                    <a:rPr lang="en-US" sz="1000" b="1" i="0" u="none">
                      <a:solidFill>
                        <a:srgbClr val="000066"/>
                      </a:solidFill>
                      <a:latin typeface="Verdana"/>
                      <a:ea typeface="Verdana"/>
                      <a:cs typeface="Verdana"/>
                      <a:sym typeface="Verdana"/>
                    </a:rPr>
                    <a:t>СОВЕТ</a:t>
                  </a:r>
                  <a:endParaRPr/>
                </a:p>
                <a:p>
                  <a:pPr marL="0" marR="0" lvl="0" indent="0" algn="ctr" rtl="0">
                    <a:lnSpc>
                      <a:spcPct val="85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66"/>
                    </a:buClr>
                    <a:buSzPts val="1000"/>
                    <a:buFont typeface="Verdana"/>
                    <a:buNone/>
                  </a:pPr>
                  <a:r>
                    <a:rPr lang="en-US" sz="1000" b="1" i="0" u="none">
                      <a:solidFill>
                        <a:srgbClr val="000066"/>
                      </a:solidFill>
                      <a:latin typeface="Verdana"/>
                      <a:ea typeface="Verdana"/>
                      <a:cs typeface="Verdana"/>
                      <a:sym typeface="Verdana"/>
                    </a:rPr>
                    <a:t>НАЦИОНАЛЬНОСТЕЙ</a:t>
                  </a:r>
                  <a:endParaRPr/>
                </a:p>
              </p:txBody>
            </p:sp>
            <p:sp>
              <p:nvSpPr>
                <p:cNvPr id="1142" name="Google Shape;1142;p51"/>
                <p:cNvSpPr txBox="1"/>
                <p:nvPr/>
              </p:nvSpPr>
              <p:spPr>
                <a:xfrm>
                  <a:off x="204" y="2614"/>
                  <a:ext cx="861" cy="317"/>
                </a:xfrm>
                <a:prstGeom prst="rect">
                  <a:avLst/>
                </a:prstGeom>
                <a:solidFill>
                  <a:srgbClr val="FFFFFF"/>
                </a:solidFill>
                <a:ln w="28575" cap="flat" cmpd="sng">
                  <a:solidFill>
                    <a:srgbClr val="800000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lnSpc>
                      <a:spcPct val="85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66"/>
                    </a:buClr>
                    <a:buSzPts val="1000"/>
                    <a:buFont typeface="Verdana"/>
                    <a:buNone/>
                  </a:pPr>
                  <a:r>
                    <a:rPr lang="en-US" sz="1000" b="1" i="0" u="none">
                      <a:solidFill>
                        <a:srgbClr val="000066"/>
                      </a:solidFill>
                      <a:latin typeface="Verdana"/>
                      <a:ea typeface="Verdana"/>
                      <a:cs typeface="Verdana"/>
                      <a:sym typeface="Verdana"/>
                    </a:rPr>
                    <a:t>ГЕНЕРАЛЬНЫЙ</a:t>
                  </a:r>
                  <a:endParaRPr/>
                </a:p>
                <a:p>
                  <a:pPr marL="0" marR="0" lvl="0" indent="0" algn="ctr" rtl="0">
                    <a:lnSpc>
                      <a:spcPct val="85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66"/>
                    </a:buClr>
                    <a:buSzPts val="1000"/>
                    <a:buFont typeface="Verdana"/>
                    <a:buNone/>
                  </a:pPr>
                  <a:r>
                    <a:rPr lang="en-US" sz="1000" b="1" i="0" u="none">
                      <a:solidFill>
                        <a:srgbClr val="000066"/>
                      </a:solidFill>
                      <a:latin typeface="Verdana"/>
                      <a:ea typeface="Verdana"/>
                      <a:cs typeface="Verdana"/>
                      <a:sym typeface="Verdana"/>
                    </a:rPr>
                    <a:t>ПРОКУРОР СССР</a:t>
                  </a:r>
                  <a:endParaRPr/>
                </a:p>
              </p:txBody>
            </p:sp>
            <p:sp>
              <p:nvSpPr>
                <p:cNvPr id="1143" name="Google Shape;1143;p51"/>
                <p:cNvSpPr txBox="1"/>
                <p:nvPr/>
              </p:nvSpPr>
              <p:spPr>
                <a:xfrm>
                  <a:off x="204" y="3022"/>
                  <a:ext cx="861" cy="317"/>
                </a:xfrm>
                <a:prstGeom prst="rect">
                  <a:avLst/>
                </a:prstGeom>
                <a:solidFill>
                  <a:srgbClr val="FFFFFF"/>
                </a:solidFill>
                <a:ln w="28575" cap="flat" cmpd="sng">
                  <a:solidFill>
                    <a:srgbClr val="800000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85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66"/>
                    </a:buClr>
                    <a:buSzPts val="1000"/>
                    <a:buFont typeface="Verdana"/>
                    <a:buNone/>
                  </a:pPr>
                  <a:r>
                    <a:rPr lang="en-US" sz="1000" b="1" i="0" u="none">
                      <a:solidFill>
                        <a:srgbClr val="000066"/>
                      </a:solidFill>
                      <a:latin typeface="Verdana"/>
                      <a:ea typeface="Verdana"/>
                      <a:cs typeface="Verdana"/>
                      <a:sym typeface="Verdana"/>
                    </a:rPr>
                    <a:t>ПРОКУРАТУРА</a:t>
                  </a:r>
                  <a:endParaRPr/>
                </a:p>
                <a:p>
                  <a:pPr marL="0" marR="0" lvl="0" indent="0" algn="l" rtl="0">
                    <a:lnSpc>
                      <a:spcPct val="85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66"/>
                    </a:buClr>
                    <a:buSzPts val="1000"/>
                    <a:buFont typeface="Verdana"/>
                    <a:buNone/>
                  </a:pPr>
                  <a:r>
                    <a:rPr lang="en-US" sz="1000" b="1" i="0" u="none">
                      <a:solidFill>
                        <a:srgbClr val="000066"/>
                      </a:solidFill>
                      <a:latin typeface="Verdana"/>
                      <a:ea typeface="Verdana"/>
                      <a:cs typeface="Verdana"/>
                      <a:sym typeface="Verdana"/>
                    </a:rPr>
                    <a:t>СОЮЗНЫХ РЕСПУБЛИК</a:t>
                  </a:r>
                  <a:endParaRPr/>
                </a:p>
              </p:txBody>
            </p:sp>
            <p:sp>
              <p:nvSpPr>
                <p:cNvPr id="1144" name="Google Shape;1144;p51"/>
                <p:cNvSpPr txBox="1"/>
                <p:nvPr/>
              </p:nvSpPr>
              <p:spPr>
                <a:xfrm>
                  <a:off x="204" y="3475"/>
                  <a:ext cx="862" cy="499"/>
                </a:xfrm>
                <a:prstGeom prst="rect">
                  <a:avLst/>
                </a:prstGeom>
                <a:solidFill>
                  <a:srgbClr val="FFFFFF"/>
                </a:solidFill>
                <a:ln w="28575" cap="flat" cmpd="sng">
                  <a:solidFill>
                    <a:srgbClr val="800000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lnSpc>
                      <a:spcPct val="85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66"/>
                    </a:buClr>
                    <a:buSzPts val="1000"/>
                    <a:buFont typeface="Verdana"/>
                    <a:buNone/>
                  </a:pPr>
                  <a:r>
                    <a:rPr lang="en-US" sz="1000" b="1" i="0" u="none">
                      <a:solidFill>
                        <a:srgbClr val="000066"/>
                      </a:solidFill>
                      <a:latin typeface="Verdana"/>
                      <a:ea typeface="Verdana"/>
                      <a:cs typeface="Verdana"/>
                      <a:sym typeface="Verdana"/>
                    </a:rPr>
                    <a:t>ПРОКУРАТУРА АВТОНОМНЫХ РЕСПУБЛИК, КРАЕВ, ОБЛАСТЕЙ</a:t>
                  </a:r>
                  <a:endParaRPr/>
                </a:p>
              </p:txBody>
            </p:sp>
            <p:sp>
              <p:nvSpPr>
                <p:cNvPr id="1145" name="Google Shape;1145;p51"/>
                <p:cNvSpPr txBox="1"/>
                <p:nvPr/>
              </p:nvSpPr>
              <p:spPr>
                <a:xfrm>
                  <a:off x="1474" y="2614"/>
                  <a:ext cx="1296" cy="216"/>
                </a:xfrm>
                <a:prstGeom prst="rect">
                  <a:avLst/>
                </a:prstGeom>
                <a:gradFill>
                  <a:gsLst>
                    <a:gs pos="0">
                      <a:srgbClr val="FFFFFF"/>
                    </a:gs>
                    <a:gs pos="50000">
                      <a:srgbClr val="FFCCCC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28575" cap="flat" cmpd="sng">
                  <a:solidFill>
                    <a:srgbClr val="800000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lnSpc>
                      <a:spcPct val="85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B41C3D"/>
                    </a:buClr>
                    <a:buSzPts val="1000"/>
                    <a:buFont typeface="Verdana"/>
                    <a:buNone/>
                  </a:pPr>
                  <a:r>
                    <a:rPr lang="en-US" sz="1000" b="1" i="0" u="none">
                      <a:solidFill>
                        <a:srgbClr val="B41C3D"/>
                      </a:solidFill>
                      <a:latin typeface="Verdana"/>
                      <a:ea typeface="Verdana"/>
                      <a:cs typeface="Verdana"/>
                      <a:sym typeface="Verdana"/>
                    </a:rPr>
                    <a:t>СОВЕТ МИНИСТРОВ СССР</a:t>
                  </a:r>
                  <a:endParaRPr/>
                </a:p>
              </p:txBody>
            </p:sp>
            <p:sp>
              <p:nvSpPr>
                <p:cNvPr id="1146" name="Google Shape;1146;p51"/>
                <p:cNvSpPr txBox="1"/>
                <p:nvPr/>
              </p:nvSpPr>
              <p:spPr>
                <a:xfrm>
                  <a:off x="3061" y="2614"/>
                  <a:ext cx="1225" cy="288"/>
                </a:xfrm>
                <a:prstGeom prst="rect">
                  <a:avLst/>
                </a:prstGeom>
                <a:gradFill>
                  <a:gsLst>
                    <a:gs pos="0">
                      <a:srgbClr val="FFFFFF"/>
                    </a:gs>
                    <a:gs pos="50000">
                      <a:srgbClr val="FFCCCC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28575" cap="flat" cmpd="sng">
                  <a:solidFill>
                    <a:srgbClr val="800000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lnSpc>
                      <a:spcPct val="85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B41C3D"/>
                    </a:buClr>
                    <a:buSzPts val="1000"/>
                    <a:buFont typeface="Verdana"/>
                    <a:buNone/>
                  </a:pPr>
                  <a:r>
                    <a:rPr lang="en-US" sz="1000" b="1" i="0" u="none">
                      <a:solidFill>
                        <a:srgbClr val="B41C3D"/>
                      </a:solidFill>
                      <a:latin typeface="Verdana"/>
                      <a:ea typeface="Verdana"/>
                      <a:cs typeface="Verdana"/>
                      <a:sym typeface="Verdana"/>
                    </a:rPr>
                    <a:t>ВЕРХОВНЫЙ СОВЕТ</a:t>
                  </a:r>
                  <a:endParaRPr/>
                </a:p>
                <a:p>
                  <a:pPr marL="0" marR="0" lvl="0" indent="0" algn="ctr" rtl="0">
                    <a:lnSpc>
                      <a:spcPct val="85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B41C3D"/>
                    </a:buClr>
                    <a:buSzPts val="1000"/>
                    <a:buFont typeface="Verdana"/>
                    <a:buNone/>
                  </a:pPr>
                  <a:r>
                    <a:rPr lang="en-US" sz="1000" b="1" i="0" u="none">
                      <a:solidFill>
                        <a:srgbClr val="B41C3D"/>
                      </a:solidFill>
                      <a:latin typeface="Verdana"/>
                      <a:ea typeface="Verdana"/>
                      <a:cs typeface="Verdana"/>
                      <a:sym typeface="Verdana"/>
                    </a:rPr>
                    <a:t>СОЮЗНЫХ РЕСПУБЛИК</a:t>
                  </a:r>
                  <a:endParaRPr/>
                </a:p>
              </p:txBody>
            </p:sp>
            <p:sp>
              <p:nvSpPr>
                <p:cNvPr id="1147" name="Google Shape;1147;p51"/>
                <p:cNvSpPr txBox="1"/>
                <p:nvPr/>
              </p:nvSpPr>
              <p:spPr>
                <a:xfrm>
                  <a:off x="4377" y="2614"/>
                  <a:ext cx="998" cy="216"/>
                </a:xfrm>
                <a:prstGeom prst="rect">
                  <a:avLst/>
                </a:prstGeom>
                <a:solidFill>
                  <a:srgbClr val="FFFFFF"/>
                </a:solidFill>
                <a:ln w="28575" cap="flat" cmpd="sng">
                  <a:solidFill>
                    <a:srgbClr val="800000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lnSpc>
                      <a:spcPct val="85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66"/>
                    </a:buClr>
                    <a:buSzPts val="1000"/>
                    <a:buFont typeface="Verdana"/>
                    <a:buNone/>
                  </a:pPr>
                  <a:r>
                    <a:rPr lang="en-US" sz="1000" b="1" i="0" u="none">
                      <a:solidFill>
                        <a:srgbClr val="000066"/>
                      </a:solidFill>
                      <a:latin typeface="Verdana"/>
                      <a:ea typeface="Verdana"/>
                      <a:cs typeface="Verdana"/>
                      <a:sym typeface="Verdana"/>
                    </a:rPr>
                    <a:t>ВЕРХОВНЫЙ СУД СССР</a:t>
                  </a:r>
                  <a:endParaRPr/>
                </a:p>
              </p:txBody>
            </p:sp>
            <p:sp>
              <p:nvSpPr>
                <p:cNvPr id="1148" name="Google Shape;1148;p51"/>
                <p:cNvSpPr txBox="1"/>
                <p:nvPr/>
              </p:nvSpPr>
              <p:spPr>
                <a:xfrm>
                  <a:off x="3107" y="3022"/>
                  <a:ext cx="1088" cy="681"/>
                </a:xfrm>
                <a:prstGeom prst="rect">
                  <a:avLst/>
                </a:prstGeom>
                <a:solidFill>
                  <a:srgbClr val="FFFFFF"/>
                </a:solidFill>
                <a:ln w="28575" cap="flat" cmpd="sng">
                  <a:solidFill>
                    <a:srgbClr val="800000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lnSpc>
                      <a:spcPct val="85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66"/>
                    </a:buClr>
                    <a:buSzPts val="1000"/>
                    <a:buFont typeface="Verdana"/>
                    <a:buNone/>
                  </a:pPr>
                  <a:r>
                    <a:rPr lang="en-US" sz="1000" b="1" i="0" u="none">
                      <a:solidFill>
                        <a:srgbClr val="000066"/>
                      </a:solidFill>
                      <a:latin typeface="Verdana"/>
                      <a:ea typeface="Verdana"/>
                      <a:cs typeface="Verdana"/>
                      <a:sym typeface="Verdana"/>
                    </a:rPr>
                    <a:t>ВЕРХОВНЫЕ СОВЕТЫ АВТОНОМНЫХ РЕСПУБЛИК, КРАЕВ, ОБЛАСТНЫЕ СОВЕТЫ НАРОДНЫХ ДЕПУТАТОВ</a:t>
                  </a:r>
                  <a:endParaRPr/>
                </a:p>
              </p:txBody>
            </p:sp>
            <p:sp>
              <p:nvSpPr>
                <p:cNvPr id="1149" name="Google Shape;1149;p51"/>
                <p:cNvSpPr txBox="1"/>
                <p:nvPr/>
              </p:nvSpPr>
              <p:spPr>
                <a:xfrm>
                  <a:off x="4286" y="2931"/>
                  <a:ext cx="1089" cy="318"/>
                </a:xfrm>
                <a:prstGeom prst="rect">
                  <a:avLst/>
                </a:prstGeom>
                <a:solidFill>
                  <a:srgbClr val="FFFFFF"/>
                </a:solidFill>
                <a:ln w="28575" cap="flat" cmpd="sng">
                  <a:solidFill>
                    <a:srgbClr val="800000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lnSpc>
                      <a:spcPct val="85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66"/>
                    </a:buClr>
                    <a:buSzPts val="1000"/>
                    <a:buFont typeface="Verdana"/>
                    <a:buNone/>
                  </a:pPr>
                  <a:r>
                    <a:rPr lang="en-US" sz="1000" b="1" i="0" u="none">
                      <a:solidFill>
                        <a:srgbClr val="000066"/>
                      </a:solidFill>
                      <a:latin typeface="Verdana"/>
                      <a:ea typeface="Verdana"/>
                      <a:cs typeface="Verdana"/>
                      <a:sym typeface="Verdana"/>
                    </a:rPr>
                    <a:t>ВЕРХОВНЫЕ СУДЫ СОЮЗНЫХ РЕСПУБЛИК</a:t>
                  </a:r>
                  <a:endParaRPr/>
                </a:p>
              </p:txBody>
            </p:sp>
            <p:sp>
              <p:nvSpPr>
                <p:cNvPr id="1150" name="Google Shape;1150;p51"/>
                <p:cNvSpPr txBox="1"/>
                <p:nvPr/>
              </p:nvSpPr>
              <p:spPr>
                <a:xfrm>
                  <a:off x="4286" y="3385"/>
                  <a:ext cx="1089" cy="454"/>
                </a:xfrm>
                <a:prstGeom prst="rect">
                  <a:avLst/>
                </a:prstGeom>
                <a:solidFill>
                  <a:srgbClr val="FFFFFF"/>
                </a:solidFill>
                <a:ln w="28575" cap="flat" cmpd="sng">
                  <a:solidFill>
                    <a:srgbClr val="800000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lnSpc>
                      <a:spcPct val="85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66"/>
                    </a:buClr>
                    <a:buSzPts val="1000"/>
                    <a:buFont typeface="Verdana"/>
                    <a:buNone/>
                  </a:pPr>
                  <a:r>
                    <a:rPr lang="en-US" sz="1000" b="1" i="0" u="none">
                      <a:solidFill>
                        <a:srgbClr val="000066"/>
                      </a:solidFill>
                      <a:latin typeface="Verdana"/>
                      <a:ea typeface="Verdana"/>
                      <a:cs typeface="Verdana"/>
                      <a:sym typeface="Verdana"/>
                    </a:rPr>
                    <a:t>ВЕРХОВНЫЕ СУДЫ АВТОНОМНЫХ РЕСПУБЛИК, КРАЕВ, ОБЛАСТЕЙ, НАРОДНЫЕ СУДЫ</a:t>
                  </a:r>
                  <a:endParaRPr/>
                </a:p>
              </p:txBody>
            </p:sp>
            <p:sp>
              <p:nvSpPr>
                <p:cNvPr id="1151" name="Google Shape;1151;p51"/>
                <p:cNvSpPr txBox="1"/>
                <p:nvPr/>
              </p:nvSpPr>
              <p:spPr>
                <a:xfrm>
                  <a:off x="1247" y="3067"/>
                  <a:ext cx="953" cy="227"/>
                </a:xfrm>
                <a:prstGeom prst="rect">
                  <a:avLst/>
                </a:prstGeom>
                <a:solidFill>
                  <a:srgbClr val="FFFFFF"/>
                </a:solidFill>
                <a:ln w="28575" cap="flat" cmpd="sng">
                  <a:solidFill>
                    <a:srgbClr val="800000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lnSpc>
                      <a:spcPct val="85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66"/>
                    </a:buClr>
                    <a:buSzPts val="1000"/>
                    <a:buFont typeface="Verdana"/>
                    <a:buNone/>
                  </a:pPr>
                  <a:r>
                    <a:rPr lang="en-US" sz="1000" b="1" i="0" u="none">
                      <a:solidFill>
                        <a:srgbClr val="000066"/>
                      </a:solidFill>
                      <a:latin typeface="Verdana"/>
                      <a:ea typeface="Verdana"/>
                      <a:cs typeface="Verdana"/>
                      <a:sym typeface="Verdana"/>
                    </a:rPr>
                    <a:t>МИНИСТЕРСТВА И ГОСКОМИТЕТЫ</a:t>
                  </a:r>
                  <a:endParaRPr/>
                </a:p>
              </p:txBody>
            </p:sp>
            <p:sp>
              <p:nvSpPr>
                <p:cNvPr id="1152" name="Google Shape;1152;p51"/>
                <p:cNvSpPr txBox="1"/>
                <p:nvPr/>
              </p:nvSpPr>
              <p:spPr>
                <a:xfrm>
                  <a:off x="2245" y="3067"/>
                  <a:ext cx="771" cy="364"/>
                </a:xfrm>
                <a:prstGeom prst="rect">
                  <a:avLst/>
                </a:prstGeom>
                <a:solidFill>
                  <a:srgbClr val="FFFFFF"/>
                </a:solidFill>
                <a:ln w="28575" cap="flat" cmpd="sng">
                  <a:solidFill>
                    <a:srgbClr val="800000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lnSpc>
                      <a:spcPct val="85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66"/>
                    </a:buClr>
                    <a:buSzPts val="1000"/>
                    <a:buFont typeface="Verdana"/>
                    <a:buNone/>
                  </a:pPr>
                  <a:r>
                    <a:rPr lang="en-US" sz="1000" b="1" i="0" u="none">
                      <a:solidFill>
                        <a:srgbClr val="000066"/>
                      </a:solidFill>
                      <a:latin typeface="Verdana"/>
                      <a:ea typeface="Verdana"/>
                      <a:cs typeface="Verdana"/>
                      <a:sym typeface="Verdana"/>
                    </a:rPr>
                    <a:t>СОВЕТ МИНИСТРОВ СОЮЗНЫХ</a:t>
                  </a:r>
                  <a:endParaRPr/>
                </a:p>
                <a:p>
                  <a:pPr marL="0" marR="0" lvl="0" indent="0" algn="ctr" rtl="0">
                    <a:lnSpc>
                      <a:spcPct val="85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66"/>
                    </a:buClr>
                    <a:buSzPts val="1000"/>
                    <a:buFont typeface="Verdana"/>
                    <a:buNone/>
                  </a:pPr>
                  <a:r>
                    <a:rPr lang="en-US" sz="1000" b="1" i="0" u="none">
                      <a:solidFill>
                        <a:srgbClr val="000066"/>
                      </a:solidFill>
                      <a:latin typeface="Verdana"/>
                      <a:ea typeface="Verdana"/>
                      <a:cs typeface="Verdana"/>
                      <a:sym typeface="Verdana"/>
                    </a:rPr>
                    <a:t>РЕСПУБЛИК</a:t>
                  </a:r>
                  <a:endParaRPr/>
                </a:p>
              </p:txBody>
            </p:sp>
            <p:sp>
              <p:nvSpPr>
                <p:cNvPr id="1153" name="Google Shape;1153;p51"/>
                <p:cNvSpPr txBox="1"/>
                <p:nvPr/>
              </p:nvSpPr>
              <p:spPr>
                <a:xfrm>
                  <a:off x="1837" y="3566"/>
                  <a:ext cx="1179" cy="499"/>
                </a:xfrm>
                <a:prstGeom prst="rect">
                  <a:avLst/>
                </a:prstGeom>
                <a:solidFill>
                  <a:srgbClr val="FFFFFF"/>
                </a:solidFill>
                <a:ln w="28575" cap="flat" cmpd="sng">
                  <a:solidFill>
                    <a:srgbClr val="800000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lnSpc>
                      <a:spcPct val="85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66"/>
                    </a:buClr>
                    <a:buSzPts val="1000"/>
                    <a:buFont typeface="Verdana"/>
                    <a:buNone/>
                  </a:pPr>
                  <a:r>
                    <a:rPr lang="en-US" sz="1000" b="1" i="0" u="none">
                      <a:solidFill>
                        <a:srgbClr val="000066"/>
                      </a:solidFill>
                      <a:latin typeface="Verdana"/>
                      <a:ea typeface="Verdana"/>
                      <a:cs typeface="Verdana"/>
                      <a:sym typeface="Verdana"/>
                    </a:rPr>
                    <a:t>СОВЕТЫ МИНИСТРОВ АВТОНОМНЫХ РЕСПУБЛИК,</a:t>
                  </a:r>
                  <a:endParaRPr/>
                </a:p>
                <a:p>
                  <a:pPr marL="0" marR="0" lvl="0" indent="0" algn="ctr" rtl="0">
                    <a:lnSpc>
                      <a:spcPct val="85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66"/>
                    </a:buClr>
                    <a:buSzPts val="1000"/>
                    <a:buFont typeface="Verdana"/>
                    <a:buNone/>
                  </a:pPr>
                  <a:r>
                    <a:rPr lang="en-US" sz="1000" b="1" i="0" u="none">
                      <a:solidFill>
                        <a:srgbClr val="000066"/>
                      </a:solidFill>
                      <a:latin typeface="Verdana"/>
                      <a:ea typeface="Verdana"/>
                      <a:cs typeface="Verdana"/>
                      <a:sym typeface="Verdana"/>
                    </a:rPr>
                    <a:t>ИСПОЛКОМЫ</a:t>
                  </a:r>
                  <a:endParaRPr/>
                </a:p>
                <a:p>
                  <a:pPr marL="0" marR="0" lvl="0" indent="0" algn="ctr" rtl="0">
                    <a:lnSpc>
                      <a:spcPct val="85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66"/>
                    </a:buClr>
                    <a:buSzPts val="1000"/>
                    <a:buFont typeface="Verdana"/>
                    <a:buNone/>
                  </a:pPr>
                  <a:r>
                    <a:rPr lang="en-US" sz="1000" b="1" i="0" u="none">
                      <a:solidFill>
                        <a:srgbClr val="000066"/>
                      </a:solidFill>
                      <a:latin typeface="Verdana"/>
                      <a:ea typeface="Verdana"/>
                      <a:cs typeface="Verdana"/>
                      <a:sym typeface="Verdana"/>
                    </a:rPr>
                    <a:t>МЕСТНЫХ СОВЕТОВ</a:t>
                  </a:r>
                  <a:endParaRPr/>
                </a:p>
              </p:txBody>
            </p:sp>
            <p:sp>
              <p:nvSpPr>
                <p:cNvPr id="1154" name="Google Shape;1154;p51"/>
                <p:cNvSpPr txBox="1"/>
                <p:nvPr/>
              </p:nvSpPr>
              <p:spPr>
                <a:xfrm>
                  <a:off x="4014" y="2205"/>
                  <a:ext cx="1588" cy="227"/>
                </a:xfrm>
                <a:prstGeom prst="rect">
                  <a:avLst/>
                </a:prstGeom>
                <a:gradFill>
                  <a:gsLst>
                    <a:gs pos="0">
                      <a:srgbClr val="FFFFFF"/>
                    </a:gs>
                    <a:gs pos="50000">
                      <a:srgbClr val="FFCCCC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28575" cap="flat" cmpd="sng">
                  <a:solidFill>
                    <a:srgbClr val="800000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lnSpc>
                      <a:spcPct val="85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66"/>
                    </a:buClr>
                    <a:buSzPts val="1000"/>
                    <a:buFont typeface="Verdana"/>
                    <a:buNone/>
                  </a:pPr>
                  <a:r>
                    <a:rPr lang="en-US" sz="1000" b="1" i="0" u="none">
                      <a:solidFill>
                        <a:srgbClr val="000066"/>
                      </a:solidFill>
                      <a:latin typeface="Verdana"/>
                      <a:ea typeface="Verdana"/>
                      <a:cs typeface="Verdana"/>
                      <a:sym typeface="Verdana"/>
                    </a:rPr>
                    <a:t>КРАЕВЫЕ, ОБЛАСТНЫЕ ПАРТИЙНЫЕОРГАНИЗАЦИИ</a:t>
                  </a:r>
                  <a:endParaRPr/>
                </a:p>
              </p:txBody>
            </p:sp>
            <p:sp>
              <p:nvSpPr>
                <p:cNvPr id="1155" name="Google Shape;1155;p51"/>
                <p:cNvSpPr txBox="1"/>
                <p:nvPr/>
              </p:nvSpPr>
              <p:spPr>
                <a:xfrm>
                  <a:off x="4014" y="1842"/>
                  <a:ext cx="1588" cy="227"/>
                </a:xfrm>
                <a:prstGeom prst="rect">
                  <a:avLst/>
                </a:prstGeom>
                <a:gradFill>
                  <a:gsLst>
                    <a:gs pos="0">
                      <a:srgbClr val="FFFFFF"/>
                    </a:gs>
                    <a:gs pos="50000">
                      <a:srgbClr val="FFCCCC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28575" cap="flat" cmpd="sng">
                  <a:solidFill>
                    <a:srgbClr val="800000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lnSpc>
                      <a:spcPct val="85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66"/>
                    </a:buClr>
                    <a:buSzPts val="1000"/>
                    <a:buFont typeface="Verdana"/>
                    <a:buNone/>
                  </a:pPr>
                  <a:r>
                    <a:rPr lang="en-US" sz="1000" b="1" i="0" u="none">
                      <a:solidFill>
                        <a:srgbClr val="000066"/>
                      </a:solidFill>
                      <a:latin typeface="Verdana"/>
                      <a:ea typeface="Verdana"/>
                      <a:cs typeface="Verdana"/>
                      <a:sym typeface="Verdana"/>
                    </a:rPr>
                    <a:t>РЕСПУБЛИКАНСКИЕ ПАРТИЙНЫЕОРГАНИЗАЦИИ</a:t>
                  </a:r>
                  <a:endParaRPr/>
                </a:p>
              </p:txBody>
            </p:sp>
            <p:sp>
              <p:nvSpPr>
                <p:cNvPr id="1156" name="Google Shape;1156;p51"/>
                <p:cNvSpPr txBox="1"/>
                <p:nvPr/>
              </p:nvSpPr>
              <p:spPr>
                <a:xfrm>
                  <a:off x="1701" y="844"/>
                  <a:ext cx="2223" cy="181"/>
                </a:xfrm>
                <a:prstGeom prst="rect">
                  <a:avLst/>
                </a:prstGeom>
                <a:solidFill>
                  <a:srgbClr val="FFFFFF"/>
                </a:solidFill>
                <a:ln w="28575" cap="flat" cmpd="sng">
                  <a:solidFill>
                    <a:srgbClr val="800000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lnSpc>
                      <a:spcPct val="85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BA1626"/>
                    </a:buClr>
                    <a:buSzPts val="1200"/>
                    <a:buFont typeface="Verdana"/>
                    <a:buNone/>
                  </a:pPr>
                  <a:r>
                    <a:rPr lang="en-US" sz="1200" b="1" i="0" u="none">
                      <a:solidFill>
                        <a:srgbClr val="BA1626"/>
                      </a:solidFill>
                      <a:latin typeface="Verdana"/>
                      <a:ea typeface="Verdana"/>
                      <a:cs typeface="Verdana"/>
                      <a:sym typeface="Verdana"/>
                    </a:rPr>
                    <a:t>ГЕНЕРАЛЬНЫЙ СЕКРЕТАРЬ ЦК КПСС</a:t>
                  </a:r>
                  <a:endParaRPr/>
                </a:p>
              </p:txBody>
            </p:sp>
            <p:sp>
              <p:nvSpPr>
                <p:cNvPr id="1157" name="Google Shape;1157;p51"/>
                <p:cNvSpPr txBox="1"/>
                <p:nvPr/>
              </p:nvSpPr>
              <p:spPr>
                <a:xfrm>
                  <a:off x="1701" y="1025"/>
                  <a:ext cx="2223" cy="182"/>
                </a:xfrm>
                <a:prstGeom prst="rect">
                  <a:avLst/>
                </a:prstGeom>
                <a:solidFill>
                  <a:srgbClr val="FFFFFF"/>
                </a:solidFill>
                <a:ln w="28575" cap="flat" cmpd="sng">
                  <a:solidFill>
                    <a:srgbClr val="800000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lnSpc>
                      <a:spcPct val="85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BA1626"/>
                    </a:buClr>
                    <a:buSzPts val="1200"/>
                    <a:buFont typeface="Verdana"/>
                    <a:buNone/>
                  </a:pPr>
                  <a:r>
                    <a:rPr lang="en-US" sz="1200" b="1" i="0" u="none">
                      <a:solidFill>
                        <a:srgbClr val="BA1626"/>
                      </a:solidFill>
                      <a:latin typeface="Verdana"/>
                      <a:ea typeface="Verdana"/>
                      <a:cs typeface="Verdana"/>
                      <a:sym typeface="Verdana"/>
                    </a:rPr>
                    <a:t>СЕКРЕТАРИАТ ЦК КПСС</a:t>
                  </a:r>
                  <a:endParaRPr/>
                </a:p>
              </p:txBody>
            </p:sp>
            <p:sp>
              <p:nvSpPr>
                <p:cNvPr id="1158" name="Google Shape;1158;p51"/>
                <p:cNvSpPr txBox="1"/>
                <p:nvPr/>
              </p:nvSpPr>
              <p:spPr>
                <a:xfrm>
                  <a:off x="1701" y="1207"/>
                  <a:ext cx="2223" cy="216"/>
                </a:xfrm>
                <a:prstGeom prst="rect">
                  <a:avLst/>
                </a:prstGeom>
                <a:solidFill>
                  <a:srgbClr val="FFFFFF"/>
                </a:solidFill>
                <a:ln w="28575" cap="flat" cmpd="sng">
                  <a:solidFill>
                    <a:srgbClr val="800000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lnSpc>
                      <a:spcPct val="85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BA1626"/>
                    </a:buClr>
                    <a:buSzPts val="1200"/>
                    <a:buFont typeface="Verdana"/>
                    <a:buNone/>
                  </a:pPr>
                  <a:r>
                    <a:rPr lang="en-US" sz="1200" b="1" i="0" u="none">
                      <a:solidFill>
                        <a:srgbClr val="BA1626"/>
                      </a:solidFill>
                      <a:latin typeface="Verdana"/>
                      <a:ea typeface="Verdana"/>
                      <a:cs typeface="Verdana"/>
                      <a:sym typeface="Verdana"/>
                    </a:rPr>
                    <a:t>ПОЛИТБЮРО ЦК КПСС</a:t>
                  </a:r>
                  <a:endParaRPr/>
                </a:p>
              </p:txBody>
            </p:sp>
            <p:sp>
              <p:nvSpPr>
                <p:cNvPr id="1159" name="Google Shape;1159;p51"/>
                <p:cNvSpPr txBox="1"/>
                <p:nvPr/>
              </p:nvSpPr>
              <p:spPr>
                <a:xfrm>
                  <a:off x="1701" y="1388"/>
                  <a:ext cx="2223" cy="182"/>
                </a:xfrm>
                <a:prstGeom prst="rect">
                  <a:avLst/>
                </a:prstGeom>
                <a:solidFill>
                  <a:srgbClr val="FFFFFF"/>
                </a:solidFill>
                <a:ln w="28575" cap="flat" cmpd="sng">
                  <a:solidFill>
                    <a:srgbClr val="800000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lnSpc>
                      <a:spcPct val="85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BA1626"/>
                    </a:buClr>
                    <a:buSzPts val="1200"/>
                    <a:buFont typeface="Verdana"/>
                    <a:buNone/>
                  </a:pPr>
                  <a:r>
                    <a:rPr lang="en-US" sz="1200" b="1" i="0" u="none">
                      <a:solidFill>
                        <a:srgbClr val="BA1626"/>
                      </a:solidFill>
                      <a:latin typeface="Verdana"/>
                      <a:ea typeface="Verdana"/>
                      <a:cs typeface="Verdana"/>
                      <a:sym typeface="Verdana"/>
                    </a:rPr>
                    <a:t>ЦК КПСС</a:t>
                  </a:r>
                  <a:endParaRPr/>
                </a:p>
              </p:txBody>
            </p:sp>
            <p:cxnSp>
              <p:nvCxnSpPr>
                <p:cNvPr id="1160" name="Google Shape;1160;p51"/>
                <p:cNvCxnSpPr/>
                <p:nvPr/>
              </p:nvCxnSpPr>
              <p:spPr>
                <a:xfrm>
                  <a:off x="793" y="1706"/>
                  <a:ext cx="3357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000066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</p:cxnSp>
            <p:cxnSp>
              <p:nvCxnSpPr>
                <p:cNvPr id="1161" name="Google Shape;1161;p51"/>
                <p:cNvCxnSpPr/>
                <p:nvPr/>
              </p:nvCxnSpPr>
              <p:spPr>
                <a:xfrm>
                  <a:off x="2744" y="1570"/>
                  <a:ext cx="0" cy="136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000066"/>
                  </a:solidFill>
                  <a:prstDash val="solid"/>
                  <a:miter lim="800000"/>
                  <a:headEnd type="none" w="med" len="med"/>
                  <a:tailEnd type="triangle" w="med" len="med"/>
                </a:ln>
              </p:spPr>
            </p:cxnSp>
            <p:cxnSp>
              <p:nvCxnSpPr>
                <p:cNvPr id="1162" name="Google Shape;1162;p51"/>
                <p:cNvCxnSpPr/>
                <p:nvPr/>
              </p:nvCxnSpPr>
              <p:spPr>
                <a:xfrm>
                  <a:off x="793" y="1706"/>
                  <a:ext cx="0" cy="136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000066"/>
                  </a:solidFill>
                  <a:prstDash val="solid"/>
                  <a:miter lim="800000"/>
                  <a:headEnd type="none" w="med" len="med"/>
                  <a:tailEnd type="triangle" w="med" len="med"/>
                </a:ln>
              </p:spPr>
            </p:cxnSp>
            <p:cxnSp>
              <p:nvCxnSpPr>
                <p:cNvPr id="1163" name="Google Shape;1163;p51"/>
                <p:cNvCxnSpPr/>
                <p:nvPr/>
              </p:nvCxnSpPr>
              <p:spPr>
                <a:xfrm>
                  <a:off x="703" y="2478"/>
                  <a:ext cx="4127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000066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</p:cxnSp>
            <p:cxnSp>
              <p:nvCxnSpPr>
                <p:cNvPr id="1164" name="Google Shape;1164;p51"/>
                <p:cNvCxnSpPr/>
                <p:nvPr/>
              </p:nvCxnSpPr>
              <p:spPr>
                <a:xfrm>
                  <a:off x="703" y="2478"/>
                  <a:ext cx="0" cy="136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000066"/>
                  </a:solidFill>
                  <a:prstDash val="solid"/>
                  <a:miter lim="800000"/>
                  <a:headEnd type="none" w="med" len="med"/>
                  <a:tailEnd type="triangle" w="med" len="med"/>
                </a:ln>
              </p:spPr>
            </p:cxnSp>
            <p:cxnSp>
              <p:nvCxnSpPr>
                <p:cNvPr id="1165" name="Google Shape;1165;p51"/>
                <p:cNvCxnSpPr/>
                <p:nvPr/>
              </p:nvCxnSpPr>
              <p:spPr>
                <a:xfrm>
                  <a:off x="567" y="2931"/>
                  <a:ext cx="0" cy="91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000066"/>
                  </a:solidFill>
                  <a:prstDash val="solid"/>
                  <a:miter lim="800000"/>
                  <a:headEnd type="none" w="med" len="med"/>
                  <a:tailEnd type="triangle" w="med" len="med"/>
                </a:ln>
              </p:spPr>
            </p:cxnSp>
            <p:cxnSp>
              <p:nvCxnSpPr>
                <p:cNvPr id="1166" name="Google Shape;1166;p51"/>
                <p:cNvCxnSpPr/>
                <p:nvPr/>
              </p:nvCxnSpPr>
              <p:spPr>
                <a:xfrm>
                  <a:off x="567" y="3339"/>
                  <a:ext cx="0" cy="136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000066"/>
                  </a:solidFill>
                  <a:prstDash val="solid"/>
                  <a:miter lim="800000"/>
                  <a:headEnd type="none" w="med" len="med"/>
                  <a:tailEnd type="triangle" w="med" len="med"/>
                </a:ln>
              </p:spPr>
            </p:cxnSp>
            <p:cxnSp>
              <p:nvCxnSpPr>
                <p:cNvPr id="1167" name="Google Shape;1167;p51"/>
                <p:cNvCxnSpPr/>
                <p:nvPr/>
              </p:nvCxnSpPr>
              <p:spPr>
                <a:xfrm>
                  <a:off x="1156" y="2750"/>
                  <a:ext cx="0" cy="998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000066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</p:cxnSp>
            <p:cxnSp>
              <p:nvCxnSpPr>
                <p:cNvPr id="1168" name="Google Shape;1168;p51"/>
                <p:cNvCxnSpPr/>
                <p:nvPr/>
              </p:nvCxnSpPr>
              <p:spPr>
                <a:xfrm>
                  <a:off x="1066" y="3748"/>
                  <a:ext cx="9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000066"/>
                  </a:solidFill>
                  <a:prstDash val="solid"/>
                  <a:miter lim="800000"/>
                  <a:headEnd type="triangle" w="med" len="med"/>
                  <a:tailEnd type="none" w="med" len="med"/>
                </a:ln>
              </p:spPr>
            </p:cxnSp>
            <p:cxnSp>
              <p:nvCxnSpPr>
                <p:cNvPr id="1169" name="Google Shape;1169;p51"/>
                <p:cNvCxnSpPr/>
                <p:nvPr/>
              </p:nvCxnSpPr>
              <p:spPr>
                <a:xfrm rot="10800000">
                  <a:off x="1066" y="3158"/>
                  <a:ext cx="9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000066"/>
                  </a:solidFill>
                  <a:prstDash val="solid"/>
                  <a:miter lim="800000"/>
                  <a:headEnd type="none" w="med" len="med"/>
                  <a:tailEnd type="triangle" w="med" len="med"/>
                </a:ln>
              </p:spPr>
            </p:cxnSp>
            <p:cxnSp>
              <p:nvCxnSpPr>
                <p:cNvPr id="1170" name="Google Shape;1170;p51"/>
                <p:cNvCxnSpPr/>
                <p:nvPr/>
              </p:nvCxnSpPr>
              <p:spPr>
                <a:xfrm rot="10800000">
                  <a:off x="1066" y="2750"/>
                  <a:ext cx="9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000066"/>
                  </a:solidFill>
                  <a:prstDash val="solid"/>
                  <a:miter lim="800000"/>
                  <a:headEnd type="none" w="med" len="med"/>
                  <a:tailEnd type="triangle" w="med" len="med"/>
                </a:ln>
              </p:spPr>
            </p:cxnSp>
            <p:cxnSp>
              <p:nvCxnSpPr>
                <p:cNvPr id="1171" name="Google Shape;1171;p51"/>
                <p:cNvCxnSpPr/>
                <p:nvPr/>
              </p:nvCxnSpPr>
              <p:spPr>
                <a:xfrm>
                  <a:off x="2154" y="2478"/>
                  <a:ext cx="0" cy="136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000066"/>
                  </a:solidFill>
                  <a:prstDash val="solid"/>
                  <a:miter lim="800000"/>
                  <a:headEnd type="none" w="med" len="med"/>
                  <a:tailEnd type="triangle" w="med" len="med"/>
                </a:ln>
              </p:spPr>
            </p:cxnSp>
            <p:cxnSp>
              <p:nvCxnSpPr>
                <p:cNvPr id="1172" name="Google Shape;1172;p51"/>
                <p:cNvCxnSpPr/>
                <p:nvPr/>
              </p:nvCxnSpPr>
              <p:spPr>
                <a:xfrm>
                  <a:off x="1701" y="2931"/>
                  <a:ext cx="0" cy="136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000066"/>
                  </a:solidFill>
                  <a:prstDash val="solid"/>
                  <a:miter lim="800000"/>
                  <a:headEnd type="none" w="med" len="med"/>
                  <a:tailEnd type="triangle" w="med" len="med"/>
                </a:ln>
              </p:spPr>
            </p:cxnSp>
            <p:cxnSp>
              <p:nvCxnSpPr>
                <p:cNvPr id="1173" name="Google Shape;1173;p51"/>
                <p:cNvCxnSpPr/>
                <p:nvPr/>
              </p:nvCxnSpPr>
              <p:spPr>
                <a:xfrm>
                  <a:off x="2653" y="2931"/>
                  <a:ext cx="0" cy="136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000066"/>
                  </a:solidFill>
                  <a:prstDash val="solid"/>
                  <a:miter lim="800000"/>
                  <a:headEnd type="none" w="med" len="med"/>
                  <a:tailEnd type="triangle" w="med" len="med"/>
                </a:ln>
              </p:spPr>
            </p:cxnSp>
            <p:cxnSp>
              <p:nvCxnSpPr>
                <p:cNvPr id="1174" name="Google Shape;1174;p51"/>
                <p:cNvCxnSpPr/>
                <p:nvPr/>
              </p:nvCxnSpPr>
              <p:spPr>
                <a:xfrm>
                  <a:off x="2653" y="3430"/>
                  <a:ext cx="0" cy="135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000066"/>
                  </a:solidFill>
                  <a:prstDash val="solid"/>
                  <a:miter lim="800000"/>
                  <a:headEnd type="none" w="med" len="med"/>
                  <a:tailEnd type="triangle" w="med" len="med"/>
                </a:ln>
              </p:spPr>
            </p:cxnSp>
            <p:cxnSp>
              <p:nvCxnSpPr>
                <p:cNvPr id="1175" name="Google Shape;1175;p51"/>
                <p:cNvCxnSpPr/>
                <p:nvPr/>
              </p:nvCxnSpPr>
              <p:spPr>
                <a:xfrm>
                  <a:off x="3606" y="2478"/>
                  <a:ext cx="0" cy="136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000066"/>
                  </a:solidFill>
                  <a:prstDash val="solid"/>
                  <a:miter lim="800000"/>
                  <a:headEnd type="none" w="med" len="med"/>
                  <a:tailEnd type="triangle" w="med" len="med"/>
                </a:ln>
              </p:spPr>
            </p:cxnSp>
            <p:cxnSp>
              <p:nvCxnSpPr>
                <p:cNvPr id="1176" name="Google Shape;1176;p51"/>
                <p:cNvCxnSpPr/>
                <p:nvPr/>
              </p:nvCxnSpPr>
              <p:spPr>
                <a:xfrm>
                  <a:off x="4830" y="2478"/>
                  <a:ext cx="0" cy="136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000066"/>
                  </a:solidFill>
                  <a:prstDash val="solid"/>
                  <a:miter lim="800000"/>
                  <a:headEnd type="none" w="med" len="med"/>
                  <a:tailEnd type="triangle" w="med" len="med"/>
                </a:ln>
              </p:spPr>
            </p:cxnSp>
            <p:cxnSp>
              <p:nvCxnSpPr>
                <p:cNvPr id="1177" name="Google Shape;1177;p51"/>
                <p:cNvCxnSpPr/>
                <p:nvPr/>
              </p:nvCxnSpPr>
              <p:spPr>
                <a:xfrm>
                  <a:off x="4830" y="2840"/>
                  <a:ext cx="0" cy="91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000066"/>
                  </a:solidFill>
                  <a:prstDash val="solid"/>
                  <a:miter lim="800000"/>
                  <a:headEnd type="none" w="med" len="med"/>
                  <a:tailEnd type="triangle" w="med" len="med"/>
                </a:ln>
              </p:spPr>
            </p:cxnSp>
            <p:cxnSp>
              <p:nvCxnSpPr>
                <p:cNvPr id="1178" name="Google Shape;1178;p51"/>
                <p:cNvCxnSpPr/>
                <p:nvPr/>
              </p:nvCxnSpPr>
              <p:spPr>
                <a:xfrm>
                  <a:off x="4830" y="3249"/>
                  <a:ext cx="0" cy="136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000066"/>
                  </a:solidFill>
                  <a:prstDash val="solid"/>
                  <a:miter lim="800000"/>
                  <a:headEnd type="none" w="med" len="med"/>
                  <a:tailEnd type="triangle" w="med" len="med"/>
                </a:ln>
              </p:spPr>
            </p:cxnSp>
            <p:cxnSp>
              <p:nvCxnSpPr>
                <p:cNvPr id="1179" name="Google Shape;1179;p51"/>
                <p:cNvCxnSpPr/>
                <p:nvPr/>
              </p:nvCxnSpPr>
              <p:spPr>
                <a:xfrm rot="10800000">
                  <a:off x="2835" y="1933"/>
                  <a:ext cx="1179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000066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</p:cxnSp>
            <p:cxnSp>
              <p:nvCxnSpPr>
                <p:cNvPr id="1180" name="Google Shape;1180;p51"/>
                <p:cNvCxnSpPr/>
                <p:nvPr/>
              </p:nvCxnSpPr>
              <p:spPr>
                <a:xfrm>
                  <a:off x="2835" y="1933"/>
                  <a:ext cx="0" cy="1134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000066"/>
                  </a:solidFill>
                  <a:prstDash val="solid"/>
                  <a:miter lim="800000"/>
                  <a:headEnd type="none" w="med" len="med"/>
                  <a:tailEnd type="triangle" w="med" len="med"/>
                </a:ln>
              </p:spPr>
            </p:cxnSp>
            <p:cxnSp>
              <p:nvCxnSpPr>
                <p:cNvPr id="1181" name="Google Shape;1181;p51"/>
                <p:cNvCxnSpPr/>
                <p:nvPr/>
              </p:nvCxnSpPr>
              <p:spPr>
                <a:xfrm rot="10800000">
                  <a:off x="2835" y="2750"/>
                  <a:ext cx="226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000066"/>
                  </a:solidFill>
                  <a:prstDash val="solid"/>
                  <a:miter lim="800000"/>
                  <a:headEnd type="none" w="med" len="med"/>
                  <a:tailEnd type="triangle" w="med" len="med"/>
                </a:ln>
              </p:spPr>
            </p:cxnSp>
            <p:cxnSp>
              <p:nvCxnSpPr>
                <p:cNvPr id="1182" name="Google Shape;1182;p51"/>
                <p:cNvCxnSpPr/>
                <p:nvPr/>
              </p:nvCxnSpPr>
              <p:spPr>
                <a:xfrm rot="10800000">
                  <a:off x="2835" y="3475"/>
                  <a:ext cx="272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000066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</p:cxnSp>
            <p:cxnSp>
              <p:nvCxnSpPr>
                <p:cNvPr id="1183" name="Google Shape;1183;p51"/>
                <p:cNvCxnSpPr/>
                <p:nvPr/>
              </p:nvCxnSpPr>
              <p:spPr>
                <a:xfrm>
                  <a:off x="2835" y="3475"/>
                  <a:ext cx="0" cy="91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000066"/>
                  </a:solidFill>
                  <a:prstDash val="solid"/>
                  <a:miter lim="800000"/>
                  <a:headEnd type="none" w="med" len="med"/>
                  <a:tailEnd type="triangle" w="med" len="med"/>
                </a:ln>
              </p:spPr>
            </p:cxnSp>
            <p:cxnSp>
              <p:nvCxnSpPr>
                <p:cNvPr id="1184" name="Google Shape;1184;p51"/>
                <p:cNvCxnSpPr/>
                <p:nvPr/>
              </p:nvCxnSpPr>
              <p:spPr>
                <a:xfrm>
                  <a:off x="5465" y="2432"/>
                  <a:ext cx="0" cy="1452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000066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</p:cxnSp>
            <p:cxnSp>
              <p:nvCxnSpPr>
                <p:cNvPr id="1185" name="Google Shape;1185;p51"/>
                <p:cNvCxnSpPr/>
                <p:nvPr/>
              </p:nvCxnSpPr>
              <p:spPr>
                <a:xfrm rot="10800000">
                  <a:off x="3016" y="3884"/>
                  <a:ext cx="2449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000066"/>
                  </a:solidFill>
                  <a:prstDash val="solid"/>
                  <a:miter lim="800000"/>
                  <a:headEnd type="none" w="med" len="med"/>
                  <a:tailEnd type="triangle" w="med" len="med"/>
                </a:ln>
              </p:spPr>
            </p:cxnSp>
            <p:cxnSp>
              <p:nvCxnSpPr>
                <p:cNvPr id="1186" name="Google Shape;1186;p51"/>
                <p:cNvCxnSpPr/>
                <p:nvPr/>
              </p:nvCxnSpPr>
              <p:spPr>
                <a:xfrm>
                  <a:off x="521" y="1117"/>
                  <a:ext cx="0" cy="725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000066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</p:cxnSp>
            <p:cxnSp>
              <p:nvCxnSpPr>
                <p:cNvPr id="1187" name="Google Shape;1187;p51"/>
                <p:cNvCxnSpPr/>
                <p:nvPr/>
              </p:nvCxnSpPr>
              <p:spPr>
                <a:xfrm>
                  <a:off x="4694" y="2069"/>
                  <a:ext cx="0" cy="136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000066"/>
                  </a:solidFill>
                  <a:prstDash val="solid"/>
                  <a:miter lim="800000"/>
                  <a:headEnd type="none" w="med" len="med"/>
                  <a:tailEnd type="triangle" w="med" len="med"/>
                </a:ln>
              </p:spPr>
            </p:cxnSp>
            <p:cxnSp>
              <p:nvCxnSpPr>
                <p:cNvPr id="1188" name="Google Shape;1188;p51"/>
                <p:cNvCxnSpPr/>
                <p:nvPr/>
              </p:nvCxnSpPr>
              <p:spPr>
                <a:xfrm rot="10800000">
                  <a:off x="1701" y="2931"/>
                  <a:ext cx="952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000066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</p:cxnSp>
            <p:cxnSp>
              <p:nvCxnSpPr>
                <p:cNvPr id="1189" name="Google Shape;1189;p51"/>
                <p:cNvCxnSpPr/>
                <p:nvPr/>
              </p:nvCxnSpPr>
              <p:spPr>
                <a:xfrm>
                  <a:off x="2109" y="2840"/>
                  <a:ext cx="0" cy="91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chemeClr val="accent2"/>
                  </a:solidFill>
                  <a:prstDash val="solid"/>
                  <a:miter lim="800000"/>
                  <a:headEnd type="none" w="med" len="med"/>
                  <a:tailEnd type="triangle" w="med" len="med"/>
                </a:ln>
              </p:spPr>
            </p:cxnSp>
          </p:grpSp>
        </p:grpSp>
      </p:grpSp>
      <p:sp>
        <p:nvSpPr>
          <p:cNvPr id="1190" name="Google Shape;1190;p51"/>
          <p:cNvSpPr/>
          <p:nvPr/>
        </p:nvSpPr>
        <p:spPr>
          <a:xfrm rot="5400000">
            <a:off x="8459787" y="6237287"/>
            <a:ext cx="468312" cy="4683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105000" y="60000"/>
                </a:moveTo>
                <a:lnTo>
                  <a:pt x="15000" y="15000"/>
                </a:lnTo>
                <a:lnTo>
                  <a:pt x="15000" y="105000"/>
                </a:lnTo>
                <a:close/>
              </a:path>
              <a:path w="120000" h="120000" fill="darken" extrusionOk="0">
                <a:moveTo>
                  <a:pt x="105000" y="60000"/>
                </a:moveTo>
                <a:lnTo>
                  <a:pt x="15000" y="15000"/>
                </a:lnTo>
                <a:lnTo>
                  <a:pt x="15000" y="105000"/>
                </a:lnTo>
                <a:close/>
              </a:path>
              <a:path w="120000" h="120000" fill="none" extrusionOk="0">
                <a:moveTo>
                  <a:pt x="105000" y="60000"/>
                </a:moveTo>
                <a:lnTo>
                  <a:pt x="15000" y="105000"/>
                </a:lnTo>
                <a:lnTo>
                  <a:pt x="15000" y="15000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D60093"/>
              </a:gs>
              <a:gs pos="50000">
                <a:srgbClr val="FFFFFF"/>
              </a:gs>
              <a:gs pos="100000">
                <a:srgbClr val="D60093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1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5" name="Google Shape;1195;p5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6" name="Google Shape;1196;p5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/>
          </a:p>
        </p:txBody>
      </p:sp>
      <p:pic>
        <p:nvPicPr>
          <p:cNvPr id="1197" name="Google Shape;1197;p52" descr="Рисунок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9050"/>
            <a:ext cx="9144000" cy="687705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pic>
      <p:sp>
        <p:nvSpPr>
          <p:cNvPr id="1198" name="Google Shape;1198;p52"/>
          <p:cNvSpPr txBox="1"/>
          <p:nvPr/>
        </p:nvSpPr>
        <p:spPr>
          <a:xfrm>
            <a:off x="7127875" y="0"/>
            <a:ext cx="2016125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9" name="Google Shape;1199;p52"/>
          <p:cNvSpPr txBox="1"/>
          <p:nvPr/>
        </p:nvSpPr>
        <p:spPr>
          <a:xfrm>
            <a:off x="4418012" y="436562"/>
            <a:ext cx="18415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0" name="Google Shape;1200;p52"/>
          <p:cNvSpPr txBox="1"/>
          <p:nvPr/>
        </p:nvSpPr>
        <p:spPr>
          <a:xfrm>
            <a:off x="-252412" y="444500"/>
            <a:ext cx="8963025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/>
          <a:p>
            <a:pPr marL="0" marR="0" lvl="0" indent="685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1800"/>
              <a:buFont typeface="Verdana"/>
              <a:buNone/>
            </a:pPr>
            <a:r>
              <a:rPr lang="en-US" sz="1800" b="1" i="0" u="non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ОРГАНЫ ГОСУДАРСТВЕННОЙ ВЛАСТИ СССР(1977 – 1989 гг.)</a:t>
            </a:r>
            <a:endParaRPr/>
          </a:p>
        </p:txBody>
      </p:sp>
      <p:sp>
        <p:nvSpPr>
          <p:cNvPr id="1201" name="Google Shape;1201;p52"/>
          <p:cNvSpPr txBox="1"/>
          <p:nvPr/>
        </p:nvSpPr>
        <p:spPr>
          <a:xfrm>
            <a:off x="7127875" y="130175"/>
            <a:ext cx="2016125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Pts val="1200"/>
              <a:buFont typeface="Verdana"/>
              <a:buNone/>
            </a:pPr>
            <a:r>
              <a:rPr lang="en-US" sz="1200" b="1" i="0" u="none">
                <a:solidFill>
                  <a:srgbClr val="990033"/>
                </a:solidFill>
                <a:latin typeface="Verdana"/>
                <a:ea typeface="Verdana"/>
                <a:cs typeface="Verdana"/>
                <a:sym typeface="Verdana"/>
              </a:rPr>
              <a:t>(Транспарант 26)</a:t>
            </a:r>
            <a:endParaRPr/>
          </a:p>
        </p:txBody>
      </p:sp>
      <p:grpSp>
        <p:nvGrpSpPr>
          <p:cNvPr id="1202" name="Google Shape;1202;p52"/>
          <p:cNvGrpSpPr/>
          <p:nvPr/>
        </p:nvGrpSpPr>
        <p:grpSpPr>
          <a:xfrm>
            <a:off x="2627312" y="1052512"/>
            <a:ext cx="3960812" cy="931862"/>
            <a:chOff x="1655" y="663"/>
            <a:chExt cx="2495" cy="587"/>
          </a:xfrm>
        </p:grpSpPr>
        <p:sp>
          <p:nvSpPr>
            <p:cNvPr id="1203" name="Google Shape;1203;p52"/>
            <p:cNvSpPr txBox="1"/>
            <p:nvPr/>
          </p:nvSpPr>
          <p:spPr>
            <a:xfrm>
              <a:off x="1655" y="663"/>
              <a:ext cx="2495" cy="227"/>
            </a:xfrm>
            <a:prstGeom prst="rect">
              <a:avLst/>
            </a:prstGeom>
            <a:gradFill>
              <a:gsLst>
                <a:gs pos="0">
                  <a:srgbClr val="FFFFFF"/>
                </a:gs>
                <a:gs pos="50000">
                  <a:srgbClr val="FFCCCC"/>
                </a:gs>
                <a:gs pos="100000">
                  <a:srgbClr val="FFFFFF"/>
                </a:gs>
              </a:gsLst>
              <a:lin ang="5400000" scaled="0"/>
            </a:gradFill>
            <a:ln w="28575" cap="flat" cmpd="sng">
              <a:solidFill>
                <a:srgbClr val="99003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990033"/>
                </a:buClr>
                <a:buSzPts val="1200"/>
                <a:buFont typeface="Verdana"/>
                <a:buNone/>
              </a:pPr>
              <a:r>
                <a:rPr lang="en-US" sz="1200" b="1" i="0" u="none">
                  <a:solidFill>
                    <a:srgbClr val="990033"/>
                  </a:solidFill>
                  <a:latin typeface="Verdana"/>
                  <a:ea typeface="Verdana"/>
                  <a:cs typeface="Verdana"/>
                  <a:sym typeface="Verdana"/>
                </a:rPr>
                <a:t>ВЕРХОВНЫЙ СОВЕТ</a:t>
              </a:r>
              <a:endParaRPr/>
            </a:p>
          </p:txBody>
        </p:sp>
        <p:sp>
          <p:nvSpPr>
            <p:cNvPr id="1204" name="Google Shape;1204;p52"/>
            <p:cNvSpPr txBox="1"/>
            <p:nvPr/>
          </p:nvSpPr>
          <p:spPr>
            <a:xfrm>
              <a:off x="1655" y="890"/>
              <a:ext cx="1089" cy="360"/>
            </a:xfrm>
            <a:prstGeom prst="rect">
              <a:avLst/>
            </a:prstGeom>
            <a:solidFill>
              <a:srgbClr val="FFFFFF"/>
            </a:solidFill>
            <a:ln w="28575" cap="flat" cmpd="sng">
              <a:solidFill>
                <a:srgbClr val="99003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BA1626"/>
                </a:buClr>
                <a:buSzPts val="1000"/>
                <a:buFont typeface="Verdana"/>
                <a:buNone/>
              </a:pPr>
              <a:r>
                <a:rPr lang="en-US" sz="1000" b="1" i="0" u="none">
                  <a:solidFill>
                    <a:srgbClr val="BA1626"/>
                  </a:solidFill>
                  <a:latin typeface="Verdana"/>
                  <a:ea typeface="Verdana"/>
                  <a:cs typeface="Verdana"/>
                  <a:sym typeface="Verdana"/>
                </a:rPr>
                <a:t>СОВЕТ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BA1626"/>
                </a:buClr>
                <a:buSzPts val="1000"/>
                <a:buFont typeface="Verdana"/>
                <a:buNone/>
              </a:pPr>
              <a:r>
                <a:rPr lang="en-US" sz="1000" b="1" i="0" u="none">
                  <a:solidFill>
                    <a:srgbClr val="BA1626"/>
                  </a:solidFill>
                  <a:latin typeface="Verdana"/>
                  <a:ea typeface="Verdana"/>
                  <a:cs typeface="Verdana"/>
                  <a:sym typeface="Verdana"/>
                </a:rPr>
                <a:t>СОЮЗА</a:t>
              </a:r>
              <a:endParaRPr/>
            </a:p>
          </p:txBody>
        </p:sp>
        <p:sp>
          <p:nvSpPr>
            <p:cNvPr id="1205" name="Google Shape;1205;p52"/>
            <p:cNvSpPr txBox="1"/>
            <p:nvPr/>
          </p:nvSpPr>
          <p:spPr>
            <a:xfrm>
              <a:off x="2744" y="890"/>
              <a:ext cx="1406" cy="360"/>
            </a:xfrm>
            <a:prstGeom prst="rect">
              <a:avLst/>
            </a:prstGeom>
            <a:solidFill>
              <a:srgbClr val="FFFFFF"/>
            </a:solidFill>
            <a:ln w="28575" cap="flat" cmpd="sng">
              <a:solidFill>
                <a:srgbClr val="99003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BA1626"/>
                </a:buClr>
                <a:buSzPts val="1000"/>
                <a:buFont typeface="Verdana"/>
                <a:buNone/>
              </a:pPr>
              <a:r>
                <a:rPr lang="en-US" sz="1000" b="1" i="0" u="none">
                  <a:solidFill>
                    <a:srgbClr val="BA1626"/>
                  </a:solidFill>
                  <a:latin typeface="Verdana"/>
                  <a:ea typeface="Verdana"/>
                  <a:cs typeface="Verdana"/>
                  <a:sym typeface="Verdana"/>
                </a:rPr>
                <a:t>СОВЕТ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BA1626"/>
                </a:buClr>
                <a:buSzPts val="1000"/>
                <a:buFont typeface="Verdana"/>
                <a:buNone/>
              </a:pPr>
              <a:r>
                <a:rPr lang="en-US" sz="1000" b="1" i="0" u="none">
                  <a:solidFill>
                    <a:srgbClr val="BA1626"/>
                  </a:solidFill>
                  <a:latin typeface="Verdana"/>
                  <a:ea typeface="Verdana"/>
                  <a:cs typeface="Verdana"/>
                  <a:sym typeface="Verdana"/>
                </a:rPr>
                <a:t>НАЦИОНАЛЬНОСТЕЙ</a:t>
              </a:r>
              <a:endParaRPr/>
            </a:p>
          </p:txBody>
        </p:sp>
      </p:grpSp>
      <p:sp>
        <p:nvSpPr>
          <p:cNvPr id="1206" name="Google Shape;1206;p52"/>
          <p:cNvSpPr txBox="1"/>
          <p:nvPr/>
        </p:nvSpPr>
        <p:spPr>
          <a:xfrm>
            <a:off x="3276600" y="2349500"/>
            <a:ext cx="2628900" cy="431800"/>
          </a:xfrm>
          <a:prstGeom prst="rect">
            <a:avLst/>
          </a:prstGeom>
          <a:gradFill>
            <a:gsLst>
              <a:gs pos="0">
                <a:srgbClr val="FFFFFF"/>
              </a:gs>
              <a:gs pos="50000">
                <a:srgbClr val="FFCCCC"/>
              </a:gs>
              <a:gs pos="100000">
                <a:srgbClr val="FFFFFF"/>
              </a:gs>
            </a:gsLst>
            <a:lin ang="5400000" scaled="0"/>
          </a:gradFill>
          <a:ln w="28575" cap="flat" cmpd="sng">
            <a:solidFill>
              <a:srgbClr val="9900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Pts val="1200"/>
              <a:buFont typeface="Verdana"/>
              <a:buNone/>
            </a:pPr>
            <a:r>
              <a:rPr lang="en-US" sz="1200" b="1" i="0" u="none">
                <a:solidFill>
                  <a:srgbClr val="990033"/>
                </a:solidFill>
                <a:latin typeface="Verdana"/>
                <a:ea typeface="Verdana"/>
                <a:cs typeface="Verdana"/>
                <a:sym typeface="Verdana"/>
              </a:rPr>
              <a:t>ВЕРХОВНЫЙ СОВЕТ</a:t>
            </a:r>
            <a:endParaRPr/>
          </a:p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Pts val="1200"/>
              <a:buFont typeface="Verdana"/>
              <a:buNone/>
            </a:pPr>
            <a:r>
              <a:rPr lang="en-US" sz="1200" b="1" i="0" u="none">
                <a:solidFill>
                  <a:srgbClr val="990033"/>
                </a:solidFill>
                <a:latin typeface="Verdana"/>
                <a:ea typeface="Verdana"/>
                <a:cs typeface="Verdana"/>
                <a:sym typeface="Verdana"/>
              </a:rPr>
              <a:t>СОЮЗНОЙ РЕСПУБЛИКИ</a:t>
            </a:r>
            <a:endParaRPr/>
          </a:p>
        </p:txBody>
      </p:sp>
      <p:grpSp>
        <p:nvGrpSpPr>
          <p:cNvPr id="1207" name="Google Shape;1207;p52"/>
          <p:cNvGrpSpPr/>
          <p:nvPr/>
        </p:nvGrpSpPr>
        <p:grpSpPr>
          <a:xfrm>
            <a:off x="395287" y="3357562"/>
            <a:ext cx="8369300" cy="719137"/>
            <a:chOff x="249" y="2115"/>
            <a:chExt cx="5272" cy="453"/>
          </a:xfrm>
        </p:grpSpPr>
        <p:sp>
          <p:nvSpPr>
            <p:cNvPr id="1208" name="Google Shape;1208;p52"/>
            <p:cNvSpPr txBox="1"/>
            <p:nvPr/>
          </p:nvSpPr>
          <p:spPr>
            <a:xfrm>
              <a:off x="249" y="2115"/>
              <a:ext cx="908" cy="453"/>
            </a:xfrm>
            <a:prstGeom prst="rect">
              <a:avLst/>
            </a:prstGeom>
            <a:solidFill>
              <a:srgbClr val="FFFFFF"/>
            </a:solidFill>
            <a:ln w="28575" cap="flat" cmpd="sng">
              <a:solidFill>
                <a:srgbClr val="99003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66"/>
                </a:buClr>
                <a:buSzPts val="1000"/>
                <a:buFont typeface="Verdana"/>
                <a:buNone/>
              </a:pPr>
              <a:r>
                <a:rPr lang="en-US" sz="1000" b="1" i="0" u="none">
                  <a:solidFill>
                    <a:srgbClr val="000066"/>
                  </a:solidFill>
                  <a:latin typeface="Verdana"/>
                  <a:ea typeface="Verdana"/>
                  <a:cs typeface="Verdana"/>
                  <a:sym typeface="Verdana"/>
                </a:rPr>
                <a:t>КРАЕВОЙ СОВЕТ НАРОДНЫХ</a:t>
              </a:r>
              <a:endParaRPr/>
            </a:p>
            <a:p>
              <a:pPr marL="0" marR="0" lvl="0" indent="0" algn="ctr" rtl="0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66"/>
                </a:buClr>
                <a:buSzPts val="1000"/>
                <a:buFont typeface="Verdana"/>
                <a:buNone/>
              </a:pPr>
              <a:r>
                <a:rPr lang="en-US" sz="1000" b="1" i="0" u="none">
                  <a:solidFill>
                    <a:srgbClr val="000066"/>
                  </a:solidFill>
                  <a:latin typeface="Verdana"/>
                  <a:ea typeface="Verdana"/>
                  <a:cs typeface="Verdana"/>
                  <a:sym typeface="Verdana"/>
                </a:rPr>
                <a:t>ДЕПУТАТОВ</a:t>
              </a:r>
              <a:endParaRPr/>
            </a:p>
          </p:txBody>
        </p:sp>
        <p:sp>
          <p:nvSpPr>
            <p:cNvPr id="1209" name="Google Shape;1209;p52"/>
            <p:cNvSpPr txBox="1"/>
            <p:nvPr/>
          </p:nvSpPr>
          <p:spPr>
            <a:xfrm>
              <a:off x="1247" y="2115"/>
              <a:ext cx="1008" cy="450"/>
            </a:xfrm>
            <a:prstGeom prst="rect">
              <a:avLst/>
            </a:prstGeom>
            <a:solidFill>
              <a:srgbClr val="FFFFFF"/>
            </a:solidFill>
            <a:ln w="28575" cap="flat" cmpd="sng">
              <a:solidFill>
                <a:srgbClr val="99003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66"/>
                </a:buClr>
                <a:buSzPts val="1000"/>
                <a:buFont typeface="Verdana"/>
                <a:buNone/>
              </a:pPr>
              <a:r>
                <a:rPr lang="en-US" sz="1000" b="1" i="0" u="none">
                  <a:solidFill>
                    <a:srgbClr val="000066"/>
                  </a:solidFill>
                  <a:latin typeface="Verdana"/>
                  <a:ea typeface="Verdana"/>
                  <a:cs typeface="Verdana"/>
                  <a:sym typeface="Verdana"/>
                </a:rPr>
                <a:t>СОВЕТ НАРОДНЫХ</a:t>
              </a:r>
              <a:endParaRPr/>
            </a:p>
            <a:p>
              <a:pPr marL="0" marR="0" lvl="0" indent="0" algn="ctr" rtl="0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66"/>
                </a:buClr>
                <a:buSzPts val="1000"/>
                <a:buFont typeface="Verdana"/>
                <a:buNone/>
              </a:pPr>
              <a:r>
                <a:rPr lang="en-US" sz="1000" b="1" i="0" u="none">
                  <a:solidFill>
                    <a:srgbClr val="000066"/>
                  </a:solidFill>
                  <a:latin typeface="Verdana"/>
                  <a:ea typeface="Verdana"/>
                  <a:cs typeface="Verdana"/>
                  <a:sym typeface="Verdana"/>
                </a:rPr>
                <a:t>ДЕПУТАТОВ АВТОНОМНОЙ ОБЛАСТИ</a:t>
              </a:r>
              <a:endParaRPr/>
            </a:p>
          </p:txBody>
        </p:sp>
        <p:sp>
          <p:nvSpPr>
            <p:cNvPr id="1210" name="Google Shape;1210;p52"/>
            <p:cNvSpPr txBox="1"/>
            <p:nvPr/>
          </p:nvSpPr>
          <p:spPr>
            <a:xfrm>
              <a:off x="2304" y="2115"/>
              <a:ext cx="1030" cy="453"/>
            </a:xfrm>
            <a:prstGeom prst="rect">
              <a:avLst/>
            </a:prstGeom>
            <a:solidFill>
              <a:srgbClr val="FFFFFF"/>
            </a:solidFill>
            <a:ln w="28575" cap="flat" cmpd="sng">
              <a:solidFill>
                <a:srgbClr val="99003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66"/>
                </a:buClr>
                <a:buSzPts val="1000"/>
                <a:buFont typeface="Verdana"/>
                <a:buNone/>
              </a:pPr>
              <a:r>
                <a:rPr lang="en-US" sz="1000" b="1" i="0" u="none">
                  <a:solidFill>
                    <a:srgbClr val="000066"/>
                  </a:solidFill>
                  <a:latin typeface="Verdana"/>
                  <a:ea typeface="Verdana"/>
                  <a:cs typeface="Verdana"/>
                  <a:sym typeface="Verdana"/>
                </a:rPr>
                <a:t>ВЕРХОВНЫЙ СОВЕТ АВТОНОМНОЙ</a:t>
              </a:r>
              <a:endParaRPr/>
            </a:p>
            <a:p>
              <a:pPr marL="0" marR="0" lvl="0" indent="0" algn="ctr" rtl="0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66"/>
                </a:buClr>
                <a:buSzPts val="1000"/>
                <a:buFont typeface="Verdana"/>
                <a:buNone/>
              </a:pPr>
              <a:r>
                <a:rPr lang="en-US" sz="1000" b="1" i="0" u="none">
                  <a:solidFill>
                    <a:srgbClr val="000066"/>
                  </a:solidFill>
                  <a:latin typeface="Verdana"/>
                  <a:ea typeface="Verdana"/>
                  <a:cs typeface="Verdana"/>
                  <a:sym typeface="Verdana"/>
                </a:rPr>
                <a:t>РЕСПУБЛИКИ</a:t>
              </a:r>
              <a:endParaRPr/>
            </a:p>
          </p:txBody>
        </p:sp>
        <p:sp>
          <p:nvSpPr>
            <p:cNvPr id="1211" name="Google Shape;1211;p52"/>
            <p:cNvSpPr txBox="1"/>
            <p:nvPr/>
          </p:nvSpPr>
          <p:spPr>
            <a:xfrm>
              <a:off x="3424" y="2115"/>
              <a:ext cx="1008" cy="453"/>
            </a:xfrm>
            <a:prstGeom prst="rect">
              <a:avLst/>
            </a:prstGeom>
            <a:solidFill>
              <a:srgbClr val="FFFFFF"/>
            </a:solidFill>
            <a:ln w="28575" cap="flat" cmpd="sng">
              <a:solidFill>
                <a:srgbClr val="99003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66"/>
                </a:buClr>
                <a:buSzPts val="1000"/>
                <a:buFont typeface="Verdana"/>
                <a:buNone/>
              </a:pPr>
              <a:r>
                <a:rPr lang="en-US" sz="1000" b="1" i="0" u="none">
                  <a:solidFill>
                    <a:srgbClr val="000066"/>
                  </a:solidFill>
                  <a:latin typeface="Verdana"/>
                  <a:ea typeface="Verdana"/>
                  <a:cs typeface="Verdana"/>
                  <a:sym typeface="Verdana"/>
                </a:rPr>
                <a:t>ГОРОДСКОЙ СОВЕТ НАРОДНЫХ</a:t>
              </a:r>
              <a:endParaRPr/>
            </a:p>
            <a:p>
              <a:pPr marL="0" marR="0" lvl="0" indent="0" algn="ctr" rtl="0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66"/>
                </a:buClr>
                <a:buSzPts val="1000"/>
                <a:buFont typeface="Verdana"/>
                <a:buNone/>
              </a:pPr>
              <a:r>
                <a:rPr lang="en-US" sz="1000" b="1" i="0" u="none">
                  <a:solidFill>
                    <a:srgbClr val="000066"/>
                  </a:solidFill>
                  <a:latin typeface="Verdana"/>
                  <a:ea typeface="Verdana"/>
                  <a:cs typeface="Verdana"/>
                  <a:sym typeface="Verdana"/>
                </a:rPr>
                <a:t>ДЕПУТАТОВ</a:t>
              </a:r>
              <a:endParaRPr/>
            </a:p>
          </p:txBody>
        </p:sp>
        <p:sp>
          <p:nvSpPr>
            <p:cNvPr id="1212" name="Google Shape;1212;p52"/>
            <p:cNvSpPr txBox="1"/>
            <p:nvPr/>
          </p:nvSpPr>
          <p:spPr>
            <a:xfrm>
              <a:off x="4513" y="2115"/>
              <a:ext cx="1008" cy="453"/>
            </a:xfrm>
            <a:prstGeom prst="rect">
              <a:avLst/>
            </a:prstGeom>
            <a:solidFill>
              <a:srgbClr val="FFFFFF"/>
            </a:solidFill>
            <a:ln w="28575" cap="flat" cmpd="sng">
              <a:solidFill>
                <a:srgbClr val="99003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66"/>
                </a:buClr>
                <a:buSzPts val="1000"/>
                <a:buFont typeface="Verdana"/>
                <a:buNone/>
              </a:pPr>
              <a:r>
                <a:rPr lang="en-US" sz="1000" b="1" i="0" u="none">
                  <a:solidFill>
                    <a:srgbClr val="000066"/>
                  </a:solidFill>
                  <a:latin typeface="Verdana"/>
                  <a:ea typeface="Verdana"/>
                  <a:cs typeface="Verdana"/>
                  <a:sym typeface="Verdana"/>
                </a:rPr>
                <a:t>ОБЛАСТНОЙ СОВЕТ</a:t>
              </a:r>
              <a:endParaRPr/>
            </a:p>
            <a:p>
              <a:pPr marL="0" marR="0" lvl="0" indent="0" algn="ctr" rtl="0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66"/>
                </a:buClr>
                <a:buSzPts val="1000"/>
                <a:buFont typeface="Verdana"/>
                <a:buNone/>
              </a:pPr>
              <a:r>
                <a:rPr lang="en-US" sz="1000" b="1" i="0" u="none">
                  <a:solidFill>
                    <a:srgbClr val="000066"/>
                  </a:solidFill>
                  <a:latin typeface="Verdana"/>
                  <a:ea typeface="Verdana"/>
                  <a:cs typeface="Verdana"/>
                  <a:sym typeface="Verdana"/>
                </a:rPr>
                <a:t>НАРОДНЫХ</a:t>
              </a:r>
              <a:endParaRPr/>
            </a:p>
            <a:p>
              <a:pPr marL="0" marR="0" lvl="0" indent="0" algn="ctr" rtl="0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66"/>
                </a:buClr>
                <a:buSzPts val="1000"/>
                <a:buFont typeface="Verdana"/>
                <a:buNone/>
              </a:pPr>
              <a:r>
                <a:rPr lang="en-US" sz="1000" b="1" i="0" u="none">
                  <a:solidFill>
                    <a:srgbClr val="000066"/>
                  </a:solidFill>
                  <a:latin typeface="Verdana"/>
                  <a:ea typeface="Verdana"/>
                  <a:cs typeface="Verdana"/>
                  <a:sym typeface="Verdana"/>
                </a:rPr>
                <a:t>ДЕПУТАТОВ</a:t>
              </a:r>
              <a:endParaRPr/>
            </a:p>
          </p:txBody>
        </p:sp>
      </p:grpSp>
      <p:sp>
        <p:nvSpPr>
          <p:cNvPr id="1213" name="Google Shape;1213;p52"/>
          <p:cNvSpPr txBox="1"/>
          <p:nvPr/>
        </p:nvSpPr>
        <p:spPr>
          <a:xfrm>
            <a:off x="6804025" y="4365625"/>
            <a:ext cx="1960562" cy="576262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9900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1000"/>
              <a:buFont typeface="Verdana"/>
              <a:buNone/>
            </a:pPr>
            <a:r>
              <a:rPr lang="en-US" sz="1000" b="1" i="0" u="none">
                <a:solidFill>
                  <a:srgbClr val="000066"/>
                </a:solidFill>
                <a:latin typeface="Verdana"/>
                <a:ea typeface="Verdana"/>
                <a:cs typeface="Verdana"/>
                <a:sym typeface="Verdana"/>
              </a:rPr>
              <a:t>РАЙОННЫЙ СОВЕТ</a:t>
            </a:r>
            <a:endParaRPr/>
          </a:p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1000"/>
              <a:buFont typeface="Verdana"/>
              <a:buNone/>
            </a:pPr>
            <a:r>
              <a:rPr lang="en-US" sz="1000" b="1" i="0" u="none">
                <a:solidFill>
                  <a:srgbClr val="000066"/>
                </a:solidFill>
                <a:latin typeface="Verdana"/>
                <a:ea typeface="Verdana"/>
                <a:cs typeface="Verdana"/>
                <a:sym typeface="Verdana"/>
              </a:rPr>
              <a:t>НАРОДНЫХ ДЕПУТАТОВ</a:t>
            </a:r>
            <a:endParaRPr/>
          </a:p>
        </p:txBody>
      </p:sp>
      <p:grpSp>
        <p:nvGrpSpPr>
          <p:cNvPr id="1214" name="Google Shape;1214;p52"/>
          <p:cNvGrpSpPr/>
          <p:nvPr/>
        </p:nvGrpSpPr>
        <p:grpSpPr>
          <a:xfrm>
            <a:off x="5508625" y="5300662"/>
            <a:ext cx="3327400" cy="576262"/>
            <a:chOff x="3470" y="3339"/>
            <a:chExt cx="2096" cy="363"/>
          </a:xfrm>
        </p:grpSpPr>
        <p:sp>
          <p:nvSpPr>
            <p:cNvPr id="1215" name="Google Shape;1215;p52"/>
            <p:cNvSpPr txBox="1"/>
            <p:nvPr/>
          </p:nvSpPr>
          <p:spPr>
            <a:xfrm>
              <a:off x="3470" y="3339"/>
              <a:ext cx="1008" cy="363"/>
            </a:xfrm>
            <a:prstGeom prst="rect">
              <a:avLst/>
            </a:prstGeom>
            <a:solidFill>
              <a:srgbClr val="FFFFFF"/>
            </a:solidFill>
            <a:ln w="28575" cap="flat" cmpd="sng">
              <a:solidFill>
                <a:srgbClr val="99003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66"/>
                </a:buClr>
                <a:buSzPts val="1000"/>
                <a:buFont typeface="Verdana"/>
                <a:buNone/>
              </a:pPr>
              <a:r>
                <a:rPr lang="en-US" sz="1000" b="1" i="0" u="none">
                  <a:solidFill>
                    <a:srgbClr val="000066"/>
                  </a:solidFill>
                  <a:latin typeface="Verdana"/>
                  <a:ea typeface="Verdana"/>
                  <a:cs typeface="Verdana"/>
                  <a:sym typeface="Verdana"/>
                </a:rPr>
                <a:t>ПОСЕЛКОВЫЙ СОВЕТ НАРОДНЫХ ДЕПУТАТОВ</a:t>
              </a:r>
              <a:endParaRPr/>
            </a:p>
          </p:txBody>
        </p:sp>
        <p:sp>
          <p:nvSpPr>
            <p:cNvPr id="1216" name="Google Shape;1216;p52"/>
            <p:cNvSpPr txBox="1"/>
            <p:nvPr/>
          </p:nvSpPr>
          <p:spPr>
            <a:xfrm>
              <a:off x="4558" y="3339"/>
              <a:ext cx="1008" cy="363"/>
            </a:xfrm>
            <a:prstGeom prst="rect">
              <a:avLst/>
            </a:prstGeom>
            <a:solidFill>
              <a:srgbClr val="FFFFFF"/>
            </a:solidFill>
            <a:ln w="28575" cap="flat" cmpd="sng">
              <a:solidFill>
                <a:srgbClr val="99003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66"/>
                </a:buClr>
                <a:buSzPts val="1000"/>
                <a:buFont typeface="Verdana"/>
                <a:buNone/>
              </a:pPr>
              <a:r>
                <a:rPr lang="en-US" sz="1000" b="1" i="0" u="none">
                  <a:solidFill>
                    <a:srgbClr val="000066"/>
                  </a:solidFill>
                  <a:latin typeface="Verdana"/>
                  <a:ea typeface="Verdana"/>
                  <a:cs typeface="Verdana"/>
                  <a:sym typeface="Verdana"/>
                </a:rPr>
                <a:t>СЕЛЬСКИЙ СОВЕТ</a:t>
              </a:r>
              <a:endParaRPr/>
            </a:p>
            <a:p>
              <a:pPr marL="0" marR="0" lvl="0" indent="0" algn="ctr" rtl="0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66"/>
                </a:buClr>
                <a:buSzPts val="1000"/>
                <a:buFont typeface="Verdana"/>
                <a:buNone/>
              </a:pPr>
              <a:r>
                <a:rPr lang="en-US" sz="1000" b="1" i="0" u="none">
                  <a:solidFill>
                    <a:srgbClr val="000066"/>
                  </a:solidFill>
                  <a:latin typeface="Verdana"/>
                  <a:ea typeface="Verdana"/>
                  <a:cs typeface="Verdana"/>
                  <a:sym typeface="Verdana"/>
                </a:rPr>
                <a:t>НАРОДНЫХ ДЕПУТАТОВ</a:t>
              </a:r>
              <a:endParaRPr/>
            </a:p>
          </p:txBody>
        </p:sp>
      </p:grpSp>
      <p:cxnSp>
        <p:nvCxnSpPr>
          <p:cNvPr id="1217" name="Google Shape;1217;p52"/>
          <p:cNvCxnSpPr/>
          <p:nvPr/>
        </p:nvCxnSpPr>
        <p:spPr>
          <a:xfrm>
            <a:off x="4716462" y="1989137"/>
            <a:ext cx="0" cy="360362"/>
          </a:xfrm>
          <a:prstGeom prst="straightConnector1">
            <a:avLst/>
          </a:prstGeom>
          <a:noFill/>
          <a:ln w="19050" cap="flat" cmpd="sng">
            <a:solidFill>
              <a:srgbClr val="000066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grpSp>
        <p:nvGrpSpPr>
          <p:cNvPr id="1218" name="Google Shape;1218;p52"/>
          <p:cNvGrpSpPr/>
          <p:nvPr/>
        </p:nvGrpSpPr>
        <p:grpSpPr>
          <a:xfrm>
            <a:off x="900112" y="2781300"/>
            <a:ext cx="7127875" cy="576262"/>
            <a:chOff x="567" y="1752"/>
            <a:chExt cx="4490" cy="363"/>
          </a:xfrm>
        </p:grpSpPr>
        <p:cxnSp>
          <p:nvCxnSpPr>
            <p:cNvPr id="1219" name="Google Shape;1219;p52"/>
            <p:cNvCxnSpPr/>
            <p:nvPr/>
          </p:nvCxnSpPr>
          <p:spPr>
            <a:xfrm>
              <a:off x="2880" y="1752"/>
              <a:ext cx="0" cy="227"/>
            </a:xfrm>
            <a:prstGeom prst="straightConnector1">
              <a:avLst/>
            </a:prstGeom>
            <a:noFill/>
            <a:ln w="19050" cap="flat" cmpd="sng">
              <a:solidFill>
                <a:schemeClr val="accent2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  <p:grpSp>
          <p:nvGrpSpPr>
            <p:cNvPr id="1220" name="Google Shape;1220;p52"/>
            <p:cNvGrpSpPr/>
            <p:nvPr/>
          </p:nvGrpSpPr>
          <p:grpSpPr>
            <a:xfrm>
              <a:off x="567" y="1979"/>
              <a:ext cx="4490" cy="136"/>
              <a:chOff x="567" y="1979"/>
              <a:chExt cx="4490" cy="136"/>
            </a:xfrm>
          </p:grpSpPr>
          <p:cxnSp>
            <p:nvCxnSpPr>
              <p:cNvPr id="1221" name="Google Shape;1221;p52"/>
              <p:cNvCxnSpPr/>
              <p:nvPr/>
            </p:nvCxnSpPr>
            <p:spPr>
              <a:xfrm>
                <a:off x="567" y="1979"/>
                <a:ext cx="449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000066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1222" name="Google Shape;1222;p52"/>
              <p:cNvCxnSpPr/>
              <p:nvPr/>
            </p:nvCxnSpPr>
            <p:spPr>
              <a:xfrm>
                <a:off x="567" y="1979"/>
                <a:ext cx="0" cy="136"/>
              </a:xfrm>
              <a:prstGeom prst="straightConnector1">
                <a:avLst/>
              </a:prstGeom>
              <a:noFill/>
              <a:ln w="19050" cap="flat" cmpd="sng">
                <a:solidFill>
                  <a:srgbClr val="000066"/>
                </a:solidFill>
                <a:prstDash val="solid"/>
                <a:miter lim="800000"/>
                <a:headEnd type="none" w="med" len="med"/>
                <a:tailEnd type="triangle" w="med" len="med"/>
              </a:ln>
            </p:spPr>
          </p:cxnSp>
          <p:cxnSp>
            <p:nvCxnSpPr>
              <p:cNvPr id="1223" name="Google Shape;1223;p52"/>
              <p:cNvCxnSpPr/>
              <p:nvPr/>
            </p:nvCxnSpPr>
            <p:spPr>
              <a:xfrm>
                <a:off x="1655" y="1979"/>
                <a:ext cx="0" cy="136"/>
              </a:xfrm>
              <a:prstGeom prst="straightConnector1">
                <a:avLst/>
              </a:prstGeom>
              <a:noFill/>
              <a:ln w="19050" cap="flat" cmpd="sng">
                <a:solidFill>
                  <a:srgbClr val="000066"/>
                </a:solidFill>
                <a:prstDash val="solid"/>
                <a:miter lim="800000"/>
                <a:headEnd type="none" w="med" len="med"/>
                <a:tailEnd type="triangle" w="med" len="med"/>
              </a:ln>
            </p:spPr>
          </p:cxnSp>
          <p:cxnSp>
            <p:nvCxnSpPr>
              <p:cNvPr id="1224" name="Google Shape;1224;p52"/>
              <p:cNvCxnSpPr/>
              <p:nvPr/>
            </p:nvCxnSpPr>
            <p:spPr>
              <a:xfrm>
                <a:off x="2699" y="1979"/>
                <a:ext cx="0" cy="136"/>
              </a:xfrm>
              <a:prstGeom prst="straightConnector1">
                <a:avLst/>
              </a:prstGeom>
              <a:noFill/>
              <a:ln w="19050" cap="flat" cmpd="sng">
                <a:solidFill>
                  <a:srgbClr val="000066"/>
                </a:solidFill>
                <a:prstDash val="solid"/>
                <a:miter lim="800000"/>
                <a:headEnd type="none" w="med" len="med"/>
                <a:tailEnd type="triangle" w="med" len="med"/>
              </a:ln>
            </p:spPr>
          </p:cxnSp>
          <p:cxnSp>
            <p:nvCxnSpPr>
              <p:cNvPr id="1225" name="Google Shape;1225;p52"/>
              <p:cNvCxnSpPr/>
              <p:nvPr/>
            </p:nvCxnSpPr>
            <p:spPr>
              <a:xfrm>
                <a:off x="3878" y="1979"/>
                <a:ext cx="0" cy="136"/>
              </a:xfrm>
              <a:prstGeom prst="straightConnector1">
                <a:avLst/>
              </a:prstGeom>
              <a:noFill/>
              <a:ln w="19050" cap="flat" cmpd="sng">
                <a:solidFill>
                  <a:srgbClr val="000066"/>
                </a:solidFill>
                <a:prstDash val="solid"/>
                <a:miter lim="800000"/>
                <a:headEnd type="none" w="med" len="med"/>
                <a:tailEnd type="triangle" w="med" len="med"/>
              </a:ln>
            </p:spPr>
          </p:cxnSp>
          <p:cxnSp>
            <p:nvCxnSpPr>
              <p:cNvPr id="1226" name="Google Shape;1226;p52"/>
              <p:cNvCxnSpPr/>
              <p:nvPr/>
            </p:nvCxnSpPr>
            <p:spPr>
              <a:xfrm>
                <a:off x="5057" y="1979"/>
                <a:ext cx="0" cy="136"/>
              </a:xfrm>
              <a:prstGeom prst="straightConnector1">
                <a:avLst/>
              </a:prstGeom>
              <a:noFill/>
              <a:ln w="19050" cap="flat" cmpd="sng">
                <a:solidFill>
                  <a:srgbClr val="000066"/>
                </a:solidFill>
                <a:prstDash val="solid"/>
                <a:miter lim="800000"/>
                <a:headEnd type="none" w="med" len="med"/>
                <a:tailEnd type="triangle" w="med" len="med"/>
              </a:ln>
            </p:spPr>
          </p:cxnSp>
        </p:grpSp>
      </p:grpSp>
      <p:cxnSp>
        <p:nvCxnSpPr>
          <p:cNvPr id="1227" name="Google Shape;1227;p52"/>
          <p:cNvCxnSpPr/>
          <p:nvPr/>
        </p:nvCxnSpPr>
        <p:spPr>
          <a:xfrm>
            <a:off x="8027987" y="4076700"/>
            <a:ext cx="0" cy="288925"/>
          </a:xfrm>
          <a:prstGeom prst="straightConnector1">
            <a:avLst/>
          </a:prstGeom>
          <a:noFill/>
          <a:ln w="19050" cap="flat" cmpd="sng">
            <a:solidFill>
              <a:srgbClr val="000066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grpSp>
        <p:nvGrpSpPr>
          <p:cNvPr id="1228" name="Google Shape;1228;p52"/>
          <p:cNvGrpSpPr/>
          <p:nvPr/>
        </p:nvGrpSpPr>
        <p:grpSpPr>
          <a:xfrm>
            <a:off x="6443662" y="4941887"/>
            <a:ext cx="2089150" cy="358775"/>
            <a:chOff x="4059" y="3113"/>
            <a:chExt cx="1316" cy="226"/>
          </a:xfrm>
        </p:grpSpPr>
        <p:cxnSp>
          <p:nvCxnSpPr>
            <p:cNvPr id="1229" name="Google Shape;1229;p52"/>
            <p:cNvCxnSpPr/>
            <p:nvPr/>
          </p:nvCxnSpPr>
          <p:spPr>
            <a:xfrm flipH="1">
              <a:off x="4059" y="3113"/>
              <a:ext cx="817" cy="226"/>
            </a:xfrm>
            <a:prstGeom prst="straightConnector1">
              <a:avLst/>
            </a:prstGeom>
            <a:noFill/>
            <a:ln w="19050" cap="flat" cmpd="sng">
              <a:solidFill>
                <a:srgbClr val="000066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  <p:cxnSp>
          <p:nvCxnSpPr>
            <p:cNvPr id="1230" name="Google Shape;1230;p52"/>
            <p:cNvCxnSpPr/>
            <p:nvPr/>
          </p:nvCxnSpPr>
          <p:spPr>
            <a:xfrm>
              <a:off x="4876" y="3113"/>
              <a:ext cx="499" cy="226"/>
            </a:xfrm>
            <a:prstGeom prst="straightConnector1">
              <a:avLst/>
            </a:prstGeom>
            <a:noFill/>
            <a:ln w="19050" cap="flat" cmpd="sng">
              <a:solidFill>
                <a:srgbClr val="000066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</p:grpSp>
      <p:sp>
        <p:nvSpPr>
          <p:cNvPr id="1231" name="Google Shape;1231;p52"/>
          <p:cNvSpPr/>
          <p:nvPr/>
        </p:nvSpPr>
        <p:spPr>
          <a:xfrm rot="5400000">
            <a:off x="8459787" y="6237287"/>
            <a:ext cx="468312" cy="4683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105000" y="60000"/>
                </a:moveTo>
                <a:lnTo>
                  <a:pt x="15000" y="15000"/>
                </a:lnTo>
                <a:lnTo>
                  <a:pt x="15000" y="105000"/>
                </a:lnTo>
                <a:close/>
              </a:path>
              <a:path w="120000" h="120000" fill="darken" extrusionOk="0">
                <a:moveTo>
                  <a:pt x="105000" y="60000"/>
                </a:moveTo>
                <a:lnTo>
                  <a:pt x="15000" y="15000"/>
                </a:lnTo>
                <a:lnTo>
                  <a:pt x="15000" y="105000"/>
                </a:lnTo>
                <a:close/>
              </a:path>
              <a:path w="120000" h="120000" fill="none" extrusionOk="0">
                <a:moveTo>
                  <a:pt x="105000" y="60000"/>
                </a:moveTo>
                <a:lnTo>
                  <a:pt x="15000" y="105000"/>
                </a:lnTo>
                <a:lnTo>
                  <a:pt x="15000" y="15000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D60093"/>
              </a:gs>
              <a:gs pos="50000">
                <a:srgbClr val="FFFFFF"/>
              </a:gs>
              <a:gs pos="100000">
                <a:srgbClr val="D60093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1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7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1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/>
          </a:p>
        </p:txBody>
      </p:sp>
      <p:pic>
        <p:nvPicPr>
          <p:cNvPr id="121" name="Google Shape;121;p17" descr="Рисунок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9525"/>
            <a:ext cx="9144000" cy="6877050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17" descr="Точечная сетка"/>
          <p:cNvSpPr txBox="1"/>
          <p:nvPr/>
        </p:nvSpPr>
        <p:spPr>
          <a:xfrm>
            <a:off x="250825" y="549275"/>
            <a:ext cx="8642350" cy="5616575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17"/>
          <p:cNvSpPr txBox="1"/>
          <p:nvPr/>
        </p:nvSpPr>
        <p:spPr>
          <a:xfrm>
            <a:off x="7092950" y="115887"/>
            <a:ext cx="19431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</a:pPr>
            <a:r>
              <a:rPr lang="en-US" sz="14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(Продолжение)</a:t>
            </a:r>
            <a:endParaRPr/>
          </a:p>
        </p:txBody>
      </p:sp>
      <p:sp>
        <p:nvSpPr>
          <p:cNvPr id="124" name="Google Shape;124;p17"/>
          <p:cNvSpPr txBox="1"/>
          <p:nvPr/>
        </p:nvSpPr>
        <p:spPr>
          <a:xfrm>
            <a:off x="381000" y="609600"/>
            <a:ext cx="8382000" cy="5438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1900"/>
              <a:buFont typeface="Verdana"/>
              <a:buNone/>
            </a:pPr>
            <a:r>
              <a:rPr lang="en-US" sz="1900" b="1" i="1" u="none">
                <a:solidFill>
                  <a:srgbClr val="CC0000"/>
                </a:solidFill>
                <a:latin typeface="Verdana"/>
                <a:ea typeface="Verdana"/>
                <a:cs typeface="Verdana"/>
                <a:sym typeface="Verdana"/>
              </a:rPr>
              <a:t>1964 г., октябрь</a:t>
            </a:r>
            <a:r>
              <a:rPr lang="en-US" sz="18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– отставка Н.С. Хрущева с занимаемых должностей.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1900"/>
              <a:buFont typeface="Verdana"/>
              <a:buNone/>
            </a:pPr>
            <a:r>
              <a:rPr lang="en-US" sz="1900" b="1" i="1" u="none">
                <a:solidFill>
                  <a:srgbClr val="CC0000"/>
                </a:solidFill>
                <a:latin typeface="Verdana"/>
                <a:ea typeface="Verdana"/>
                <a:cs typeface="Verdana"/>
                <a:sym typeface="Verdana"/>
              </a:rPr>
              <a:t>1964 г.</a:t>
            </a:r>
            <a:r>
              <a:rPr lang="en-US" sz="18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– колхозники стали получать государственные пенсии.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1900"/>
              <a:buFont typeface="Verdana"/>
              <a:buNone/>
            </a:pPr>
            <a:r>
              <a:rPr lang="en-US" sz="1900" b="1" i="1" u="none">
                <a:solidFill>
                  <a:srgbClr val="CC0000"/>
                </a:solidFill>
                <a:latin typeface="Verdana"/>
                <a:ea typeface="Verdana"/>
                <a:cs typeface="Verdana"/>
                <a:sym typeface="Verdana"/>
              </a:rPr>
              <a:t>1964 –1982 гг.</a:t>
            </a:r>
            <a:r>
              <a:rPr lang="en-US" sz="18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– Брежнев Л.И. во главе КПСС и Советского государства.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1900"/>
              <a:buFont typeface="Verdana"/>
              <a:buNone/>
            </a:pPr>
            <a:r>
              <a:rPr lang="en-US" sz="1900" b="1" i="1" u="none">
                <a:solidFill>
                  <a:srgbClr val="CC0000"/>
                </a:solidFill>
                <a:latin typeface="Verdana"/>
                <a:ea typeface="Verdana"/>
                <a:cs typeface="Verdana"/>
                <a:sym typeface="Verdana"/>
              </a:rPr>
              <a:t>1965 г, март</a:t>
            </a:r>
            <a:r>
              <a:rPr lang="en-US" sz="18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– постановление Пленума ЦК КПСС «О неотложных мерах по дальнейшему развитию сельского хозяйства СССР».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1900"/>
              <a:buFont typeface="Verdana"/>
              <a:buNone/>
            </a:pPr>
            <a:r>
              <a:rPr lang="en-US" sz="1900" b="1" i="1" u="none">
                <a:solidFill>
                  <a:srgbClr val="CC0000"/>
                </a:solidFill>
                <a:latin typeface="Verdana"/>
                <a:ea typeface="Verdana"/>
                <a:cs typeface="Verdana"/>
                <a:sym typeface="Verdana"/>
              </a:rPr>
              <a:t>1965 г., 18 марта</a:t>
            </a:r>
            <a:r>
              <a:rPr lang="en-US" sz="18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– космонавт А.А. Леонов вышел в открытый космос.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1900"/>
              <a:buFont typeface="Verdana"/>
              <a:buNone/>
            </a:pPr>
            <a:r>
              <a:rPr lang="en-US" sz="1900" b="1" i="1" u="none">
                <a:solidFill>
                  <a:srgbClr val="CC0000"/>
                </a:solidFill>
                <a:latin typeface="Verdana"/>
                <a:ea typeface="Verdana"/>
                <a:cs typeface="Verdana"/>
                <a:sym typeface="Verdana"/>
              </a:rPr>
              <a:t>1965 г., сентябрь</a:t>
            </a:r>
            <a:r>
              <a:rPr lang="en-US" sz="18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– постановление ЦК КПСС «Об улучшении управления промышленностью, совершенствовании планирования и усилении экономического стимулирования промышленного производства».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1900"/>
              <a:buFont typeface="Verdana"/>
              <a:buNone/>
            </a:pPr>
            <a:r>
              <a:rPr lang="en-US" sz="1900" b="1" i="1" u="none">
                <a:solidFill>
                  <a:srgbClr val="CC0000"/>
                </a:solidFill>
                <a:latin typeface="Verdana"/>
                <a:ea typeface="Verdana"/>
                <a:cs typeface="Verdana"/>
                <a:sym typeface="Verdana"/>
              </a:rPr>
              <a:t>1966-1970 гг.</a:t>
            </a:r>
            <a:r>
              <a:rPr lang="en-US" sz="18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– восьмой пятилетний план развития народного хозяйства СССР.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1900"/>
              <a:buFont typeface="Verdana"/>
              <a:buNone/>
            </a:pPr>
            <a:r>
              <a:rPr lang="en-US" sz="1900" b="1" i="1" u="none">
                <a:solidFill>
                  <a:srgbClr val="CC0000"/>
                </a:solidFill>
                <a:latin typeface="Verdana"/>
                <a:ea typeface="Verdana"/>
                <a:cs typeface="Verdana"/>
                <a:sym typeface="Verdana"/>
              </a:rPr>
              <a:t>1968 г., август</a:t>
            </a:r>
            <a:r>
              <a:rPr lang="en-US" sz="18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– ввод войск стран ОВД в Чехословакию.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1900"/>
              <a:buFont typeface="Verdana"/>
              <a:buNone/>
            </a:pPr>
            <a:r>
              <a:rPr lang="en-US" sz="1900" b="1" i="1" u="none">
                <a:solidFill>
                  <a:srgbClr val="CC0000"/>
                </a:solidFill>
                <a:latin typeface="Verdana"/>
                <a:ea typeface="Verdana"/>
                <a:cs typeface="Verdana"/>
                <a:sym typeface="Verdana"/>
              </a:rPr>
              <a:t>1969 г.</a:t>
            </a:r>
            <a:r>
              <a:rPr lang="en-US" sz="18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– конфликты СССР с Китаем.</a:t>
            </a:r>
            <a:endParaRPr/>
          </a:p>
        </p:txBody>
      </p:sp>
      <p:sp>
        <p:nvSpPr>
          <p:cNvPr id="125" name="Google Shape;125;p17"/>
          <p:cNvSpPr/>
          <p:nvPr/>
        </p:nvSpPr>
        <p:spPr>
          <a:xfrm rot="5400000">
            <a:off x="8459787" y="6237287"/>
            <a:ext cx="468312" cy="4683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105000" y="60000"/>
                </a:moveTo>
                <a:lnTo>
                  <a:pt x="15000" y="15000"/>
                </a:lnTo>
                <a:lnTo>
                  <a:pt x="15000" y="105000"/>
                </a:lnTo>
                <a:close/>
              </a:path>
              <a:path w="120000" h="120000" fill="darken" extrusionOk="0">
                <a:moveTo>
                  <a:pt x="105000" y="60000"/>
                </a:moveTo>
                <a:lnTo>
                  <a:pt x="15000" y="15000"/>
                </a:lnTo>
                <a:lnTo>
                  <a:pt x="15000" y="105000"/>
                </a:lnTo>
                <a:close/>
              </a:path>
              <a:path w="120000" h="120000" fill="none" extrusionOk="0">
                <a:moveTo>
                  <a:pt x="105000" y="60000"/>
                </a:moveTo>
                <a:lnTo>
                  <a:pt x="15000" y="105000"/>
                </a:lnTo>
                <a:lnTo>
                  <a:pt x="15000" y="15000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D60093"/>
              </a:gs>
              <a:gs pos="50000">
                <a:srgbClr val="FFFFFF"/>
              </a:gs>
              <a:gs pos="100000">
                <a:srgbClr val="D60093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6" name="Google Shape;1236;p5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7" name="Google Shape;1237;p5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/>
          </a:p>
        </p:txBody>
      </p:sp>
      <p:pic>
        <p:nvPicPr>
          <p:cNvPr id="1238" name="Google Shape;1238;p53" descr="Рисунок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77050"/>
          </a:xfrm>
          <a:prstGeom prst="rect">
            <a:avLst/>
          </a:prstGeom>
          <a:noFill/>
          <a:ln>
            <a:noFill/>
          </a:ln>
        </p:spPr>
      </p:pic>
      <p:sp>
        <p:nvSpPr>
          <p:cNvPr id="1239" name="Google Shape;1239;p53"/>
          <p:cNvSpPr/>
          <p:nvPr/>
        </p:nvSpPr>
        <p:spPr>
          <a:xfrm rot="5400000">
            <a:off x="8459787" y="6237287"/>
            <a:ext cx="468312" cy="4683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105000" y="60000"/>
                </a:moveTo>
                <a:lnTo>
                  <a:pt x="15000" y="15000"/>
                </a:lnTo>
                <a:lnTo>
                  <a:pt x="15000" y="105000"/>
                </a:lnTo>
                <a:close/>
              </a:path>
              <a:path w="120000" h="120000" fill="darken" extrusionOk="0">
                <a:moveTo>
                  <a:pt x="105000" y="60000"/>
                </a:moveTo>
                <a:lnTo>
                  <a:pt x="15000" y="15000"/>
                </a:lnTo>
                <a:lnTo>
                  <a:pt x="15000" y="105000"/>
                </a:lnTo>
                <a:close/>
              </a:path>
              <a:path w="120000" h="120000" fill="none" extrusionOk="0">
                <a:moveTo>
                  <a:pt x="105000" y="60000"/>
                </a:moveTo>
                <a:lnTo>
                  <a:pt x="15000" y="105000"/>
                </a:lnTo>
                <a:lnTo>
                  <a:pt x="15000" y="15000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D60093"/>
              </a:gs>
              <a:gs pos="50000">
                <a:srgbClr val="FFFFFF"/>
              </a:gs>
              <a:gs pos="100000">
                <a:srgbClr val="D60093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0" name="Google Shape;1240;p53"/>
          <p:cNvSpPr txBox="1"/>
          <p:nvPr/>
        </p:nvSpPr>
        <p:spPr>
          <a:xfrm>
            <a:off x="7164387" y="130175"/>
            <a:ext cx="2016125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Pts val="1200"/>
              <a:buFont typeface="Verdana"/>
              <a:buNone/>
            </a:pPr>
            <a:r>
              <a:rPr lang="en-US" sz="1200" b="1" i="0" u="none">
                <a:solidFill>
                  <a:srgbClr val="990033"/>
                </a:solidFill>
                <a:latin typeface="Verdana"/>
                <a:ea typeface="Verdana"/>
                <a:cs typeface="Verdana"/>
                <a:sym typeface="Verdana"/>
              </a:rPr>
              <a:t>(Транспарант 27)</a:t>
            </a:r>
            <a:endParaRPr/>
          </a:p>
        </p:txBody>
      </p:sp>
      <p:sp>
        <p:nvSpPr>
          <p:cNvPr id="1241" name="Google Shape;1241;p53"/>
          <p:cNvSpPr txBox="1"/>
          <p:nvPr/>
        </p:nvSpPr>
        <p:spPr>
          <a:xfrm>
            <a:off x="4418012" y="436562"/>
            <a:ext cx="18415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2" name="Google Shape;1242;p53"/>
          <p:cNvSpPr txBox="1"/>
          <p:nvPr/>
        </p:nvSpPr>
        <p:spPr>
          <a:xfrm>
            <a:off x="179387" y="549275"/>
            <a:ext cx="8677275" cy="595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/>
          <a:p>
            <a:pPr marL="0" marR="0" lvl="0" indent="685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Pts val="1800"/>
              <a:buFont typeface="Verdana"/>
              <a:buNone/>
            </a:pPr>
            <a:r>
              <a:rPr lang="en-US" sz="1800" b="1" i="0" u="none">
                <a:solidFill>
                  <a:srgbClr val="990033"/>
                </a:solidFill>
                <a:latin typeface="Verdana"/>
                <a:ea typeface="Verdana"/>
                <a:cs typeface="Verdana"/>
                <a:sym typeface="Verdana"/>
              </a:rPr>
              <a:t>СРЕДНИЕ ТЕМПЫ ПРИРОСТА ПОКАЗАТЕЛЕЙ РАЗВИТИЯ СССР  ПО ПЯТИЛЕТКАМ (в %) </a:t>
            </a:r>
            <a:endParaRPr/>
          </a:p>
        </p:txBody>
      </p:sp>
      <p:graphicFrame>
        <p:nvGraphicFramePr>
          <p:cNvPr id="1243" name="Google Shape;1243;p53"/>
          <p:cNvGraphicFramePr/>
          <p:nvPr/>
        </p:nvGraphicFramePr>
        <p:xfrm>
          <a:off x="250825" y="1431925"/>
          <a:ext cx="8713750" cy="4521175"/>
        </p:xfrm>
        <a:graphic>
          <a:graphicData uri="http://schemas.openxmlformats.org/drawingml/2006/table">
            <a:tbl>
              <a:tblPr>
                <a:noFill/>
                <a:tableStyleId>{76331DE9-DD77-4282-828F-E8DA8B632846}</a:tableStyleId>
              </a:tblPr>
              <a:tblGrid>
                <a:gridCol w="2457450"/>
                <a:gridCol w="1190625"/>
                <a:gridCol w="1268400"/>
                <a:gridCol w="1265225"/>
                <a:gridCol w="1266825"/>
                <a:gridCol w="1265225"/>
              </a:tblGrid>
              <a:tr h="1158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33"/>
                        </a:buClr>
                        <a:buSzPts val="1000"/>
                        <a:buFont typeface="Verdana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990033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ПЯТИЛЕТКИ</a:t>
                      </a:r>
                      <a:endParaRPr/>
                    </a:p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endParaRPr sz="1000" b="1" i="0" u="none" strike="noStrike" cap="none">
                        <a:solidFill>
                          <a:srgbClr val="990033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endParaRPr sz="1000" b="1" i="0" u="none" strike="noStrike" cap="none">
                        <a:solidFill>
                          <a:srgbClr val="000066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endParaRPr sz="1000" b="1" i="0" u="none" strike="noStrike" cap="none">
                        <a:solidFill>
                          <a:srgbClr val="000066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>
                          <a:srgbClr val="990033"/>
                        </a:buClr>
                        <a:buSzPts val="1000"/>
                        <a:buFont typeface="Verdana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990033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ЭКОНОМИЧЕСКИЕ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>
                          <a:srgbClr val="990033"/>
                        </a:buClr>
                        <a:buSzPts val="1000"/>
                        <a:buFont typeface="Verdana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990033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     ПОКАЗАТЕЛИ</a:t>
                      </a:r>
                      <a:endParaRPr/>
                    </a:p>
                  </a:txBody>
                  <a:tcPr marL="91450" marR="91450" marT="45725" marB="45725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66"/>
                        </a:buClr>
                        <a:buSzPts val="1000"/>
                        <a:buFont typeface="Verdana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000066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VII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>
                          <a:srgbClr val="000066"/>
                        </a:buClr>
                        <a:buSzPts val="1000"/>
                        <a:buFont typeface="Verdana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000066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1961 – 1965</a:t>
                      </a:r>
                      <a:endParaRPr/>
                    </a:p>
                  </a:txBody>
                  <a:tcPr marL="91450" marR="91450" marT="45725" marB="45725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66"/>
                        </a:buClr>
                        <a:buSzPts val="1000"/>
                        <a:buFont typeface="Verdana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000066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VIII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>
                          <a:srgbClr val="000066"/>
                        </a:buClr>
                        <a:buSzPts val="1000"/>
                        <a:buFont typeface="Verdana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000066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1966 – 1970 </a:t>
                      </a:r>
                      <a:endParaRPr/>
                    </a:p>
                  </a:txBody>
                  <a:tcPr marL="91450" marR="91450" marT="45725" marB="45725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66"/>
                        </a:buClr>
                        <a:buSzPts val="1000"/>
                        <a:buFont typeface="Verdana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000066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IX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>
                          <a:srgbClr val="000066"/>
                        </a:buClr>
                        <a:buSzPts val="1000"/>
                        <a:buFont typeface="Verdana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000066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1971 – 1975 </a:t>
                      </a:r>
                      <a:endParaRPr/>
                    </a:p>
                  </a:txBody>
                  <a:tcPr marL="91450" marR="91450" marT="45725" marB="45725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66"/>
                        </a:buClr>
                        <a:buSzPts val="1000"/>
                        <a:buFont typeface="Verdana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000066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X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>
                          <a:srgbClr val="000066"/>
                        </a:buClr>
                        <a:buSzPts val="1000"/>
                        <a:buFont typeface="Verdana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000066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1976 – 1980</a:t>
                      </a:r>
                      <a:endParaRPr/>
                    </a:p>
                  </a:txBody>
                  <a:tcPr marL="91450" marR="91450" marT="45725" marB="45725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66"/>
                        </a:buClr>
                        <a:buSzPts val="1000"/>
                        <a:buFont typeface="Verdana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000066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XI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>
                          <a:srgbClr val="000066"/>
                        </a:buClr>
                        <a:buSzPts val="1000"/>
                        <a:buFont typeface="Verdana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000066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1981 – 1985</a:t>
                      </a:r>
                      <a:endParaRPr/>
                    </a:p>
                  </a:txBody>
                  <a:tcPr marL="91450" marR="91450" marT="45725" marB="45725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</a:tr>
              <a:tr h="6715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66"/>
                        </a:buClr>
                        <a:buSzPts val="1000"/>
                        <a:buFont typeface="Verdana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000066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ПРОИЗВЕДЕННЫЙ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>
                          <a:srgbClr val="000066"/>
                        </a:buClr>
                        <a:buSzPts val="1000"/>
                        <a:buFont typeface="Verdana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000066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НАЦИОНАЛЬНЫЙ ДОХОД</a:t>
                      </a:r>
                      <a:endParaRPr/>
                    </a:p>
                  </a:txBody>
                  <a:tcPr marL="91450" marR="91450" marT="45725" marB="45725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33"/>
                        </a:buClr>
                        <a:buSzPts val="1400"/>
                        <a:buFont typeface="Verdana"/>
                        <a:buNone/>
                      </a:pPr>
                      <a:r>
                        <a:rPr lang="en-US" sz="1400" b="1" i="0" u="none" strike="noStrike" cap="none">
                          <a:solidFill>
                            <a:srgbClr val="990033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6,5</a:t>
                      </a:r>
                      <a:endParaRPr/>
                    </a:p>
                  </a:txBody>
                  <a:tcPr marL="91450" marR="91450" marT="45725" marB="45725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33"/>
                        </a:buClr>
                        <a:buSzPts val="1400"/>
                        <a:buFont typeface="Verdana"/>
                        <a:buNone/>
                      </a:pPr>
                      <a:r>
                        <a:rPr lang="en-US" sz="1400" b="1" i="0" u="none" strike="noStrike" cap="none">
                          <a:solidFill>
                            <a:srgbClr val="990033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7,8</a:t>
                      </a:r>
                      <a:endParaRPr/>
                    </a:p>
                  </a:txBody>
                  <a:tcPr marL="91450" marR="91450" marT="45725" marB="45725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33"/>
                        </a:buClr>
                        <a:buSzPts val="1400"/>
                        <a:buFont typeface="Verdana"/>
                        <a:buNone/>
                      </a:pPr>
                      <a:r>
                        <a:rPr lang="en-US" sz="1400" b="1" i="0" u="none" strike="noStrike" cap="none">
                          <a:solidFill>
                            <a:srgbClr val="990033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5,4</a:t>
                      </a:r>
                      <a:endParaRPr/>
                    </a:p>
                  </a:txBody>
                  <a:tcPr marL="91450" marR="91450" marT="45725" marB="45725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33"/>
                        </a:buClr>
                        <a:buSzPts val="1400"/>
                        <a:buFont typeface="Verdana"/>
                        <a:buNone/>
                      </a:pPr>
                      <a:r>
                        <a:rPr lang="en-US" sz="1400" b="1" i="0" u="none" strike="noStrike" cap="none">
                          <a:solidFill>
                            <a:srgbClr val="990033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4,3</a:t>
                      </a:r>
                      <a:endParaRPr/>
                    </a:p>
                  </a:txBody>
                  <a:tcPr marL="91450" marR="91450" marT="45725" marB="45725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33"/>
                        </a:buClr>
                        <a:buSzPts val="1400"/>
                        <a:buFont typeface="Verdana"/>
                        <a:buNone/>
                      </a:pPr>
                      <a:r>
                        <a:rPr lang="en-US" sz="1400" b="1" i="0" u="none" strike="noStrike" cap="none">
                          <a:solidFill>
                            <a:srgbClr val="990033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3,6</a:t>
                      </a:r>
                      <a:endParaRPr/>
                    </a:p>
                  </a:txBody>
                  <a:tcPr marL="91450" marR="91450" marT="45725" marB="45725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66"/>
                        </a:buClr>
                        <a:buSzPts val="1000"/>
                        <a:buFont typeface="Verdana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000066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ПРОДУКЦИЯ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>
                          <a:srgbClr val="000066"/>
                        </a:buClr>
                        <a:buSzPts val="1000"/>
                        <a:buFont typeface="Verdana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000066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ПРОМЫШЛЕННОСТИ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 i="0" u="none">
                        <a:solidFill>
                          <a:srgbClr val="000066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91450" marR="91450" marT="45725" marB="45725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33"/>
                        </a:buClr>
                        <a:buSzPts val="1400"/>
                        <a:buFont typeface="Verdana"/>
                        <a:buNone/>
                      </a:pPr>
                      <a:r>
                        <a:rPr lang="en-US" sz="1400" b="1" i="0" u="none">
                          <a:solidFill>
                            <a:srgbClr val="990033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8,6</a:t>
                      </a:r>
                      <a:endParaRPr/>
                    </a:p>
                  </a:txBody>
                  <a:tcPr marL="91450" marR="91450" marT="45725" marB="45725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33"/>
                        </a:buClr>
                        <a:buSzPts val="1400"/>
                        <a:buFont typeface="Verdana"/>
                        <a:buNone/>
                      </a:pPr>
                      <a:r>
                        <a:rPr lang="en-US" sz="1400" b="1" i="0" u="none">
                          <a:solidFill>
                            <a:srgbClr val="990033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8,5</a:t>
                      </a:r>
                      <a:endParaRPr/>
                    </a:p>
                  </a:txBody>
                  <a:tcPr marL="91450" marR="91450" marT="45725" marB="45725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33"/>
                        </a:buClr>
                        <a:buSzPts val="1400"/>
                        <a:buFont typeface="Verdana"/>
                        <a:buNone/>
                      </a:pPr>
                      <a:r>
                        <a:rPr lang="en-US" sz="1400" b="1" i="0" u="none">
                          <a:solidFill>
                            <a:srgbClr val="990033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7,4</a:t>
                      </a:r>
                      <a:endParaRPr/>
                    </a:p>
                  </a:txBody>
                  <a:tcPr marL="91450" marR="91450" marT="45725" marB="45725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33"/>
                        </a:buClr>
                        <a:buSzPts val="1400"/>
                        <a:buFont typeface="Verdana"/>
                        <a:buNone/>
                      </a:pPr>
                      <a:r>
                        <a:rPr lang="en-US" sz="1400" b="1" i="0" u="none">
                          <a:solidFill>
                            <a:srgbClr val="990033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4,4</a:t>
                      </a:r>
                      <a:endParaRPr/>
                    </a:p>
                  </a:txBody>
                  <a:tcPr marL="91450" marR="91450" marT="45725" marB="45725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33"/>
                        </a:buClr>
                        <a:buSzPts val="1400"/>
                        <a:buFont typeface="Verdana"/>
                        <a:buNone/>
                      </a:pPr>
                      <a:r>
                        <a:rPr lang="en-US" sz="1400" b="1" i="0" u="none">
                          <a:solidFill>
                            <a:srgbClr val="990033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3,7</a:t>
                      </a:r>
                      <a:endParaRPr/>
                    </a:p>
                  </a:txBody>
                  <a:tcPr marL="91450" marR="91450" marT="45725" marB="45725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66"/>
                        </a:buClr>
                        <a:buSzPts val="1000"/>
                        <a:buFont typeface="Verdana"/>
                        <a:buNone/>
                      </a:pPr>
                      <a:r>
                        <a:rPr lang="en-US" sz="1000" b="1" i="0" u="none">
                          <a:solidFill>
                            <a:srgbClr val="000066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ПРОДУКЦИЯ СЕЛЬСКОГО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>
                          <a:srgbClr val="000066"/>
                        </a:buClr>
                        <a:buSzPts val="1000"/>
                        <a:buFont typeface="Verdana"/>
                        <a:buNone/>
                      </a:pPr>
                      <a:r>
                        <a:rPr lang="en-US" sz="1000" b="1" i="0" u="none">
                          <a:solidFill>
                            <a:srgbClr val="000066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ХОЗЯЙСТВА (</a:t>
                      </a:r>
                      <a:r>
                        <a:rPr lang="en-US" sz="1000" b="1" i="1" u="none">
                          <a:solidFill>
                            <a:srgbClr val="000066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СРЕДНЕГОДОВОЕ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>
                          <a:srgbClr val="000066"/>
                        </a:buClr>
                        <a:buSzPts val="1000"/>
                        <a:buFont typeface="Verdana"/>
                        <a:buNone/>
                      </a:pPr>
                      <a:r>
                        <a:rPr lang="en-US" sz="1000" b="1" i="1" u="none">
                          <a:solidFill>
                            <a:srgbClr val="000066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ПРОИЗВОДСТВО)</a:t>
                      </a:r>
                      <a:endParaRPr/>
                    </a:p>
                  </a:txBody>
                  <a:tcPr marL="91450" marR="91450" marT="45725" marB="45725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33"/>
                        </a:buClr>
                        <a:buSzPts val="1400"/>
                        <a:buFont typeface="Verdana"/>
                        <a:buNone/>
                      </a:pPr>
                      <a:r>
                        <a:rPr lang="en-US" sz="1400" b="1" i="0" u="none">
                          <a:solidFill>
                            <a:srgbClr val="990033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2,3</a:t>
                      </a:r>
                      <a:endParaRPr/>
                    </a:p>
                  </a:txBody>
                  <a:tcPr marL="91450" marR="91450" marT="45725" marB="45725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33"/>
                        </a:buClr>
                        <a:buSzPts val="1400"/>
                        <a:buFont typeface="Verdana"/>
                        <a:buNone/>
                      </a:pPr>
                      <a:r>
                        <a:rPr lang="en-US" sz="1400" b="1" i="0" u="none">
                          <a:solidFill>
                            <a:srgbClr val="990033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3,9</a:t>
                      </a:r>
                      <a:endParaRPr/>
                    </a:p>
                  </a:txBody>
                  <a:tcPr marL="91450" marR="91450" marT="45725" marB="45725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33"/>
                        </a:buClr>
                        <a:buSzPts val="1400"/>
                        <a:buFont typeface="Verdana"/>
                        <a:buNone/>
                      </a:pPr>
                      <a:r>
                        <a:rPr lang="en-US" sz="1400" b="1" i="0" u="none">
                          <a:solidFill>
                            <a:srgbClr val="990033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2,5</a:t>
                      </a:r>
                      <a:endParaRPr/>
                    </a:p>
                  </a:txBody>
                  <a:tcPr marL="91450" marR="91450" marT="45725" marB="45725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33"/>
                        </a:buClr>
                        <a:buSzPts val="1400"/>
                        <a:buFont typeface="Verdana"/>
                        <a:buNone/>
                      </a:pPr>
                      <a:r>
                        <a:rPr lang="en-US" sz="1400" b="1" i="0" u="none">
                          <a:solidFill>
                            <a:srgbClr val="990033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1,7</a:t>
                      </a:r>
                      <a:endParaRPr/>
                    </a:p>
                  </a:txBody>
                  <a:tcPr marL="91450" marR="91450" marT="45725" marB="45725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33"/>
                        </a:buClr>
                        <a:buSzPts val="1400"/>
                        <a:buFont typeface="Verdana"/>
                        <a:buNone/>
                      </a:pPr>
                      <a:r>
                        <a:rPr lang="en-US" sz="1400" b="1" i="0" u="none">
                          <a:solidFill>
                            <a:srgbClr val="990033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1,1</a:t>
                      </a:r>
                      <a:endParaRPr/>
                    </a:p>
                  </a:txBody>
                  <a:tcPr marL="91450" marR="91450" marT="45725" marB="45725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</a:tr>
              <a:tr h="6715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66"/>
                        </a:buClr>
                        <a:buSzPts val="1000"/>
                        <a:buFont typeface="Verdana"/>
                        <a:buNone/>
                      </a:pPr>
                      <a:r>
                        <a:rPr lang="en-US" sz="1000" b="1" i="0" u="none">
                          <a:solidFill>
                            <a:srgbClr val="000066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ПРОИЗВОДИТЕЛЬНОСТЬ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>
                          <a:srgbClr val="000066"/>
                        </a:buClr>
                        <a:buSzPts val="1000"/>
                        <a:buFont typeface="Verdana"/>
                        <a:buNone/>
                      </a:pPr>
                      <a:r>
                        <a:rPr lang="en-US" sz="1000" b="1" i="0" u="none">
                          <a:solidFill>
                            <a:srgbClr val="000066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ТРУДА</a:t>
                      </a:r>
                      <a:endParaRPr/>
                    </a:p>
                  </a:txBody>
                  <a:tcPr marL="91450" marR="91450" marT="45725" marB="45725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33"/>
                        </a:buClr>
                        <a:buSzPts val="1400"/>
                        <a:buFont typeface="Verdana"/>
                        <a:buNone/>
                      </a:pPr>
                      <a:r>
                        <a:rPr lang="en-US" sz="1400" b="1" i="0" u="none">
                          <a:solidFill>
                            <a:srgbClr val="990033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6,1</a:t>
                      </a:r>
                      <a:endParaRPr/>
                    </a:p>
                  </a:txBody>
                  <a:tcPr marL="91450" marR="91450" marT="45725" marB="45725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33"/>
                        </a:buClr>
                        <a:buSzPts val="1400"/>
                        <a:buFont typeface="Verdana"/>
                        <a:buNone/>
                      </a:pPr>
                      <a:r>
                        <a:rPr lang="en-US" sz="1400" b="1" i="0" u="none">
                          <a:solidFill>
                            <a:srgbClr val="990033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6,8</a:t>
                      </a:r>
                      <a:endParaRPr/>
                    </a:p>
                  </a:txBody>
                  <a:tcPr marL="91450" marR="91450" marT="45725" marB="45725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33"/>
                        </a:buClr>
                        <a:buSzPts val="1400"/>
                        <a:buFont typeface="Verdana"/>
                        <a:buNone/>
                      </a:pPr>
                      <a:r>
                        <a:rPr lang="en-US" sz="1400" b="1" i="0" u="none">
                          <a:solidFill>
                            <a:srgbClr val="990033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4,5</a:t>
                      </a:r>
                      <a:endParaRPr/>
                    </a:p>
                  </a:txBody>
                  <a:tcPr marL="91450" marR="91450" marT="45725" marB="45725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33"/>
                        </a:buClr>
                        <a:buSzPts val="1400"/>
                        <a:buFont typeface="Verdana"/>
                        <a:buNone/>
                      </a:pPr>
                      <a:r>
                        <a:rPr lang="en-US" sz="1400" b="1" i="0" u="none">
                          <a:solidFill>
                            <a:srgbClr val="990033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3,5</a:t>
                      </a:r>
                      <a:endParaRPr/>
                    </a:p>
                  </a:txBody>
                  <a:tcPr marL="91450" marR="91450" marT="45725" marB="45725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33"/>
                        </a:buClr>
                        <a:buSzPts val="1400"/>
                        <a:buFont typeface="Verdana"/>
                        <a:buNone/>
                      </a:pPr>
                      <a:r>
                        <a:rPr lang="en-US" sz="1400" b="1" i="0" u="none">
                          <a:solidFill>
                            <a:srgbClr val="990033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3,1</a:t>
                      </a:r>
                      <a:endParaRPr/>
                    </a:p>
                  </a:txBody>
                  <a:tcPr marL="91450" marR="91450" marT="45725" marB="45725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66"/>
                        </a:buClr>
                        <a:buSzPts val="1000"/>
                        <a:buFont typeface="Verdana"/>
                        <a:buNone/>
                      </a:pPr>
                      <a:r>
                        <a:rPr lang="en-US" sz="1000" b="1" i="0" u="none">
                          <a:solidFill>
                            <a:srgbClr val="000066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РЕАЛЬНЫЕ ДОХОДЫ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>
                          <a:srgbClr val="000066"/>
                        </a:buClr>
                        <a:buSzPts val="1000"/>
                        <a:buFont typeface="Verdana"/>
                        <a:buNone/>
                      </a:pPr>
                      <a:r>
                        <a:rPr lang="en-US" sz="1000" b="1" i="0" u="none">
                          <a:solidFill>
                            <a:srgbClr val="000066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НА ДУШУ НАСЕЛЕНИЯ</a:t>
                      </a:r>
                      <a:endParaRPr/>
                    </a:p>
                  </a:txBody>
                  <a:tcPr marL="91450" marR="91450" marT="45725" marB="45725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33"/>
                        </a:buClr>
                        <a:buSzPts val="1400"/>
                        <a:buFont typeface="Verdana"/>
                        <a:buNone/>
                      </a:pPr>
                      <a:r>
                        <a:rPr lang="en-US" sz="1400" b="1" i="0" u="none">
                          <a:solidFill>
                            <a:srgbClr val="990033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3,6</a:t>
                      </a:r>
                      <a:endParaRPr/>
                    </a:p>
                  </a:txBody>
                  <a:tcPr marL="91450" marR="91450" marT="45725" marB="45725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33"/>
                        </a:buClr>
                        <a:buSzPts val="1400"/>
                        <a:buFont typeface="Verdana"/>
                        <a:buNone/>
                      </a:pPr>
                      <a:r>
                        <a:rPr lang="en-US" sz="1400" b="1" i="0" u="none">
                          <a:solidFill>
                            <a:srgbClr val="990033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5,9</a:t>
                      </a:r>
                      <a:endParaRPr/>
                    </a:p>
                  </a:txBody>
                  <a:tcPr marL="91450" marR="91450" marT="45725" marB="45725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33"/>
                        </a:buClr>
                        <a:buSzPts val="1400"/>
                        <a:buFont typeface="Verdana"/>
                        <a:buNone/>
                      </a:pPr>
                      <a:r>
                        <a:rPr lang="en-US" sz="1400" b="1" i="0" u="none">
                          <a:solidFill>
                            <a:srgbClr val="990033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4,4</a:t>
                      </a:r>
                      <a:endParaRPr/>
                    </a:p>
                  </a:txBody>
                  <a:tcPr marL="91450" marR="91450" marT="45725" marB="45725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33"/>
                        </a:buClr>
                        <a:buSzPts val="1400"/>
                        <a:buFont typeface="Verdana"/>
                        <a:buNone/>
                      </a:pPr>
                      <a:r>
                        <a:rPr lang="en-US" sz="1400" b="1" i="0" u="none">
                          <a:solidFill>
                            <a:srgbClr val="990033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3,4</a:t>
                      </a:r>
                      <a:endParaRPr/>
                    </a:p>
                  </a:txBody>
                  <a:tcPr marL="91450" marR="91450" marT="45725" marB="45725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33"/>
                        </a:buClr>
                        <a:buSzPts val="1400"/>
                        <a:buFont typeface="Verdana"/>
                        <a:buNone/>
                      </a:pPr>
                      <a:r>
                        <a:rPr lang="en-US" sz="1400" b="1" i="0" u="none">
                          <a:solidFill>
                            <a:srgbClr val="990033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2,1</a:t>
                      </a:r>
                      <a:endParaRPr/>
                    </a:p>
                  </a:txBody>
                  <a:tcPr marL="91450" marR="91450" marT="45725" marB="45725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1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8" name="Google Shape;1248;p54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9" name="Google Shape;1249;p5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/>
          </a:p>
        </p:txBody>
      </p:sp>
      <p:pic>
        <p:nvPicPr>
          <p:cNvPr id="1250" name="Google Shape;1250;p54" descr="Рисунок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77050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pic>
      <p:sp>
        <p:nvSpPr>
          <p:cNvPr id="1251" name="Google Shape;1251;p54"/>
          <p:cNvSpPr txBox="1"/>
          <p:nvPr/>
        </p:nvSpPr>
        <p:spPr>
          <a:xfrm>
            <a:off x="7127875" y="201612"/>
            <a:ext cx="2016125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Pts val="1200"/>
              <a:buFont typeface="Verdana"/>
              <a:buNone/>
            </a:pPr>
            <a:r>
              <a:rPr lang="en-US" sz="1200" b="1" i="0" u="none">
                <a:solidFill>
                  <a:srgbClr val="990033"/>
                </a:solidFill>
                <a:latin typeface="Verdana"/>
                <a:ea typeface="Verdana"/>
                <a:cs typeface="Verdana"/>
                <a:sym typeface="Verdana"/>
              </a:rPr>
              <a:t>(Транспарант 28)</a:t>
            </a:r>
            <a:endParaRPr/>
          </a:p>
        </p:txBody>
      </p:sp>
      <p:sp>
        <p:nvSpPr>
          <p:cNvPr id="1252" name="Google Shape;1252;p54"/>
          <p:cNvSpPr txBox="1"/>
          <p:nvPr/>
        </p:nvSpPr>
        <p:spPr>
          <a:xfrm>
            <a:off x="4418012" y="436562"/>
            <a:ext cx="18415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3" name="Google Shape;1253;p54"/>
          <p:cNvSpPr txBox="1"/>
          <p:nvPr/>
        </p:nvSpPr>
        <p:spPr>
          <a:xfrm>
            <a:off x="-468312" y="630237"/>
            <a:ext cx="9144000" cy="350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/>
          <a:p>
            <a:pPr marL="0" marR="0" lvl="0" indent="685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1192B"/>
              </a:buClr>
              <a:buSzPts val="1600"/>
              <a:buFont typeface="Verdana"/>
              <a:buNone/>
            </a:pPr>
            <a:r>
              <a:rPr lang="en-US" sz="1600" b="1" i="0" u="none">
                <a:solidFill>
                  <a:srgbClr val="D1192B"/>
                </a:solidFill>
                <a:latin typeface="Verdana"/>
                <a:ea typeface="Verdana"/>
                <a:cs typeface="Verdana"/>
                <a:sym typeface="Verdana"/>
              </a:rPr>
              <a:t>       </a:t>
            </a:r>
            <a:r>
              <a:rPr lang="en-US" sz="2000" b="1" i="0" u="none">
                <a:solidFill>
                  <a:srgbClr val="B41C3D"/>
                </a:solidFill>
                <a:latin typeface="Verdana"/>
                <a:ea typeface="Verdana"/>
                <a:cs typeface="Verdana"/>
                <a:sym typeface="Verdana"/>
              </a:rPr>
              <a:t>КРИЗИСНЫЕ ЯВЛЕНИЯ В ЭКОНОМИКЕ В 70-80 –е гг.</a:t>
            </a:r>
            <a:endParaRPr/>
          </a:p>
        </p:txBody>
      </p:sp>
      <p:sp>
        <p:nvSpPr>
          <p:cNvPr id="1254" name="Google Shape;1254;p54"/>
          <p:cNvSpPr txBox="1"/>
          <p:nvPr/>
        </p:nvSpPr>
        <p:spPr>
          <a:xfrm>
            <a:off x="2987675" y="1125537"/>
            <a:ext cx="3200400" cy="468312"/>
          </a:xfrm>
          <a:prstGeom prst="rect">
            <a:avLst/>
          </a:prstGeom>
          <a:gradFill>
            <a:gsLst>
              <a:gs pos="0">
                <a:srgbClr val="FFF9F9"/>
              </a:gs>
              <a:gs pos="50000">
                <a:srgbClr val="FFCCCC"/>
              </a:gs>
              <a:gs pos="100000">
                <a:srgbClr val="FFF9F9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Pts val="1600"/>
              <a:buFont typeface="Verdana"/>
              <a:buNone/>
            </a:pPr>
            <a:r>
              <a:rPr lang="en-US" sz="1600" b="1" i="0" u="none">
                <a:solidFill>
                  <a:srgbClr val="990033"/>
                </a:solidFill>
                <a:latin typeface="Verdana"/>
                <a:ea typeface="Verdana"/>
                <a:cs typeface="Verdana"/>
                <a:sym typeface="Verdana"/>
              </a:rPr>
              <a:t>ПРИЧИНЫ КРИЗИСА</a:t>
            </a:r>
            <a:endParaRPr/>
          </a:p>
        </p:txBody>
      </p:sp>
      <p:grpSp>
        <p:nvGrpSpPr>
          <p:cNvPr id="1255" name="Google Shape;1255;p54"/>
          <p:cNvGrpSpPr/>
          <p:nvPr/>
        </p:nvGrpSpPr>
        <p:grpSpPr>
          <a:xfrm>
            <a:off x="611187" y="2060575"/>
            <a:ext cx="8135937" cy="863600"/>
            <a:chOff x="385" y="1298"/>
            <a:chExt cx="5125" cy="544"/>
          </a:xfrm>
        </p:grpSpPr>
        <p:sp>
          <p:nvSpPr>
            <p:cNvPr id="1256" name="Google Shape;1256;p54"/>
            <p:cNvSpPr txBox="1"/>
            <p:nvPr/>
          </p:nvSpPr>
          <p:spPr>
            <a:xfrm>
              <a:off x="4286" y="1298"/>
              <a:ext cx="1224" cy="544"/>
            </a:xfrm>
            <a:prstGeom prst="rect">
              <a:avLst/>
            </a:prstGeom>
            <a:solidFill>
              <a:srgbClr val="FFFFFF"/>
            </a:solidFill>
            <a:ln w="28575" cap="flat" cmpd="sng">
              <a:solidFill>
                <a:srgbClr val="99003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66"/>
                </a:buClr>
                <a:buSzPts val="1000"/>
                <a:buFont typeface="Verdana"/>
                <a:buNone/>
              </a:pPr>
              <a:r>
                <a:rPr lang="en-US" sz="1000" b="1" i="0" u="none">
                  <a:solidFill>
                    <a:srgbClr val="000066"/>
                  </a:solidFill>
                  <a:latin typeface="Verdana"/>
                  <a:ea typeface="Verdana"/>
                  <a:cs typeface="Verdana"/>
                  <a:sym typeface="Verdana"/>
                </a:rPr>
                <a:t>ОТСУТСТВИЕ КОНКУРЕНТНОСПОСОБНОЙ ЭКОНОМИЧЕСКОЙ СРЕДЫ</a:t>
              </a:r>
              <a:endParaRPr/>
            </a:p>
          </p:txBody>
        </p:sp>
        <p:sp>
          <p:nvSpPr>
            <p:cNvPr id="1257" name="Google Shape;1257;p54"/>
            <p:cNvSpPr txBox="1"/>
            <p:nvPr/>
          </p:nvSpPr>
          <p:spPr>
            <a:xfrm>
              <a:off x="2971" y="1298"/>
              <a:ext cx="1224" cy="544"/>
            </a:xfrm>
            <a:prstGeom prst="rect">
              <a:avLst/>
            </a:prstGeom>
            <a:solidFill>
              <a:srgbClr val="FFFFFF"/>
            </a:solidFill>
            <a:ln w="28575" cap="flat" cmpd="sng">
              <a:solidFill>
                <a:srgbClr val="99003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66"/>
                </a:buClr>
                <a:buSzPts val="1000"/>
                <a:buFont typeface="Verdana"/>
                <a:buNone/>
              </a:pPr>
              <a:r>
                <a:rPr lang="en-US" sz="1000" b="1" i="0" u="none">
                  <a:solidFill>
                    <a:srgbClr val="000066"/>
                  </a:solidFill>
                  <a:latin typeface="Verdana"/>
                  <a:ea typeface="Verdana"/>
                  <a:cs typeface="Verdana"/>
                  <a:sym typeface="Verdana"/>
                </a:rPr>
                <a:t>ОТСУТСТВИЕ У НАСЕЛЕНИЯ ЭКОНОМИЧЕСКИХ СТИМУЛОВ К ТРУДУ</a:t>
              </a:r>
              <a:endParaRPr/>
            </a:p>
          </p:txBody>
        </p:sp>
        <p:sp>
          <p:nvSpPr>
            <p:cNvPr id="1258" name="Google Shape;1258;p54"/>
            <p:cNvSpPr txBox="1"/>
            <p:nvPr/>
          </p:nvSpPr>
          <p:spPr>
            <a:xfrm>
              <a:off x="1746" y="1298"/>
              <a:ext cx="1152" cy="544"/>
            </a:xfrm>
            <a:prstGeom prst="rect">
              <a:avLst/>
            </a:prstGeom>
            <a:solidFill>
              <a:srgbClr val="FFFFFF"/>
            </a:solidFill>
            <a:ln w="28575" cap="flat" cmpd="sng">
              <a:solidFill>
                <a:srgbClr val="99003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66"/>
                </a:buClr>
                <a:buSzPts val="1000"/>
                <a:buFont typeface="Verdana"/>
                <a:buNone/>
              </a:pPr>
              <a:r>
                <a:rPr lang="en-US" sz="1000" b="1" i="0" u="none">
                  <a:solidFill>
                    <a:srgbClr val="000066"/>
                  </a:solidFill>
                  <a:latin typeface="Verdana"/>
                  <a:ea typeface="Verdana"/>
                  <a:cs typeface="Verdana"/>
                  <a:sym typeface="Verdana"/>
                </a:rPr>
                <a:t>НЕЭФФЕКТИВНОСТЬ СОВЕТСКОЙ ЭКОНОМИЧЕСКОЙ СИСТЕМЫ</a:t>
              </a:r>
              <a:endParaRPr/>
            </a:p>
          </p:txBody>
        </p:sp>
        <p:sp>
          <p:nvSpPr>
            <p:cNvPr id="1259" name="Google Shape;1259;p54"/>
            <p:cNvSpPr txBox="1"/>
            <p:nvPr/>
          </p:nvSpPr>
          <p:spPr>
            <a:xfrm>
              <a:off x="385" y="1298"/>
              <a:ext cx="1296" cy="544"/>
            </a:xfrm>
            <a:prstGeom prst="rect">
              <a:avLst/>
            </a:prstGeom>
            <a:solidFill>
              <a:srgbClr val="FFFFFF"/>
            </a:solidFill>
            <a:ln w="28575" cap="flat" cmpd="sng">
              <a:solidFill>
                <a:srgbClr val="99003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66"/>
                </a:buClr>
                <a:buSzPts val="1000"/>
                <a:buFont typeface="Verdana"/>
                <a:buNone/>
              </a:pPr>
              <a:r>
                <a:rPr lang="en-US" sz="1000" b="1" i="0" u="none">
                  <a:solidFill>
                    <a:srgbClr val="000066"/>
                  </a:solidFill>
                  <a:latin typeface="Verdana"/>
                  <a:ea typeface="Verdana"/>
                  <a:cs typeface="Verdana"/>
                  <a:sym typeface="Verdana"/>
                </a:rPr>
                <a:t>ГОСПОДСТВО АДМИНИСТРАТИВНО-КОМАНДНОЙ СИСТЕМЫ УПРАВЛЕНИЯ ЭКОНОМИКОЙ</a:t>
              </a:r>
              <a:endParaRPr/>
            </a:p>
          </p:txBody>
        </p:sp>
      </p:grpSp>
      <p:grpSp>
        <p:nvGrpSpPr>
          <p:cNvPr id="1260" name="Google Shape;1260;p54"/>
          <p:cNvGrpSpPr/>
          <p:nvPr/>
        </p:nvGrpSpPr>
        <p:grpSpPr>
          <a:xfrm>
            <a:off x="539750" y="4292600"/>
            <a:ext cx="8207375" cy="1873250"/>
            <a:chOff x="340" y="2704"/>
            <a:chExt cx="5170" cy="1180"/>
          </a:xfrm>
        </p:grpSpPr>
        <p:sp>
          <p:nvSpPr>
            <p:cNvPr id="1261" name="Google Shape;1261;p54"/>
            <p:cNvSpPr txBox="1"/>
            <p:nvPr/>
          </p:nvSpPr>
          <p:spPr>
            <a:xfrm>
              <a:off x="340" y="2704"/>
              <a:ext cx="1769" cy="1180"/>
            </a:xfrm>
            <a:prstGeom prst="rect">
              <a:avLst/>
            </a:prstGeom>
            <a:solidFill>
              <a:srgbClr val="FFFFFF"/>
            </a:solidFill>
            <a:ln w="28575" cap="flat" cmpd="sng">
              <a:solidFill>
                <a:srgbClr val="99003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-6350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66"/>
                </a:buClr>
                <a:buSzPts val="1000"/>
                <a:buFont typeface="Noto Sans Symbols"/>
                <a:buChar char="∙"/>
              </a:pPr>
              <a:r>
                <a:rPr lang="en-US" sz="1000" b="1" i="0" u="none">
                  <a:solidFill>
                    <a:srgbClr val="000066"/>
                  </a:solidFill>
                  <a:latin typeface="Verdana"/>
                  <a:ea typeface="Verdana"/>
                  <a:cs typeface="Verdana"/>
                  <a:sym typeface="Verdana"/>
                </a:rPr>
                <a:t>НАМЕТИЛОСЬ ОТСТАВАНИЕ ВО ВСЕХ ИНДУСТРИАЛЬНЫХ ОТРАСЛЯХ</a:t>
              </a:r>
              <a:endParaRPr/>
            </a:p>
            <a:p>
              <a:pPr marL="0" marR="0" lvl="0" indent="-6350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66"/>
                </a:buClr>
                <a:buSzPts val="1000"/>
                <a:buFont typeface="Noto Sans Symbols"/>
                <a:buChar char="∙"/>
              </a:pPr>
              <a:r>
                <a:rPr lang="en-US" sz="1000" b="1" i="0" u="none">
                  <a:solidFill>
                    <a:srgbClr val="000066"/>
                  </a:solidFill>
                  <a:latin typeface="Verdana"/>
                  <a:ea typeface="Verdana"/>
                  <a:cs typeface="Verdana"/>
                  <a:sym typeface="Verdana"/>
                </a:rPr>
                <a:t>НЕ ВЫПОЛНЯЛИСЬ ПЛАНЫ ПО ВНЕДРЕНИЮ НОВОЙ ТЕХНИКИ И РОСТУ ПРОИЗВОДИТЕЛЬНОСТИ ТРУДА</a:t>
              </a:r>
              <a:endParaRPr/>
            </a:p>
            <a:p>
              <a:pPr marL="0" marR="0" lvl="0" indent="-6350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66"/>
                </a:buClr>
                <a:buSzPts val="1000"/>
                <a:buFont typeface="Noto Sans Symbols"/>
                <a:buChar char="∙"/>
              </a:pPr>
              <a:r>
                <a:rPr lang="en-US" sz="1000" b="1" i="0" u="none">
                  <a:solidFill>
                    <a:srgbClr val="000066"/>
                  </a:solidFill>
                  <a:latin typeface="Verdana"/>
                  <a:ea typeface="Verdana"/>
                  <a:cs typeface="Verdana"/>
                  <a:sym typeface="Verdana"/>
                </a:rPr>
                <a:t>СНИЖАЛИСЬ ТЕМПЫ ЭКОНОМИЧЕСКОГО РАЗВИТИЯ</a:t>
              </a:r>
              <a:endParaRPr/>
            </a:p>
          </p:txBody>
        </p:sp>
        <p:sp>
          <p:nvSpPr>
            <p:cNvPr id="1262" name="Google Shape;1262;p54"/>
            <p:cNvSpPr txBox="1"/>
            <p:nvPr/>
          </p:nvSpPr>
          <p:spPr>
            <a:xfrm>
              <a:off x="3560" y="2704"/>
              <a:ext cx="1950" cy="1179"/>
            </a:xfrm>
            <a:prstGeom prst="rect">
              <a:avLst/>
            </a:prstGeom>
            <a:solidFill>
              <a:srgbClr val="FFFFFF"/>
            </a:solidFill>
            <a:ln w="28575" cap="flat" cmpd="sng">
              <a:solidFill>
                <a:srgbClr val="99003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-635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66"/>
                </a:buClr>
                <a:buSzPts val="1000"/>
                <a:buFont typeface="Noto Sans Symbols"/>
                <a:buChar char="∙"/>
              </a:pPr>
              <a:r>
                <a:rPr lang="en-US" sz="1000" b="1" i="0" u="none">
                  <a:solidFill>
                    <a:srgbClr val="000066"/>
                  </a:solidFill>
                  <a:latin typeface="Verdana"/>
                  <a:ea typeface="Verdana"/>
                  <a:cs typeface="Verdana"/>
                  <a:sym typeface="Verdana"/>
                </a:rPr>
                <a:t>УВЕЛИЧИВАЛОСЬ ЧИСЛО УБЫТОЧНЫХ ХОЗЯЙСТВ</a:t>
              </a:r>
              <a:endParaRPr/>
            </a:p>
            <a:p>
              <a:pPr marL="0" marR="0" lvl="0" indent="-635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66"/>
                </a:buClr>
                <a:buSzPts val="1000"/>
                <a:buFont typeface="Noto Sans Symbols"/>
                <a:buChar char="∙"/>
              </a:pPr>
              <a:r>
                <a:rPr lang="en-US" sz="1000" b="1" i="0" u="none">
                  <a:solidFill>
                    <a:srgbClr val="000066"/>
                  </a:solidFill>
                  <a:latin typeface="Verdana"/>
                  <a:ea typeface="Verdana"/>
                  <a:cs typeface="Verdana"/>
                  <a:sym typeface="Verdana"/>
                </a:rPr>
                <a:t>УВЕЛИЧЕНИЕ РАЗМЕРОВ КАПИТАЛОВЛОЖЕНИЙ НЕ ПРИНОСИЛО ЭКОНОМИЧЕСКОГО ЭФФЕКТА</a:t>
              </a:r>
              <a:endParaRPr/>
            </a:p>
            <a:p>
              <a:pPr marL="0" marR="0" lvl="0" indent="-635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66"/>
                </a:buClr>
                <a:buSzPts val="1000"/>
                <a:buFont typeface="Noto Sans Symbols"/>
                <a:buChar char="∙"/>
              </a:pPr>
              <a:r>
                <a:rPr lang="en-US" sz="1000" b="1" i="0" u="none">
                  <a:solidFill>
                    <a:srgbClr val="000066"/>
                  </a:solidFill>
                  <a:latin typeface="Verdana"/>
                  <a:ea typeface="Verdana"/>
                  <a:cs typeface="Verdana"/>
                  <a:sym typeface="Verdana"/>
                </a:rPr>
                <a:t>ОБЪЕМ ВАЛОВОЙ ПРОДУКЦИИ СОКРАЩАЛСЯ. В 1971-1975 гг. ОН СОСТАВЛЯЛ 13% СОВОКУПНОГО ОБЩЕСТВЕННОГО ПРОДУКТА, </a:t>
              </a:r>
              <a:endParaRPr/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66"/>
                </a:buClr>
                <a:buSzPts val="1000"/>
                <a:buFont typeface="Verdana"/>
                <a:buNone/>
              </a:pPr>
              <a:r>
                <a:rPr lang="en-US" sz="1000" b="1" i="0" u="none">
                  <a:solidFill>
                    <a:srgbClr val="000066"/>
                  </a:solidFill>
                  <a:latin typeface="Verdana"/>
                  <a:ea typeface="Verdana"/>
                  <a:cs typeface="Verdana"/>
                  <a:sym typeface="Verdana"/>
                </a:rPr>
                <a:t>А В 1981-1985 гг. – 6%</a:t>
              </a:r>
              <a:endParaRPr/>
            </a:p>
          </p:txBody>
        </p:sp>
      </p:grpSp>
      <p:grpSp>
        <p:nvGrpSpPr>
          <p:cNvPr id="1263" name="Google Shape;1263;p54"/>
          <p:cNvGrpSpPr/>
          <p:nvPr/>
        </p:nvGrpSpPr>
        <p:grpSpPr>
          <a:xfrm>
            <a:off x="539750" y="3860800"/>
            <a:ext cx="8207375" cy="387350"/>
            <a:chOff x="340" y="2432"/>
            <a:chExt cx="5170" cy="244"/>
          </a:xfrm>
        </p:grpSpPr>
        <p:sp>
          <p:nvSpPr>
            <p:cNvPr id="1264" name="Google Shape;1264;p54"/>
            <p:cNvSpPr txBox="1"/>
            <p:nvPr/>
          </p:nvSpPr>
          <p:spPr>
            <a:xfrm>
              <a:off x="340" y="2432"/>
              <a:ext cx="1769" cy="227"/>
            </a:xfrm>
            <a:prstGeom prst="rect">
              <a:avLst/>
            </a:prstGeom>
            <a:gradFill>
              <a:gsLst>
                <a:gs pos="0">
                  <a:srgbClr val="FFF9F9"/>
                </a:gs>
                <a:gs pos="50000">
                  <a:srgbClr val="FFCCCC"/>
                </a:gs>
                <a:gs pos="100000">
                  <a:srgbClr val="FFF9F9"/>
                </a:gs>
              </a:gsLst>
              <a:lin ang="5400000" scaled="0"/>
            </a:gradFill>
            <a:ln w="28575" cap="flat" cmpd="sng">
              <a:solidFill>
                <a:srgbClr val="99003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990033"/>
                </a:buClr>
                <a:buSzPts val="1400"/>
                <a:buFont typeface="Verdana"/>
                <a:buNone/>
              </a:pPr>
              <a:r>
                <a:rPr lang="en-US" sz="1400" b="1" i="0" u="none">
                  <a:solidFill>
                    <a:srgbClr val="990033"/>
                  </a:solidFill>
                  <a:latin typeface="Verdana"/>
                  <a:ea typeface="Verdana"/>
                  <a:cs typeface="Verdana"/>
                  <a:sym typeface="Verdana"/>
                </a:rPr>
                <a:t>В ПРОМЫШЛЕННОСТИ</a:t>
              </a:r>
              <a:endParaRPr/>
            </a:p>
          </p:txBody>
        </p:sp>
        <p:sp>
          <p:nvSpPr>
            <p:cNvPr id="1265" name="Google Shape;1265;p54"/>
            <p:cNvSpPr txBox="1"/>
            <p:nvPr/>
          </p:nvSpPr>
          <p:spPr>
            <a:xfrm>
              <a:off x="3560" y="2432"/>
              <a:ext cx="1950" cy="244"/>
            </a:xfrm>
            <a:prstGeom prst="rect">
              <a:avLst/>
            </a:prstGeom>
            <a:gradFill>
              <a:gsLst>
                <a:gs pos="0">
                  <a:srgbClr val="FFF9F9"/>
                </a:gs>
                <a:gs pos="50000">
                  <a:srgbClr val="FFCCCC"/>
                </a:gs>
                <a:gs pos="100000">
                  <a:srgbClr val="FFF9F9"/>
                </a:gs>
              </a:gsLst>
              <a:lin ang="5400000" scaled="0"/>
            </a:gradFill>
            <a:ln w="28575" cap="flat" cmpd="sng">
              <a:solidFill>
                <a:srgbClr val="99003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990033"/>
                </a:buClr>
                <a:buSzPts val="1400"/>
                <a:buFont typeface="Verdana"/>
                <a:buNone/>
              </a:pPr>
              <a:r>
                <a:rPr lang="en-US" sz="1400" b="1" i="0" u="none">
                  <a:solidFill>
                    <a:srgbClr val="990033"/>
                  </a:solidFill>
                  <a:latin typeface="Verdana"/>
                  <a:ea typeface="Verdana"/>
                  <a:cs typeface="Verdana"/>
                  <a:sym typeface="Verdana"/>
                </a:rPr>
                <a:t>В СЕЛЬСКОМ ХОЗЯЙСТВЕ</a:t>
              </a:r>
              <a:endParaRPr/>
            </a:p>
          </p:txBody>
        </p:sp>
      </p:grpSp>
      <p:grpSp>
        <p:nvGrpSpPr>
          <p:cNvPr id="1266" name="Google Shape;1266;p54"/>
          <p:cNvGrpSpPr/>
          <p:nvPr/>
        </p:nvGrpSpPr>
        <p:grpSpPr>
          <a:xfrm>
            <a:off x="3492500" y="3933825"/>
            <a:ext cx="2016125" cy="2232025"/>
            <a:chOff x="2200" y="2478"/>
            <a:chExt cx="1270" cy="1406"/>
          </a:xfrm>
        </p:grpSpPr>
        <p:sp>
          <p:nvSpPr>
            <p:cNvPr id="1267" name="Google Shape;1267;p54"/>
            <p:cNvSpPr/>
            <p:nvPr/>
          </p:nvSpPr>
          <p:spPr>
            <a:xfrm>
              <a:off x="2200" y="2478"/>
              <a:ext cx="363" cy="1361"/>
            </a:xfrm>
            <a:prstGeom prst="curvedLeftArrow">
              <a:avLst>
                <a:gd name="adj1" fmla="val 25000"/>
                <a:gd name="adj2" fmla="val 50000"/>
                <a:gd name="adj3" fmla="val 25000"/>
              </a:avLst>
            </a:prstGeom>
            <a:gradFill>
              <a:gsLst>
                <a:gs pos="0">
                  <a:srgbClr val="DCA7B9"/>
                </a:gs>
                <a:gs pos="50000">
                  <a:srgbClr val="990033"/>
                </a:gs>
                <a:gs pos="100000">
                  <a:srgbClr val="DCA7B9"/>
                </a:gs>
              </a:gsLst>
              <a:lin ang="5400000" scaled="0"/>
            </a:gradFill>
            <a:ln w="952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8" name="Google Shape;1268;p54"/>
            <p:cNvSpPr/>
            <p:nvPr/>
          </p:nvSpPr>
          <p:spPr>
            <a:xfrm flipH="1">
              <a:off x="3198" y="2478"/>
              <a:ext cx="272" cy="1406"/>
            </a:xfrm>
            <a:prstGeom prst="curvedLeftArrow">
              <a:avLst>
                <a:gd name="adj1" fmla="val 25000"/>
                <a:gd name="adj2" fmla="val 50000"/>
                <a:gd name="adj3" fmla="val 6300"/>
              </a:avLst>
            </a:prstGeom>
            <a:gradFill>
              <a:gsLst>
                <a:gs pos="0">
                  <a:srgbClr val="DCA7B9"/>
                </a:gs>
                <a:gs pos="50000">
                  <a:srgbClr val="990033"/>
                </a:gs>
                <a:gs pos="100000">
                  <a:srgbClr val="DCA7B9"/>
                </a:gs>
              </a:gsLst>
              <a:lin ang="5400000" scaled="0"/>
            </a:gradFill>
            <a:ln w="952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269" name="Google Shape;1269;p54"/>
          <p:cNvSpPr txBox="1"/>
          <p:nvPr/>
        </p:nvSpPr>
        <p:spPr>
          <a:xfrm>
            <a:off x="2484437" y="3357562"/>
            <a:ext cx="3960812" cy="35877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Verdana"/>
              <a:buNone/>
            </a:pPr>
            <a:r>
              <a:rPr lang="en-US" sz="1600" b="1" i="0" u="none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П Р О Я В Л Е Н И Е</a:t>
            </a:r>
            <a:endParaRPr/>
          </a:p>
        </p:txBody>
      </p:sp>
      <p:grpSp>
        <p:nvGrpSpPr>
          <p:cNvPr id="1270" name="Google Shape;1270;p54"/>
          <p:cNvGrpSpPr/>
          <p:nvPr/>
        </p:nvGrpSpPr>
        <p:grpSpPr>
          <a:xfrm>
            <a:off x="1619250" y="1628775"/>
            <a:ext cx="5976937" cy="431800"/>
            <a:chOff x="1020" y="1026"/>
            <a:chExt cx="3765" cy="272"/>
          </a:xfrm>
        </p:grpSpPr>
        <p:cxnSp>
          <p:nvCxnSpPr>
            <p:cNvPr id="1271" name="Google Shape;1271;p54"/>
            <p:cNvCxnSpPr/>
            <p:nvPr/>
          </p:nvCxnSpPr>
          <p:spPr>
            <a:xfrm>
              <a:off x="1020" y="1162"/>
              <a:ext cx="3765" cy="0"/>
            </a:xfrm>
            <a:prstGeom prst="straightConnector1">
              <a:avLst/>
            </a:prstGeom>
            <a:noFill/>
            <a:ln w="19050" cap="flat" cmpd="sng">
              <a:solidFill>
                <a:srgbClr val="990033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1272" name="Google Shape;1272;p54"/>
            <p:cNvCxnSpPr/>
            <p:nvPr/>
          </p:nvCxnSpPr>
          <p:spPr>
            <a:xfrm>
              <a:off x="1020" y="1162"/>
              <a:ext cx="0" cy="136"/>
            </a:xfrm>
            <a:prstGeom prst="straightConnector1">
              <a:avLst/>
            </a:prstGeom>
            <a:noFill/>
            <a:ln w="19050" cap="flat" cmpd="sng">
              <a:solidFill>
                <a:srgbClr val="990033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1273" name="Google Shape;1273;p54"/>
            <p:cNvCxnSpPr/>
            <p:nvPr/>
          </p:nvCxnSpPr>
          <p:spPr>
            <a:xfrm>
              <a:off x="2336" y="1162"/>
              <a:ext cx="0" cy="136"/>
            </a:xfrm>
            <a:prstGeom prst="straightConnector1">
              <a:avLst/>
            </a:prstGeom>
            <a:noFill/>
            <a:ln w="19050" cap="flat" cmpd="sng">
              <a:solidFill>
                <a:srgbClr val="990033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1274" name="Google Shape;1274;p54"/>
            <p:cNvCxnSpPr/>
            <p:nvPr/>
          </p:nvCxnSpPr>
          <p:spPr>
            <a:xfrm>
              <a:off x="3606" y="1162"/>
              <a:ext cx="0" cy="136"/>
            </a:xfrm>
            <a:prstGeom prst="straightConnector1">
              <a:avLst/>
            </a:prstGeom>
            <a:noFill/>
            <a:ln w="19050" cap="flat" cmpd="sng">
              <a:solidFill>
                <a:srgbClr val="990033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1275" name="Google Shape;1275;p54"/>
            <p:cNvCxnSpPr/>
            <p:nvPr/>
          </p:nvCxnSpPr>
          <p:spPr>
            <a:xfrm>
              <a:off x="4785" y="1162"/>
              <a:ext cx="0" cy="136"/>
            </a:xfrm>
            <a:prstGeom prst="straightConnector1">
              <a:avLst/>
            </a:prstGeom>
            <a:noFill/>
            <a:ln w="19050" cap="flat" cmpd="sng">
              <a:solidFill>
                <a:srgbClr val="990033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1276" name="Google Shape;1276;p54"/>
            <p:cNvCxnSpPr/>
            <p:nvPr/>
          </p:nvCxnSpPr>
          <p:spPr>
            <a:xfrm>
              <a:off x="2925" y="1026"/>
              <a:ext cx="0" cy="136"/>
            </a:xfrm>
            <a:prstGeom prst="straightConnector1">
              <a:avLst/>
            </a:prstGeom>
            <a:noFill/>
            <a:ln w="19050" cap="flat" cmpd="sng">
              <a:solidFill>
                <a:srgbClr val="990033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</p:grpSp>
      <p:sp>
        <p:nvSpPr>
          <p:cNvPr id="1277" name="Google Shape;1277;p54"/>
          <p:cNvSpPr/>
          <p:nvPr/>
        </p:nvSpPr>
        <p:spPr>
          <a:xfrm rot="5400000">
            <a:off x="8459787" y="6237287"/>
            <a:ext cx="468312" cy="4683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105000" y="60000"/>
                </a:moveTo>
                <a:lnTo>
                  <a:pt x="15000" y="15000"/>
                </a:lnTo>
                <a:lnTo>
                  <a:pt x="15000" y="105000"/>
                </a:lnTo>
                <a:close/>
              </a:path>
              <a:path w="120000" h="120000" fill="darken" extrusionOk="0">
                <a:moveTo>
                  <a:pt x="105000" y="60000"/>
                </a:moveTo>
                <a:lnTo>
                  <a:pt x="15000" y="15000"/>
                </a:lnTo>
                <a:lnTo>
                  <a:pt x="15000" y="105000"/>
                </a:lnTo>
                <a:close/>
              </a:path>
              <a:path w="120000" h="120000" fill="none" extrusionOk="0">
                <a:moveTo>
                  <a:pt x="105000" y="60000"/>
                </a:moveTo>
                <a:lnTo>
                  <a:pt x="15000" y="105000"/>
                </a:lnTo>
                <a:lnTo>
                  <a:pt x="15000" y="15000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D60093"/>
              </a:gs>
              <a:gs pos="50000">
                <a:srgbClr val="FFFFFF"/>
              </a:gs>
              <a:gs pos="100000">
                <a:srgbClr val="D60093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1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2" name="Google Shape;1282;p5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3" name="Google Shape;1283;p55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/>
          </a:p>
        </p:txBody>
      </p:sp>
      <p:pic>
        <p:nvPicPr>
          <p:cNvPr id="1284" name="Google Shape;1284;p55" descr="Рисунок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77050"/>
          </a:xfrm>
          <a:prstGeom prst="rect">
            <a:avLst/>
          </a:prstGeom>
          <a:noFill/>
          <a:ln>
            <a:noFill/>
          </a:ln>
        </p:spPr>
      </p:pic>
      <p:sp>
        <p:nvSpPr>
          <p:cNvPr id="1285" name="Google Shape;1285;p55"/>
          <p:cNvSpPr txBox="1"/>
          <p:nvPr/>
        </p:nvSpPr>
        <p:spPr>
          <a:xfrm>
            <a:off x="7127875" y="201612"/>
            <a:ext cx="2016125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Pts val="1200"/>
              <a:buFont typeface="Verdana"/>
              <a:buNone/>
            </a:pPr>
            <a:r>
              <a:rPr lang="en-US" sz="1200" b="1" i="0" u="none">
                <a:solidFill>
                  <a:srgbClr val="990033"/>
                </a:solidFill>
                <a:latin typeface="Verdana"/>
                <a:ea typeface="Verdana"/>
                <a:cs typeface="Verdana"/>
                <a:sym typeface="Verdana"/>
              </a:rPr>
              <a:t>(Транспарант 29)</a:t>
            </a:r>
            <a:endParaRPr/>
          </a:p>
        </p:txBody>
      </p:sp>
      <p:sp>
        <p:nvSpPr>
          <p:cNvPr id="1286" name="Google Shape;1286;p55"/>
          <p:cNvSpPr txBox="1"/>
          <p:nvPr/>
        </p:nvSpPr>
        <p:spPr>
          <a:xfrm>
            <a:off x="4418012" y="436562"/>
            <a:ext cx="18415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7" name="Google Shape;1287;p55"/>
          <p:cNvSpPr txBox="1"/>
          <p:nvPr/>
        </p:nvSpPr>
        <p:spPr>
          <a:xfrm>
            <a:off x="468312" y="731837"/>
            <a:ext cx="8280400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/>
          <a:p>
            <a:pPr marL="0" marR="0" lvl="0" indent="685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41C3D"/>
              </a:buClr>
              <a:buSzPts val="1800"/>
              <a:buFont typeface="Verdana"/>
              <a:buNone/>
            </a:pPr>
            <a:r>
              <a:rPr lang="en-US" sz="1800" b="1" i="0" u="none">
                <a:solidFill>
                  <a:srgbClr val="B41C3D"/>
                </a:solidFill>
                <a:latin typeface="Verdana"/>
                <a:ea typeface="Verdana"/>
                <a:cs typeface="Verdana"/>
                <a:sym typeface="Verdana"/>
              </a:rPr>
              <a:t>СОЦИАЛЬНАЯ СФЕРА В 70-е – НАЧАЛЕ 80-Х ГОДОВ</a:t>
            </a:r>
            <a:endParaRPr/>
          </a:p>
        </p:txBody>
      </p:sp>
      <p:grpSp>
        <p:nvGrpSpPr>
          <p:cNvPr id="1288" name="Google Shape;1288;p55"/>
          <p:cNvGrpSpPr/>
          <p:nvPr/>
        </p:nvGrpSpPr>
        <p:grpSpPr>
          <a:xfrm>
            <a:off x="323850" y="1339850"/>
            <a:ext cx="8496300" cy="863600"/>
            <a:chOff x="204" y="844"/>
            <a:chExt cx="5352" cy="544"/>
          </a:xfrm>
        </p:grpSpPr>
        <p:sp>
          <p:nvSpPr>
            <p:cNvPr id="1289" name="Google Shape;1289;p55"/>
            <p:cNvSpPr txBox="1"/>
            <p:nvPr/>
          </p:nvSpPr>
          <p:spPr>
            <a:xfrm>
              <a:off x="204" y="844"/>
              <a:ext cx="1179" cy="544"/>
            </a:xfrm>
            <a:prstGeom prst="rect">
              <a:avLst/>
            </a:prstGeom>
            <a:solidFill>
              <a:srgbClr val="FFFFFF"/>
            </a:solidFill>
            <a:ln w="28575" cap="flat" cmpd="sng">
              <a:solidFill>
                <a:srgbClr val="99003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66"/>
                </a:buClr>
                <a:buSzPts val="1000"/>
                <a:buFont typeface="Verdana"/>
                <a:buNone/>
              </a:pPr>
              <a:r>
                <a:rPr lang="en-US" sz="1000" b="1" i="0" u="none">
                  <a:solidFill>
                    <a:srgbClr val="000066"/>
                  </a:solidFill>
                  <a:latin typeface="Verdana"/>
                  <a:ea typeface="Verdana"/>
                  <a:cs typeface="Verdana"/>
                  <a:sym typeface="Verdana"/>
                </a:rPr>
                <a:t>ФИНАНСИРОВАНИЕМ СОЦИАЛЬНОЙ СФЕРЫ ПО «ОСТАТОЧНОМУ» ПРИНЦИПУ</a:t>
              </a:r>
              <a:endParaRPr/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000" b="1" i="0" u="none">
                <a:solidFill>
                  <a:srgbClr val="000066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290" name="Google Shape;1290;p55"/>
            <p:cNvSpPr txBox="1"/>
            <p:nvPr/>
          </p:nvSpPr>
          <p:spPr>
            <a:xfrm>
              <a:off x="1519" y="844"/>
              <a:ext cx="1067" cy="544"/>
            </a:xfrm>
            <a:prstGeom prst="rect">
              <a:avLst/>
            </a:prstGeom>
            <a:solidFill>
              <a:srgbClr val="FFFFFF"/>
            </a:solidFill>
            <a:ln w="28575" cap="flat" cmpd="sng">
              <a:solidFill>
                <a:srgbClr val="99003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66"/>
                </a:buClr>
                <a:buSzPts val="1000"/>
                <a:buFont typeface="Verdana"/>
                <a:buNone/>
              </a:pPr>
              <a:r>
                <a:rPr lang="en-US" sz="1000" b="1" i="0" u="none">
                  <a:solidFill>
                    <a:srgbClr val="000066"/>
                  </a:solidFill>
                  <a:latin typeface="Verdana"/>
                  <a:ea typeface="Verdana"/>
                  <a:cs typeface="Verdana"/>
                  <a:sym typeface="Verdana"/>
                </a:rPr>
                <a:t>МАССОВЫМ СТРОИТЕЛЬСТВОМ ЖИЛЬЯ</a:t>
              </a:r>
              <a:endParaRPr/>
            </a:p>
          </p:txBody>
        </p:sp>
        <p:sp>
          <p:nvSpPr>
            <p:cNvPr id="1291" name="Google Shape;1291;p55"/>
            <p:cNvSpPr txBox="1"/>
            <p:nvPr/>
          </p:nvSpPr>
          <p:spPr>
            <a:xfrm>
              <a:off x="2677" y="844"/>
              <a:ext cx="1417" cy="544"/>
            </a:xfrm>
            <a:prstGeom prst="rect">
              <a:avLst/>
            </a:prstGeom>
            <a:solidFill>
              <a:srgbClr val="FFFFFF"/>
            </a:solidFill>
            <a:ln w="28575" cap="flat" cmpd="sng">
              <a:solidFill>
                <a:srgbClr val="99003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66"/>
                </a:buClr>
                <a:buSzPts val="1000"/>
                <a:buFont typeface="Verdana"/>
                <a:buNone/>
              </a:pPr>
              <a:r>
                <a:rPr lang="en-US" sz="1000" b="1" i="0" u="none">
                  <a:solidFill>
                    <a:srgbClr val="000066"/>
                  </a:solidFill>
                  <a:latin typeface="Verdana"/>
                  <a:ea typeface="Verdana"/>
                  <a:cs typeface="Verdana"/>
                  <a:sym typeface="Verdana"/>
                </a:rPr>
                <a:t>УВЕЛИЧЕНИЕМ РАЗМЕРОВ ЕЖЕМЕСЯЧНОЙ ЗАРПЛАТЫ НИЗКООПЛАЧИВАЕМЫМ КАТЕГОРИЯМ РАБОТНИКОВ</a:t>
              </a:r>
              <a:endParaRPr/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000" b="1" i="0" u="none">
                <a:solidFill>
                  <a:srgbClr val="000066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292" name="Google Shape;1292;p55"/>
            <p:cNvSpPr txBox="1"/>
            <p:nvPr/>
          </p:nvSpPr>
          <p:spPr>
            <a:xfrm>
              <a:off x="4150" y="844"/>
              <a:ext cx="1406" cy="544"/>
            </a:xfrm>
            <a:prstGeom prst="rect">
              <a:avLst/>
            </a:prstGeom>
            <a:solidFill>
              <a:srgbClr val="FFFFFF"/>
            </a:solidFill>
            <a:ln w="28575" cap="flat" cmpd="sng">
              <a:solidFill>
                <a:srgbClr val="99003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66"/>
                </a:buClr>
                <a:buSzPts val="1000"/>
                <a:buFont typeface="Verdana"/>
                <a:buNone/>
              </a:pPr>
              <a:r>
                <a:rPr lang="en-US" sz="1000" b="1" i="0" u="none">
                  <a:solidFill>
                    <a:srgbClr val="000066"/>
                  </a:solidFill>
                  <a:latin typeface="Verdana"/>
                  <a:ea typeface="Verdana"/>
                  <a:cs typeface="Verdana"/>
                  <a:sym typeface="Verdana"/>
                </a:rPr>
                <a:t>ПРИВИЛЕГИРОВАННЫМ ПОЛОЖЕНИЕМ «НОМЕНКЛАТУРЫ» ПРИ РАСПРЕДЕЛЕНИИ МАТЕРИАЛЬНЫХ БЛАГ</a:t>
              </a:r>
              <a:endParaRPr/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Arial"/>
                <a:buNone/>
              </a:pPr>
              <a:endParaRPr sz="1000" b="1" i="0" u="none">
                <a:solidFill>
                  <a:srgbClr val="000066"/>
                </a:solidFill>
                <a:latin typeface="Verdana"/>
                <a:ea typeface="Verdana"/>
                <a:cs typeface="Verdana"/>
                <a:sym typeface="Verdana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000" b="1" i="0" u="none">
                <a:solidFill>
                  <a:srgbClr val="000066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</p:grpSp>
      <p:sp>
        <p:nvSpPr>
          <p:cNvPr id="1293" name="Google Shape;1293;p55"/>
          <p:cNvSpPr txBox="1"/>
          <p:nvPr/>
        </p:nvSpPr>
        <p:spPr>
          <a:xfrm>
            <a:off x="3276600" y="2852737"/>
            <a:ext cx="2519362" cy="719137"/>
          </a:xfrm>
          <a:prstGeom prst="rect">
            <a:avLst/>
          </a:prstGeom>
          <a:gradFill>
            <a:gsLst>
              <a:gs pos="0">
                <a:srgbClr val="FFE9E9"/>
              </a:gs>
              <a:gs pos="50000">
                <a:srgbClr val="FFCCCC"/>
              </a:gs>
              <a:gs pos="100000">
                <a:srgbClr val="FFE9E9"/>
              </a:gs>
            </a:gsLst>
            <a:lin ang="5400000" scaled="0"/>
          </a:gradFill>
          <a:ln w="28575" cap="flat" cmpd="sng">
            <a:solidFill>
              <a:srgbClr val="9900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endParaRPr sz="1000" b="1" i="0" u="none">
              <a:solidFill>
                <a:srgbClr val="990033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Pts val="1400"/>
              <a:buFont typeface="Verdana"/>
              <a:buNone/>
            </a:pPr>
            <a:r>
              <a:rPr lang="en-US" sz="1400" b="1" i="0" u="none">
                <a:solidFill>
                  <a:srgbClr val="990033"/>
                </a:solidFill>
                <a:latin typeface="Verdana"/>
                <a:ea typeface="Verdana"/>
                <a:cs typeface="Verdana"/>
                <a:sym typeface="Verdana"/>
              </a:rPr>
              <a:t>ХАРАКТЕРИЗОВАЛАСЬ</a:t>
            </a:r>
            <a:endParaRPr/>
          </a:p>
        </p:txBody>
      </p:sp>
      <p:grpSp>
        <p:nvGrpSpPr>
          <p:cNvPr id="1294" name="Google Shape;1294;p55"/>
          <p:cNvGrpSpPr/>
          <p:nvPr/>
        </p:nvGrpSpPr>
        <p:grpSpPr>
          <a:xfrm>
            <a:off x="539750" y="2852737"/>
            <a:ext cx="8234362" cy="792162"/>
            <a:chOff x="340" y="1797"/>
            <a:chExt cx="5187" cy="499"/>
          </a:xfrm>
        </p:grpSpPr>
        <p:sp>
          <p:nvSpPr>
            <p:cNvPr id="1295" name="Google Shape;1295;p55"/>
            <p:cNvSpPr txBox="1"/>
            <p:nvPr/>
          </p:nvSpPr>
          <p:spPr>
            <a:xfrm>
              <a:off x="3878" y="1797"/>
              <a:ext cx="1649" cy="499"/>
            </a:xfrm>
            <a:prstGeom prst="rect">
              <a:avLst/>
            </a:prstGeom>
            <a:solidFill>
              <a:srgbClr val="FFFFFF"/>
            </a:solidFill>
            <a:ln w="28575" cap="flat" cmpd="sng">
              <a:solidFill>
                <a:srgbClr val="99003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66"/>
                </a:buClr>
                <a:buSzPts val="1000"/>
                <a:buFont typeface="Verdana"/>
                <a:buNone/>
              </a:pPr>
              <a:r>
                <a:rPr lang="en-US" sz="1000" b="1" i="0" u="none">
                  <a:solidFill>
                    <a:srgbClr val="000066"/>
                  </a:solidFill>
                  <a:latin typeface="Verdana"/>
                  <a:ea typeface="Verdana"/>
                  <a:cs typeface="Verdana"/>
                  <a:sym typeface="Verdana"/>
                </a:rPr>
                <a:t>НЕОПРАВДАНЫМ СБЛИЖЕНИЕМ ОПЛАТЫ ТРУДА ИНЖЕНЕРНО-ТЕХНИЧЕСКОГО ПЕРСОНАЛА И РАБОЧИХ</a:t>
              </a:r>
              <a:endParaRPr/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000" b="1" i="0" u="none">
                <a:solidFill>
                  <a:srgbClr val="000066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296" name="Google Shape;1296;p55"/>
            <p:cNvSpPr txBox="1"/>
            <p:nvPr/>
          </p:nvSpPr>
          <p:spPr>
            <a:xfrm>
              <a:off x="340" y="1797"/>
              <a:ext cx="1512" cy="439"/>
            </a:xfrm>
            <a:prstGeom prst="rect">
              <a:avLst/>
            </a:prstGeom>
            <a:solidFill>
              <a:srgbClr val="FFFFFF"/>
            </a:solidFill>
            <a:ln w="28575" cap="flat" cmpd="sng">
              <a:solidFill>
                <a:srgbClr val="99003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66"/>
                </a:buClr>
                <a:buSzPts val="1000"/>
                <a:buFont typeface="Verdana"/>
                <a:buNone/>
              </a:pPr>
              <a:r>
                <a:rPr lang="en-US" sz="1000" b="1" i="0" u="none">
                  <a:solidFill>
                    <a:srgbClr val="000066"/>
                  </a:solidFill>
                  <a:latin typeface="Verdana"/>
                  <a:ea typeface="Verdana"/>
                  <a:cs typeface="Verdana"/>
                  <a:sym typeface="Verdana"/>
                </a:rPr>
                <a:t>РОСТОМ ЗАРПЛАТЫ БЕЗ УЧЕТА РЕАЛЬНЫХ РЕЗУЛЬТАТОВ ТРУДА РАБОТАЮЩИХ</a:t>
              </a:r>
              <a:endParaRPr/>
            </a:p>
          </p:txBody>
        </p:sp>
      </p:grpSp>
      <p:sp>
        <p:nvSpPr>
          <p:cNvPr id="1297" name="Google Shape;1297;p55"/>
          <p:cNvSpPr/>
          <p:nvPr/>
        </p:nvSpPr>
        <p:spPr>
          <a:xfrm rot="10800000">
            <a:off x="1692275" y="3932237"/>
            <a:ext cx="5715000" cy="504825"/>
          </a:xfrm>
          <a:prstGeom prst="triangle">
            <a:avLst>
              <a:gd name="adj" fmla="val 50000"/>
            </a:avLst>
          </a:prstGeom>
          <a:gradFill>
            <a:gsLst>
              <a:gs pos="0">
                <a:srgbClr val="D390A6"/>
              </a:gs>
              <a:gs pos="50000">
                <a:srgbClr val="990033"/>
              </a:gs>
              <a:gs pos="100000">
                <a:srgbClr val="D390A6"/>
              </a:gs>
            </a:gsLst>
            <a:lin ang="5400000" scaled="0"/>
          </a:gradFill>
          <a:ln w="28575" cap="flat" cmpd="sng">
            <a:solidFill>
              <a:srgbClr val="9900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8" name="Google Shape;1298;p55"/>
          <p:cNvSpPr txBox="1"/>
          <p:nvPr/>
        </p:nvSpPr>
        <p:spPr>
          <a:xfrm>
            <a:off x="1403350" y="4600575"/>
            <a:ext cx="6192837" cy="1924050"/>
          </a:xfrm>
          <a:prstGeom prst="rect">
            <a:avLst/>
          </a:prstGeom>
          <a:gradFill>
            <a:gsLst>
              <a:gs pos="0">
                <a:srgbClr val="FFE9E9"/>
              </a:gs>
              <a:gs pos="50000">
                <a:srgbClr val="FFCCCC"/>
              </a:gs>
              <a:gs pos="100000">
                <a:srgbClr val="FFE9E9"/>
              </a:gs>
            </a:gsLst>
            <a:lin ang="5400000" scaled="0"/>
          </a:gradFill>
          <a:ln w="28575" cap="flat" cmpd="sng">
            <a:solidFill>
              <a:srgbClr val="9900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Pts val="1400"/>
              <a:buFont typeface="Verdana"/>
              <a:buNone/>
            </a:pPr>
            <a:r>
              <a:rPr lang="en-US" sz="1400" b="1" i="0" u="none">
                <a:solidFill>
                  <a:srgbClr val="990033"/>
                </a:solidFill>
                <a:latin typeface="Verdana"/>
                <a:ea typeface="Verdana"/>
                <a:cs typeface="Verdana"/>
                <a:sym typeface="Verdana"/>
              </a:rPr>
              <a:t>СЛЕДСТВИЕМ ПРОТИВОРЕЧИВОЙ СОЦИАЛЬНОЙ ПОЛИТИКИ БЫЛО: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 i="0" u="none">
              <a:solidFill>
                <a:srgbClr val="990033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-76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∙"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РАСТУЩЕЕ НЕДОВОЛЬСТВО В СТРАНЕ</a:t>
            </a:r>
            <a:endParaRPr/>
          </a:p>
          <a:p>
            <a:pPr marL="0" marR="0" lvl="0" indent="-76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∙"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ПАДЕНИЕ АВТОРИТЕТА КПСС</a:t>
            </a:r>
            <a:endParaRPr/>
          </a:p>
          <a:p>
            <a:pPr marL="0" marR="0" lvl="0" indent="-76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∙"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РОСТ НЕГАТИВНЫХ ЯВЛЕНИЙ (ВЗЯТОЧНИЧЕСТВО, КОРРУПЦИЯ)</a:t>
            </a:r>
            <a:endParaRPr/>
          </a:p>
          <a:p>
            <a:pPr marL="0" marR="0" lvl="0" indent="-76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∙"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РЕАЛЬНЫЕ ДОХОДЫ НА ДУШУ НАСЕЛЕНИЯ В НАЧ. 80-х  (ПО СРАВНЕНИЮ С 1966-1970 гг. ) УМЕНЬШИЛИСЬ 2,8 РАЗА</a:t>
            </a:r>
            <a:endParaRPr/>
          </a:p>
        </p:txBody>
      </p:sp>
      <p:grpSp>
        <p:nvGrpSpPr>
          <p:cNvPr id="1299" name="Google Shape;1299;p55"/>
          <p:cNvGrpSpPr/>
          <p:nvPr/>
        </p:nvGrpSpPr>
        <p:grpSpPr>
          <a:xfrm>
            <a:off x="1042987" y="2203450"/>
            <a:ext cx="6913562" cy="1008062"/>
            <a:chOff x="657" y="1388"/>
            <a:chExt cx="4355" cy="635"/>
          </a:xfrm>
        </p:grpSpPr>
        <p:cxnSp>
          <p:nvCxnSpPr>
            <p:cNvPr id="1300" name="Google Shape;1300;p55"/>
            <p:cNvCxnSpPr/>
            <p:nvPr/>
          </p:nvCxnSpPr>
          <p:spPr>
            <a:xfrm rot="10800000">
              <a:off x="1837" y="2023"/>
              <a:ext cx="227" cy="0"/>
            </a:xfrm>
            <a:prstGeom prst="straightConnector1">
              <a:avLst/>
            </a:prstGeom>
            <a:noFill/>
            <a:ln w="19050" cap="flat" cmpd="sng">
              <a:solidFill>
                <a:srgbClr val="000066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  <p:cxnSp>
          <p:nvCxnSpPr>
            <p:cNvPr id="1301" name="Google Shape;1301;p55"/>
            <p:cNvCxnSpPr/>
            <p:nvPr/>
          </p:nvCxnSpPr>
          <p:spPr>
            <a:xfrm>
              <a:off x="3651" y="2023"/>
              <a:ext cx="227" cy="0"/>
            </a:xfrm>
            <a:prstGeom prst="straightConnector1">
              <a:avLst/>
            </a:prstGeom>
            <a:noFill/>
            <a:ln w="19050" cap="flat" cmpd="sng">
              <a:solidFill>
                <a:srgbClr val="000066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  <p:grpSp>
          <p:nvGrpSpPr>
            <p:cNvPr id="1302" name="Google Shape;1302;p55"/>
            <p:cNvGrpSpPr/>
            <p:nvPr/>
          </p:nvGrpSpPr>
          <p:grpSpPr>
            <a:xfrm>
              <a:off x="657" y="1388"/>
              <a:ext cx="4355" cy="409"/>
              <a:chOff x="657" y="1388"/>
              <a:chExt cx="4355" cy="409"/>
            </a:xfrm>
          </p:grpSpPr>
          <p:cxnSp>
            <p:nvCxnSpPr>
              <p:cNvPr id="1303" name="Google Shape;1303;p55"/>
              <p:cNvCxnSpPr/>
              <p:nvPr/>
            </p:nvCxnSpPr>
            <p:spPr>
              <a:xfrm>
                <a:off x="657" y="1615"/>
                <a:ext cx="4355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000066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1304" name="Google Shape;1304;p55"/>
              <p:cNvCxnSpPr/>
              <p:nvPr/>
            </p:nvCxnSpPr>
            <p:spPr>
              <a:xfrm rot="10800000">
                <a:off x="2789" y="1615"/>
                <a:ext cx="0" cy="182"/>
              </a:xfrm>
              <a:prstGeom prst="straightConnector1">
                <a:avLst/>
              </a:prstGeom>
              <a:noFill/>
              <a:ln w="19050" cap="flat" cmpd="sng">
                <a:solidFill>
                  <a:srgbClr val="000066"/>
                </a:solidFill>
                <a:prstDash val="solid"/>
                <a:miter lim="800000"/>
                <a:headEnd type="none" w="med" len="med"/>
                <a:tailEnd type="triangle" w="med" len="med"/>
              </a:ln>
            </p:spPr>
          </p:cxnSp>
          <p:cxnSp>
            <p:nvCxnSpPr>
              <p:cNvPr id="1305" name="Google Shape;1305;p55"/>
              <p:cNvCxnSpPr/>
              <p:nvPr/>
            </p:nvCxnSpPr>
            <p:spPr>
              <a:xfrm rot="10800000">
                <a:off x="657" y="1388"/>
                <a:ext cx="0" cy="227"/>
              </a:xfrm>
              <a:prstGeom prst="straightConnector1">
                <a:avLst/>
              </a:prstGeom>
              <a:noFill/>
              <a:ln w="19050" cap="flat" cmpd="sng">
                <a:solidFill>
                  <a:srgbClr val="000066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1306" name="Google Shape;1306;p55"/>
              <p:cNvCxnSpPr/>
              <p:nvPr/>
            </p:nvCxnSpPr>
            <p:spPr>
              <a:xfrm rot="10800000">
                <a:off x="2064" y="1388"/>
                <a:ext cx="0" cy="227"/>
              </a:xfrm>
              <a:prstGeom prst="straightConnector1">
                <a:avLst/>
              </a:prstGeom>
              <a:noFill/>
              <a:ln w="19050" cap="flat" cmpd="sng">
                <a:solidFill>
                  <a:srgbClr val="000066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1307" name="Google Shape;1307;p55"/>
              <p:cNvCxnSpPr/>
              <p:nvPr/>
            </p:nvCxnSpPr>
            <p:spPr>
              <a:xfrm rot="10800000">
                <a:off x="3379" y="1388"/>
                <a:ext cx="0" cy="227"/>
              </a:xfrm>
              <a:prstGeom prst="straightConnector1">
                <a:avLst/>
              </a:prstGeom>
              <a:noFill/>
              <a:ln w="19050" cap="flat" cmpd="sng">
                <a:solidFill>
                  <a:srgbClr val="000066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1308" name="Google Shape;1308;p55"/>
              <p:cNvCxnSpPr/>
              <p:nvPr/>
            </p:nvCxnSpPr>
            <p:spPr>
              <a:xfrm rot="10800000">
                <a:off x="5012" y="1388"/>
                <a:ext cx="0" cy="227"/>
              </a:xfrm>
              <a:prstGeom prst="straightConnector1">
                <a:avLst/>
              </a:prstGeom>
              <a:noFill/>
              <a:ln w="19050" cap="flat" cmpd="sng">
                <a:solidFill>
                  <a:srgbClr val="000066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</p:grpSp>
      </p:grpSp>
      <p:sp>
        <p:nvSpPr>
          <p:cNvPr id="1309" name="Google Shape;1309;p55"/>
          <p:cNvSpPr/>
          <p:nvPr/>
        </p:nvSpPr>
        <p:spPr>
          <a:xfrm rot="5400000">
            <a:off x="8459787" y="6237287"/>
            <a:ext cx="468312" cy="4683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105000" y="60000"/>
                </a:moveTo>
                <a:lnTo>
                  <a:pt x="15000" y="15000"/>
                </a:lnTo>
                <a:lnTo>
                  <a:pt x="15000" y="105000"/>
                </a:lnTo>
                <a:close/>
              </a:path>
              <a:path w="120000" h="120000" fill="darken" extrusionOk="0">
                <a:moveTo>
                  <a:pt x="105000" y="60000"/>
                </a:moveTo>
                <a:lnTo>
                  <a:pt x="15000" y="15000"/>
                </a:lnTo>
                <a:lnTo>
                  <a:pt x="15000" y="105000"/>
                </a:lnTo>
                <a:close/>
              </a:path>
              <a:path w="120000" h="120000" fill="none" extrusionOk="0">
                <a:moveTo>
                  <a:pt x="105000" y="60000"/>
                </a:moveTo>
                <a:lnTo>
                  <a:pt x="15000" y="105000"/>
                </a:lnTo>
                <a:lnTo>
                  <a:pt x="15000" y="15000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D60093"/>
              </a:gs>
              <a:gs pos="50000">
                <a:srgbClr val="FFFFFF"/>
              </a:gs>
              <a:gs pos="100000">
                <a:srgbClr val="D60093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1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4" name="Google Shape;1314;p5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5" name="Google Shape;1315;p5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/>
          </a:p>
        </p:txBody>
      </p:sp>
      <p:pic>
        <p:nvPicPr>
          <p:cNvPr id="1316" name="Google Shape;1316;p56" descr="Рисунок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77050"/>
          </a:xfrm>
          <a:prstGeom prst="rect">
            <a:avLst/>
          </a:prstGeom>
          <a:noFill/>
          <a:ln>
            <a:noFill/>
          </a:ln>
        </p:spPr>
      </p:pic>
      <p:sp>
        <p:nvSpPr>
          <p:cNvPr id="1317" name="Google Shape;1317;p56"/>
          <p:cNvSpPr txBox="1"/>
          <p:nvPr/>
        </p:nvSpPr>
        <p:spPr>
          <a:xfrm>
            <a:off x="7019925" y="130175"/>
            <a:ext cx="2016125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Pts val="1200"/>
              <a:buFont typeface="Verdana"/>
              <a:buNone/>
            </a:pPr>
            <a:r>
              <a:rPr lang="en-US" sz="1200" b="1" i="0" u="none">
                <a:solidFill>
                  <a:srgbClr val="990033"/>
                </a:solidFill>
                <a:latin typeface="Verdana"/>
                <a:ea typeface="Verdana"/>
                <a:cs typeface="Verdana"/>
                <a:sym typeface="Verdana"/>
              </a:rPr>
              <a:t>(Транспарант 30)</a:t>
            </a:r>
            <a:endParaRPr/>
          </a:p>
        </p:txBody>
      </p:sp>
      <p:sp>
        <p:nvSpPr>
          <p:cNvPr id="1318" name="Google Shape;1318;p56"/>
          <p:cNvSpPr txBox="1"/>
          <p:nvPr/>
        </p:nvSpPr>
        <p:spPr>
          <a:xfrm>
            <a:off x="4418012" y="436562"/>
            <a:ext cx="18415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9" name="Google Shape;1319;p56"/>
          <p:cNvSpPr txBox="1"/>
          <p:nvPr/>
        </p:nvSpPr>
        <p:spPr>
          <a:xfrm>
            <a:off x="-323850" y="476250"/>
            <a:ext cx="9144000" cy="350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/>
          <a:p>
            <a:pPr marL="0" marR="0" lvl="0" indent="685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41C3D"/>
              </a:buClr>
              <a:buSzPts val="2000"/>
              <a:buFont typeface="Verdana"/>
              <a:buNone/>
            </a:pPr>
            <a:r>
              <a:rPr lang="en-US" sz="2000" b="1" i="0" u="none">
                <a:solidFill>
                  <a:srgbClr val="B41C3D"/>
                </a:solidFill>
                <a:latin typeface="Verdana"/>
                <a:ea typeface="Verdana"/>
                <a:cs typeface="Verdana"/>
                <a:sym typeface="Verdana"/>
              </a:rPr>
              <a:t>ПРОТИВОРЕЧИЯ В ПОЛИТИЧЕСКОЙ ЖИЗНИ СТРАНЫ </a:t>
            </a:r>
            <a:endParaRPr/>
          </a:p>
        </p:txBody>
      </p:sp>
      <p:sp>
        <p:nvSpPr>
          <p:cNvPr id="1320" name="Google Shape;1320;p56"/>
          <p:cNvSpPr txBox="1"/>
          <p:nvPr/>
        </p:nvSpPr>
        <p:spPr>
          <a:xfrm>
            <a:off x="1536700" y="1123950"/>
            <a:ext cx="5772150" cy="3365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41C3D"/>
              </a:buClr>
              <a:buSzPts val="1600"/>
              <a:buFont typeface="Verdana"/>
              <a:buNone/>
            </a:pPr>
            <a:r>
              <a:rPr lang="en-US" sz="1600" b="1" i="0" u="none">
                <a:solidFill>
                  <a:srgbClr val="B41C3D"/>
                </a:solidFill>
                <a:latin typeface="Verdana"/>
                <a:ea typeface="Verdana"/>
                <a:cs typeface="Verdana"/>
                <a:sym typeface="Verdana"/>
              </a:rPr>
              <a:t>П Р О Т И В О Р Е Ч И Я</a:t>
            </a:r>
            <a:endParaRPr/>
          </a:p>
        </p:txBody>
      </p:sp>
      <p:sp>
        <p:nvSpPr>
          <p:cNvPr id="1321" name="Google Shape;1321;p56"/>
          <p:cNvSpPr txBox="1"/>
          <p:nvPr/>
        </p:nvSpPr>
        <p:spPr>
          <a:xfrm>
            <a:off x="2195512" y="4868862"/>
            <a:ext cx="4572000" cy="3365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41C3D"/>
              </a:buClr>
              <a:buSzPts val="1600"/>
              <a:buFont typeface="Verdana"/>
              <a:buNone/>
            </a:pPr>
            <a:r>
              <a:rPr lang="en-US" sz="1600" b="1" i="0" u="none">
                <a:solidFill>
                  <a:srgbClr val="B41C3D"/>
                </a:solidFill>
                <a:latin typeface="Verdana"/>
                <a:ea typeface="Verdana"/>
                <a:cs typeface="Verdana"/>
                <a:sym typeface="Verdana"/>
              </a:rPr>
              <a:t>П О С Л Е Д С Т В И Я</a:t>
            </a:r>
            <a:endParaRPr/>
          </a:p>
        </p:txBody>
      </p:sp>
      <p:sp>
        <p:nvSpPr>
          <p:cNvPr id="1322" name="Google Shape;1322;p56"/>
          <p:cNvSpPr txBox="1"/>
          <p:nvPr/>
        </p:nvSpPr>
        <p:spPr>
          <a:xfrm>
            <a:off x="250825" y="2203450"/>
            <a:ext cx="8642350" cy="1873250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9900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-76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1200"/>
              <a:buFont typeface="Noto Sans Symbols"/>
              <a:buChar char="∙"/>
            </a:pPr>
            <a:r>
              <a:rPr lang="en-US" sz="1200" b="1" i="0" u="none">
                <a:solidFill>
                  <a:srgbClr val="000066"/>
                </a:solidFill>
                <a:latin typeface="Verdana"/>
                <a:ea typeface="Verdana"/>
                <a:cs typeface="Verdana"/>
                <a:sym typeface="Verdana"/>
              </a:rPr>
              <a:t>МЕЖДУ ДЕМОКРАТИЧЕСКОЙ ФОРМОЙ И БЮРОКРАТИЧЕСКОЙ СУЩНОСТЬЮ ПОЛИТИЧЕСКОЙ СИСТЕМЫ </a:t>
            </a:r>
            <a:endParaRPr/>
          </a:p>
          <a:p>
            <a:pPr marL="0" marR="0" lvl="0" indent="-76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1200"/>
              <a:buFont typeface="Noto Sans Symbols"/>
              <a:buChar char="∙"/>
            </a:pPr>
            <a:r>
              <a:rPr lang="en-US" sz="1200" b="1" i="0" u="none">
                <a:solidFill>
                  <a:srgbClr val="000066"/>
                </a:solidFill>
                <a:latin typeface="Verdana"/>
                <a:ea typeface="Verdana"/>
                <a:cs typeface="Verdana"/>
                <a:sym typeface="Verdana"/>
              </a:rPr>
              <a:t>МЕЖДУ ПОЛИТИЧЕСКОЙ СИСТЕМОЙ С ЕЕ СТАРЫМИ ПОДХОДАМИ И НОВЫМИ ПРОЦЕССАМИ В ОБЩЕСТВЕННОЙ ЖИЗНИ</a:t>
            </a:r>
            <a:endParaRPr/>
          </a:p>
          <a:p>
            <a:pPr marL="0" marR="0" lvl="0" indent="-76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1200"/>
              <a:buFont typeface="Noto Sans Symbols"/>
              <a:buChar char="∙"/>
            </a:pPr>
            <a:r>
              <a:rPr lang="en-US" sz="1200" b="1" i="0" u="none">
                <a:solidFill>
                  <a:srgbClr val="000066"/>
                </a:solidFill>
                <a:latin typeface="Verdana"/>
                <a:ea typeface="Verdana"/>
                <a:cs typeface="Verdana"/>
                <a:sym typeface="Verdana"/>
              </a:rPr>
              <a:t>МЕЖДУ ПРОВОЗГЛАШЕННЫМИ ИДЕАЛАМИ РАЗВИТОГО СОЦИАЛИЗМА И РЕАЛЬНОЙ ЖИЗНЬЮ</a:t>
            </a:r>
            <a:endParaRPr/>
          </a:p>
          <a:p>
            <a:pPr marL="0" marR="0" lvl="0" indent="-76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1200"/>
              <a:buFont typeface="Noto Sans Symbols"/>
              <a:buChar char="∙"/>
            </a:pPr>
            <a:r>
              <a:rPr lang="en-US" sz="1200" b="1" i="0" u="none">
                <a:solidFill>
                  <a:srgbClr val="000066"/>
                </a:solidFill>
                <a:latin typeface="Verdana"/>
                <a:ea typeface="Verdana"/>
                <a:cs typeface="Verdana"/>
                <a:sym typeface="Verdana"/>
              </a:rPr>
              <a:t>МЕЖДУ ТРИБУННЫМИ ЗАКЛИНАНИИ И НАРОДОВЛАСТИИ И ВОЛЮНТАРИЗМОМ И СУБЪЕКТИВИЗМОМ НА ПРАКТИКЕ</a:t>
            </a:r>
            <a:endParaRPr/>
          </a:p>
          <a:p>
            <a:pPr marL="0" marR="0" lvl="0" indent="-76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1200"/>
              <a:buFont typeface="Noto Sans Symbols"/>
              <a:buChar char="∙"/>
            </a:pPr>
            <a:r>
              <a:rPr lang="en-US" sz="1200" b="1" i="0" u="none">
                <a:solidFill>
                  <a:srgbClr val="000066"/>
                </a:solidFill>
                <a:latin typeface="Verdana"/>
                <a:ea typeface="Verdana"/>
                <a:cs typeface="Verdana"/>
                <a:sym typeface="Verdana"/>
              </a:rPr>
              <a:t>ОБЪЯВЛЕНИЕ РУКОВОДЯЩЕЙ РОЛИ ПАРТИИ УНИВЕРСАЛЬНЫМ СРЕДСТВОМ РЕШЕНИЯ ВСЕХ ПРОБЛЕМ В СТРАНЕ И Т.Д.</a:t>
            </a:r>
            <a:endParaRPr/>
          </a:p>
        </p:txBody>
      </p:sp>
      <p:sp>
        <p:nvSpPr>
          <p:cNvPr id="1323" name="Google Shape;1323;p56"/>
          <p:cNvSpPr txBox="1"/>
          <p:nvPr/>
        </p:nvSpPr>
        <p:spPr>
          <a:xfrm>
            <a:off x="827087" y="5372100"/>
            <a:ext cx="7129462" cy="1081087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9900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-76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1200"/>
              <a:buFont typeface="Noto Sans Symbols"/>
              <a:buChar char="∙"/>
            </a:pPr>
            <a:r>
              <a:rPr lang="en-US" sz="1200" b="1" i="0" u="none">
                <a:solidFill>
                  <a:srgbClr val="000066"/>
                </a:solidFill>
                <a:latin typeface="Verdana"/>
                <a:ea typeface="Verdana"/>
                <a:cs typeface="Verdana"/>
                <a:sym typeface="Verdana"/>
              </a:rPr>
              <a:t>ВСЕ БОЛЬШЕЕ ЗАКОСНЕНИЕ ПАРТИЙНО-ГОСУДАРСТВЕННЫХ СТРУКТУР</a:t>
            </a:r>
            <a:endParaRPr/>
          </a:p>
          <a:p>
            <a:pPr marL="0" marR="0" lvl="0" indent="-76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1200"/>
              <a:buFont typeface="Noto Sans Symbols"/>
              <a:buChar char="∙"/>
            </a:pPr>
            <a:r>
              <a:rPr lang="en-US" sz="1200" b="1" i="0" u="none">
                <a:solidFill>
                  <a:srgbClr val="000066"/>
                </a:solidFill>
                <a:latin typeface="Verdana"/>
                <a:ea typeface="Verdana"/>
                <a:cs typeface="Verdana"/>
                <a:sym typeface="Verdana"/>
              </a:rPr>
              <a:t>ДОГМАТИЗМ В ИДЕЙНОЙ СФЕРЕ</a:t>
            </a:r>
            <a:endParaRPr/>
          </a:p>
          <a:p>
            <a:pPr marL="0" marR="0" lvl="0" indent="-76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1200"/>
              <a:buFont typeface="Noto Sans Symbols"/>
              <a:buChar char="∙"/>
            </a:pPr>
            <a:r>
              <a:rPr lang="en-US" sz="1200" b="1" i="0" u="none">
                <a:solidFill>
                  <a:srgbClr val="000066"/>
                </a:solidFill>
                <a:latin typeface="Verdana"/>
                <a:ea typeface="Verdana"/>
                <a:cs typeface="Verdana"/>
                <a:sym typeface="Verdana"/>
              </a:rPr>
              <a:t>НАРАСТАНИЕ МАССОВОГО СКЕПТИЦИЗМА, ПОЛИТИЧЕСКОЙ АПАТИИ</a:t>
            </a:r>
            <a:endParaRPr/>
          </a:p>
          <a:p>
            <a:pPr marL="0" marR="0" lvl="0" indent="-76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1200"/>
              <a:buFont typeface="Noto Sans Symbols"/>
              <a:buChar char="∙"/>
            </a:pPr>
            <a:r>
              <a:rPr lang="en-US" sz="1200" b="1" i="0" u="none">
                <a:solidFill>
                  <a:srgbClr val="000066"/>
                </a:solidFill>
                <a:latin typeface="Verdana"/>
                <a:ea typeface="Verdana"/>
                <a:cs typeface="Verdana"/>
                <a:sym typeface="Verdana"/>
              </a:rPr>
              <a:t>ЗАПРЕТЫ И ОГРАНИЧЕНИЯ В ДУХОВНОЙ ЖИЗНИ</a:t>
            </a:r>
            <a:endParaRPr/>
          </a:p>
          <a:p>
            <a:pPr marL="0" marR="0" lvl="0" indent="-76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1200"/>
              <a:buFont typeface="Noto Sans Symbols"/>
              <a:buChar char="∙"/>
            </a:pPr>
            <a:r>
              <a:rPr lang="en-US" sz="1200" b="1" i="0" u="none">
                <a:solidFill>
                  <a:srgbClr val="000066"/>
                </a:solidFill>
                <a:latin typeface="Verdana"/>
                <a:ea typeface="Verdana"/>
                <a:cs typeface="Verdana"/>
                <a:sym typeface="Verdana"/>
              </a:rPr>
              <a:t>СЛАВОСЛОВИЕ ВОЗВЕЛИЧЕВАНИЕ РОЛИ Л.И. БРЕЖНЕВА</a:t>
            </a:r>
            <a:endParaRPr/>
          </a:p>
        </p:txBody>
      </p:sp>
      <p:sp>
        <p:nvSpPr>
          <p:cNvPr id="1324" name="Google Shape;1324;p56"/>
          <p:cNvSpPr/>
          <p:nvPr/>
        </p:nvSpPr>
        <p:spPr>
          <a:xfrm>
            <a:off x="2411412" y="4221162"/>
            <a:ext cx="4114800" cy="503237"/>
          </a:xfrm>
          <a:prstGeom prst="down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CE849D"/>
              </a:gs>
              <a:gs pos="50000">
                <a:srgbClr val="990033"/>
              </a:gs>
              <a:gs pos="100000">
                <a:srgbClr val="CE849D"/>
              </a:gs>
            </a:gsLst>
            <a:lin ang="5400000" scaled="0"/>
          </a:gradFill>
          <a:ln w="9525" cap="flat" cmpd="sng">
            <a:solidFill>
              <a:srgbClr val="9900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5" name="Google Shape;1325;p56"/>
          <p:cNvSpPr/>
          <p:nvPr/>
        </p:nvSpPr>
        <p:spPr>
          <a:xfrm>
            <a:off x="2268537" y="1628775"/>
            <a:ext cx="4114800" cy="503237"/>
          </a:xfrm>
          <a:prstGeom prst="down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CE849D"/>
              </a:gs>
              <a:gs pos="50000">
                <a:srgbClr val="990033"/>
              </a:gs>
              <a:gs pos="100000">
                <a:srgbClr val="CE849D"/>
              </a:gs>
            </a:gsLst>
            <a:lin ang="5400000" scaled="0"/>
          </a:gradFill>
          <a:ln w="9525" cap="flat" cmpd="sng">
            <a:solidFill>
              <a:srgbClr val="9900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6" name="Google Shape;1326;p56"/>
          <p:cNvSpPr/>
          <p:nvPr/>
        </p:nvSpPr>
        <p:spPr>
          <a:xfrm rot="5400000">
            <a:off x="8459787" y="6237287"/>
            <a:ext cx="468312" cy="4683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105000" y="60000"/>
                </a:moveTo>
                <a:lnTo>
                  <a:pt x="15000" y="15000"/>
                </a:lnTo>
                <a:lnTo>
                  <a:pt x="15000" y="105000"/>
                </a:lnTo>
                <a:close/>
              </a:path>
              <a:path w="120000" h="120000" fill="darken" extrusionOk="0">
                <a:moveTo>
                  <a:pt x="105000" y="60000"/>
                </a:moveTo>
                <a:lnTo>
                  <a:pt x="15000" y="15000"/>
                </a:lnTo>
                <a:lnTo>
                  <a:pt x="15000" y="105000"/>
                </a:lnTo>
                <a:close/>
              </a:path>
              <a:path w="120000" h="120000" fill="none" extrusionOk="0">
                <a:moveTo>
                  <a:pt x="105000" y="60000"/>
                </a:moveTo>
                <a:lnTo>
                  <a:pt x="15000" y="105000"/>
                </a:lnTo>
                <a:lnTo>
                  <a:pt x="15000" y="15000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D60093"/>
              </a:gs>
              <a:gs pos="50000">
                <a:srgbClr val="FFFFFF"/>
              </a:gs>
              <a:gs pos="100000">
                <a:srgbClr val="D60093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1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" name="Google Shape;1331;p57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2" name="Google Shape;1332;p5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/>
          </a:p>
        </p:txBody>
      </p:sp>
      <p:pic>
        <p:nvPicPr>
          <p:cNvPr id="1333" name="Google Shape;1333;p57" descr="Рисунок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7705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pic>
      <p:sp>
        <p:nvSpPr>
          <p:cNvPr id="1334" name="Google Shape;1334;p57"/>
          <p:cNvSpPr txBox="1"/>
          <p:nvPr/>
        </p:nvSpPr>
        <p:spPr>
          <a:xfrm>
            <a:off x="7127875" y="130175"/>
            <a:ext cx="2016125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60000"/>
              </a:buClr>
              <a:buSzPts val="1200"/>
              <a:buFont typeface="Times New Roman"/>
              <a:buNone/>
            </a:pPr>
            <a:r>
              <a:rPr lang="en-US" sz="1200" b="1" i="0" u="none">
                <a:solidFill>
                  <a:srgbClr val="76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lang="en-US" sz="1200" b="1" i="0" u="none">
                <a:solidFill>
                  <a:srgbClr val="760000"/>
                </a:solidFill>
                <a:latin typeface="Verdana"/>
                <a:ea typeface="Verdana"/>
                <a:cs typeface="Verdana"/>
                <a:sym typeface="Verdana"/>
              </a:rPr>
              <a:t>Транспарант 31)</a:t>
            </a:r>
            <a:endParaRPr/>
          </a:p>
        </p:txBody>
      </p:sp>
      <p:sp>
        <p:nvSpPr>
          <p:cNvPr id="1335" name="Google Shape;1335;p57"/>
          <p:cNvSpPr txBox="1"/>
          <p:nvPr/>
        </p:nvSpPr>
        <p:spPr>
          <a:xfrm>
            <a:off x="4418012" y="436562"/>
            <a:ext cx="18415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6" name="Google Shape;1336;p57"/>
          <p:cNvSpPr txBox="1"/>
          <p:nvPr/>
        </p:nvSpPr>
        <p:spPr>
          <a:xfrm>
            <a:off x="-107950" y="341312"/>
            <a:ext cx="8712200" cy="350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/>
          <a:p>
            <a:pPr marL="0" marR="0" lvl="0" indent="685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Pts val="2000"/>
              <a:buFont typeface="Verdana"/>
              <a:buNone/>
            </a:pPr>
            <a:r>
              <a:rPr lang="en-US" sz="2000" b="1" i="0" u="none">
                <a:solidFill>
                  <a:srgbClr val="990033"/>
                </a:solidFill>
                <a:latin typeface="Verdana"/>
                <a:ea typeface="Verdana"/>
                <a:cs typeface="Verdana"/>
                <a:sym typeface="Verdana"/>
              </a:rPr>
              <a:t>СОВЕТСКИЕ ВООРУЖЕННЫЕ СИЛЫ в 1965 – 1985 гг.</a:t>
            </a:r>
            <a:endParaRPr/>
          </a:p>
        </p:txBody>
      </p:sp>
      <p:sp>
        <p:nvSpPr>
          <p:cNvPr id="1337" name="Google Shape;1337;p57"/>
          <p:cNvSpPr txBox="1"/>
          <p:nvPr/>
        </p:nvSpPr>
        <p:spPr>
          <a:xfrm>
            <a:off x="2987675" y="1412875"/>
            <a:ext cx="5688012" cy="457200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9900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-88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1400"/>
              <a:buFont typeface="Noto Sans Symbols"/>
              <a:buChar char="∙"/>
            </a:pPr>
            <a:r>
              <a:rPr lang="en-US" sz="1400" b="1" i="0" u="none">
                <a:solidFill>
                  <a:srgbClr val="000066"/>
                </a:solidFill>
                <a:latin typeface="Verdana"/>
                <a:ea typeface="Verdana"/>
                <a:cs typeface="Verdana"/>
                <a:sym typeface="Verdana"/>
              </a:rPr>
              <a:t>СОЗДАНИЕ МОЩНОГО ВОЕННО-ПРОМЫШЛЕННОГО КОМПЛЕКСА В СССР;</a:t>
            </a:r>
            <a:endParaRPr/>
          </a:p>
        </p:txBody>
      </p:sp>
      <p:sp>
        <p:nvSpPr>
          <p:cNvPr id="1338" name="Google Shape;1338;p57"/>
          <p:cNvSpPr txBox="1"/>
          <p:nvPr/>
        </p:nvSpPr>
        <p:spPr>
          <a:xfrm>
            <a:off x="2987675" y="1844675"/>
            <a:ext cx="5688012" cy="647700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9900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-889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1400"/>
              <a:buFont typeface="Noto Sans Symbols"/>
              <a:buChar char="∙"/>
            </a:pPr>
            <a:r>
              <a:rPr lang="en-US" sz="1400" b="1" i="0" u="none">
                <a:solidFill>
                  <a:srgbClr val="000066"/>
                </a:solidFill>
                <a:latin typeface="Verdana"/>
                <a:ea typeface="Verdana"/>
                <a:cs typeface="Verdana"/>
                <a:sym typeface="Verdana"/>
              </a:rPr>
              <a:t>ЗНАЧИТЕЛЬНОЕ УВЕЛИЧЕНИЕ ЧИСЛЕННОСТИ ВООРУЖЕННЫХ СИЛ (С 3300 ТЫС. В 1964 г. ДО 5300 ТЫС. ЧЕЛОВЕК В 1984 г.);</a:t>
            </a:r>
            <a:endParaRPr/>
          </a:p>
        </p:txBody>
      </p:sp>
      <p:sp>
        <p:nvSpPr>
          <p:cNvPr id="1339" name="Google Shape;1339;p57"/>
          <p:cNvSpPr txBox="1"/>
          <p:nvPr/>
        </p:nvSpPr>
        <p:spPr>
          <a:xfrm>
            <a:off x="2987675" y="2493962"/>
            <a:ext cx="5688012" cy="719137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9900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-889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1400"/>
              <a:buFont typeface="Noto Sans Symbols"/>
              <a:buChar char="∙"/>
            </a:pPr>
            <a:r>
              <a:rPr lang="en-US" sz="1400" b="1" i="0" u="none">
                <a:solidFill>
                  <a:srgbClr val="000066"/>
                </a:solidFill>
                <a:latin typeface="Verdana"/>
                <a:ea typeface="Verdana"/>
                <a:cs typeface="Verdana"/>
                <a:sym typeface="Verdana"/>
              </a:rPr>
              <a:t>РАЗВИТИЕ ТЕНДЕНЦИИ ПРОФЕССИОНАЛИЗАЦИИ ВОЕННОЙ СФЕРЫ, ПОВЫШЕНИЕ УДЕЛЬНОГО ВЕСА ИНЖЕНЕРОВ И ТЕХНИКОВ;</a:t>
            </a:r>
            <a:endParaRPr/>
          </a:p>
        </p:txBody>
      </p:sp>
      <p:sp>
        <p:nvSpPr>
          <p:cNvPr id="1340" name="Google Shape;1340;p57"/>
          <p:cNvSpPr txBox="1"/>
          <p:nvPr/>
        </p:nvSpPr>
        <p:spPr>
          <a:xfrm>
            <a:off x="2987675" y="3213100"/>
            <a:ext cx="5688012" cy="504825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9900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-889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1400"/>
              <a:buFont typeface="Noto Sans Symbols"/>
              <a:buChar char="∙"/>
            </a:pPr>
            <a:r>
              <a:rPr lang="en-US" sz="1400" b="1" i="0" u="none">
                <a:solidFill>
                  <a:srgbClr val="CC0000"/>
                </a:solidFill>
                <a:latin typeface="Verdana"/>
                <a:ea typeface="Verdana"/>
                <a:cs typeface="Verdana"/>
                <a:sym typeface="Verdana"/>
              </a:rPr>
              <a:t>1967 г.</a:t>
            </a:r>
            <a:r>
              <a:rPr lang="en-US" sz="1400" b="1" i="0" u="none">
                <a:solidFill>
                  <a:srgbClr val="000066"/>
                </a:solidFill>
                <a:latin typeface="Verdana"/>
                <a:ea typeface="Verdana"/>
                <a:cs typeface="Verdana"/>
                <a:sym typeface="Verdana"/>
              </a:rPr>
              <a:t> – ЗАКОН СССР «О ВСЕОБЩЕЙ ВОИНСКОЙ ПОВИННОСТИ»;</a:t>
            </a:r>
            <a:endParaRPr/>
          </a:p>
        </p:txBody>
      </p:sp>
      <p:sp>
        <p:nvSpPr>
          <p:cNvPr id="1341" name="Google Shape;1341;p57"/>
          <p:cNvSpPr txBox="1"/>
          <p:nvPr/>
        </p:nvSpPr>
        <p:spPr>
          <a:xfrm>
            <a:off x="2987675" y="3717925"/>
            <a:ext cx="5688012" cy="457200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9900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-889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1400"/>
              <a:buFont typeface="Noto Sans Symbols"/>
              <a:buChar char="∙"/>
            </a:pPr>
            <a:r>
              <a:rPr lang="en-US" sz="1400" b="1" i="0" u="none">
                <a:solidFill>
                  <a:srgbClr val="CC0000"/>
                </a:solidFill>
                <a:latin typeface="Verdana"/>
                <a:ea typeface="Verdana"/>
                <a:cs typeface="Verdana"/>
                <a:sym typeface="Verdana"/>
              </a:rPr>
              <a:t>1967 г.</a:t>
            </a:r>
            <a:r>
              <a:rPr lang="en-US" sz="1400" b="1" i="0" u="none">
                <a:solidFill>
                  <a:srgbClr val="000066"/>
                </a:solidFill>
                <a:latin typeface="Verdana"/>
                <a:ea typeface="Verdana"/>
                <a:cs typeface="Verdana"/>
                <a:sym typeface="Verdana"/>
              </a:rPr>
              <a:t> – СОЗДАНИЕ ВОЕННО-ПОЛИТИЧЕСКИХ УЧИЛИЩ;</a:t>
            </a:r>
            <a:endParaRPr/>
          </a:p>
        </p:txBody>
      </p:sp>
      <p:sp>
        <p:nvSpPr>
          <p:cNvPr id="1342" name="Google Shape;1342;p57"/>
          <p:cNvSpPr txBox="1"/>
          <p:nvPr/>
        </p:nvSpPr>
        <p:spPr>
          <a:xfrm>
            <a:off x="2987675" y="4149725"/>
            <a:ext cx="5688012" cy="720725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9900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-889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1400"/>
              <a:buFont typeface="Noto Sans Symbols"/>
              <a:buChar char="∙"/>
            </a:pPr>
            <a:r>
              <a:rPr lang="en-US" sz="1400" b="1" i="0" u="none">
                <a:solidFill>
                  <a:srgbClr val="CC0000"/>
                </a:solidFill>
                <a:latin typeface="Verdana"/>
                <a:ea typeface="Verdana"/>
                <a:cs typeface="Verdana"/>
                <a:sym typeface="Verdana"/>
              </a:rPr>
              <a:t>КОНЕЦ 60-х – НАЧАЛО 70-х гг.</a:t>
            </a:r>
            <a:r>
              <a:rPr lang="en-US" sz="1400" b="1" i="0" u="none">
                <a:solidFill>
                  <a:srgbClr val="000066"/>
                </a:solidFill>
                <a:latin typeface="Verdana"/>
                <a:ea typeface="Verdana"/>
                <a:cs typeface="Verdana"/>
                <a:sym typeface="Verdana"/>
              </a:rPr>
              <a:t> – ПРЕОБРАЗОВАНИЕ СРЕДНИХ ВОЕННЫХ УЧИЛИЩ В ВЫСШИЕ С ЧЕТЫРЕХЛЕТНИМ СРОКОМ ОБУЧЕНИЯ;</a:t>
            </a:r>
            <a:endParaRPr/>
          </a:p>
        </p:txBody>
      </p:sp>
      <p:sp>
        <p:nvSpPr>
          <p:cNvPr id="1343" name="Google Shape;1343;p57"/>
          <p:cNvSpPr txBox="1"/>
          <p:nvPr/>
        </p:nvSpPr>
        <p:spPr>
          <a:xfrm>
            <a:off x="2987675" y="4868862"/>
            <a:ext cx="5688012" cy="576262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9900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-889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1400"/>
              <a:buFont typeface="Noto Sans Symbols"/>
              <a:buChar char="∙"/>
            </a:pPr>
            <a:r>
              <a:rPr lang="en-US" sz="1400" b="1" i="0" u="none">
                <a:solidFill>
                  <a:srgbClr val="000066"/>
                </a:solidFill>
                <a:latin typeface="Verdana"/>
                <a:ea typeface="Verdana"/>
                <a:cs typeface="Verdana"/>
                <a:sym typeface="Verdana"/>
              </a:rPr>
              <a:t>МОДЕРНИЗАЦИЯ ОБЫЧНОГО И ЯДЕРНОГО ОРУЖИЯ НА БАЗЕ АСУ И ОСНАЩЕНИЕ ИМ АРМИИ И ФЛОТА;</a:t>
            </a:r>
            <a:endParaRPr/>
          </a:p>
        </p:txBody>
      </p:sp>
      <p:sp>
        <p:nvSpPr>
          <p:cNvPr id="1344" name="Google Shape;1344;p57"/>
          <p:cNvSpPr txBox="1"/>
          <p:nvPr/>
        </p:nvSpPr>
        <p:spPr>
          <a:xfrm>
            <a:off x="2987675" y="5445125"/>
            <a:ext cx="5688012" cy="431800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9900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-889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1400"/>
              <a:buFont typeface="Noto Sans Symbols"/>
              <a:buChar char="∙"/>
            </a:pPr>
            <a:r>
              <a:rPr lang="en-US" sz="1400" b="1" i="0" u="none">
                <a:solidFill>
                  <a:srgbClr val="000066"/>
                </a:solidFill>
                <a:latin typeface="Verdana"/>
                <a:ea typeface="Verdana"/>
                <a:cs typeface="Verdana"/>
                <a:sym typeface="Verdana"/>
              </a:rPr>
              <a:t>ПОВЫШЕНИЕ РОЛИ КПСС В РУКОВОДСТВЕ ВООРУЖЕННЫМИ СИЛАМИ.</a:t>
            </a:r>
            <a:endParaRPr/>
          </a:p>
        </p:txBody>
      </p:sp>
      <p:grpSp>
        <p:nvGrpSpPr>
          <p:cNvPr id="1345" name="Google Shape;1345;p57"/>
          <p:cNvGrpSpPr/>
          <p:nvPr/>
        </p:nvGrpSpPr>
        <p:grpSpPr>
          <a:xfrm>
            <a:off x="395287" y="909637"/>
            <a:ext cx="1584325" cy="5688012"/>
            <a:chOff x="249" y="573"/>
            <a:chExt cx="998" cy="3583"/>
          </a:xfrm>
        </p:grpSpPr>
        <p:grpSp>
          <p:nvGrpSpPr>
            <p:cNvPr id="1346" name="Google Shape;1346;p57"/>
            <p:cNvGrpSpPr/>
            <p:nvPr/>
          </p:nvGrpSpPr>
          <p:grpSpPr>
            <a:xfrm>
              <a:off x="249" y="573"/>
              <a:ext cx="998" cy="3039"/>
              <a:chOff x="1111" y="1102"/>
              <a:chExt cx="432" cy="2736"/>
            </a:xfrm>
          </p:grpSpPr>
          <p:sp>
            <p:nvSpPr>
              <p:cNvPr id="1347" name="Google Shape;1347;p57"/>
              <p:cNvSpPr txBox="1"/>
              <p:nvPr/>
            </p:nvSpPr>
            <p:spPr>
              <a:xfrm>
                <a:off x="1111" y="1102"/>
                <a:ext cx="432" cy="2736"/>
              </a:xfrm>
              <a:prstGeom prst="rect">
                <a:avLst/>
              </a:prstGeom>
              <a:gradFill>
                <a:gsLst>
                  <a:gs pos="0">
                    <a:srgbClr val="666666"/>
                  </a:gs>
                  <a:gs pos="50000">
                    <a:srgbClr val="DDDDDD"/>
                  </a:gs>
                  <a:gs pos="100000">
                    <a:srgbClr val="666666"/>
                  </a:gs>
                </a:gsLst>
                <a:lin ang="5400000" scaled="0"/>
              </a:gradFill>
              <a:ln w="34925" cap="flat" cmpd="sng">
                <a:solidFill>
                  <a:srgbClr val="DDDDDD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48" name="Google Shape;1348;p57"/>
              <p:cNvSpPr/>
              <p:nvPr/>
            </p:nvSpPr>
            <p:spPr>
              <a:xfrm>
                <a:off x="1255" y="1246"/>
                <a:ext cx="125" cy="2448"/>
              </a:xfrm>
              <a:prstGeom prst="rect">
                <a:avLst/>
              </a:prstGeom>
            </p:spPr>
            <p:txBody>
              <a:bodyPr>
                <a:prstTxWarp prst="textPlain">
                  <a:avLst/>
                </a:prstTxWarp>
              </a:bodyPr>
              <a:lstStyle/>
              <a:p>
                <a:pPr lvl="0" algn="l"/>
                <a:r>
                  <a:rPr b="0" i="1">
                    <a:ln w="9525" cap="flat" cmpd="sng">
                      <a:solidFill>
                        <a:srgbClr val="DDDDDD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>
                    <a:solidFill>
                      <a:srgbClr val="990033"/>
                    </a:solidFill>
                    <a:latin typeface="Verdana"/>
                  </a:rPr>
                  <a:t>В О О Р У Ж Е Н Н Ы Е  С И Л Ы </a:t>
                </a:r>
              </a:p>
            </p:txBody>
          </p:sp>
        </p:grpSp>
        <p:sp>
          <p:nvSpPr>
            <p:cNvPr id="1349" name="Google Shape;1349;p57"/>
            <p:cNvSpPr txBox="1"/>
            <p:nvPr/>
          </p:nvSpPr>
          <p:spPr>
            <a:xfrm>
              <a:off x="249" y="3612"/>
              <a:ext cx="998" cy="544"/>
            </a:xfrm>
            <a:prstGeom prst="rect">
              <a:avLst/>
            </a:prstGeom>
            <a:gradFill>
              <a:gsLst>
                <a:gs pos="0">
                  <a:srgbClr val="666666"/>
                </a:gs>
                <a:gs pos="50000">
                  <a:srgbClr val="DDDDDD"/>
                </a:gs>
                <a:gs pos="100000">
                  <a:srgbClr val="666666"/>
                </a:gs>
              </a:gsLst>
              <a:lin ang="5400000" scaled="0"/>
            </a:gradFill>
            <a:ln w="38100" cap="flat" cmpd="sng">
              <a:solidFill>
                <a:srgbClr val="DDDDDD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990033"/>
                </a:buClr>
                <a:buSzPts val="1400"/>
                <a:buFont typeface="Verdana"/>
                <a:buNone/>
              </a:pPr>
              <a:r>
                <a:rPr lang="en-US" sz="1400" b="1" i="0" u="none">
                  <a:solidFill>
                    <a:srgbClr val="990033"/>
                  </a:solidFill>
                  <a:latin typeface="Verdana"/>
                  <a:ea typeface="Verdana"/>
                  <a:cs typeface="Verdana"/>
                  <a:sym typeface="Verdana"/>
                </a:rPr>
                <a:t>1965-1985 гг.</a:t>
              </a:r>
              <a:endParaRPr/>
            </a:p>
          </p:txBody>
        </p:sp>
      </p:grpSp>
      <p:grpSp>
        <p:nvGrpSpPr>
          <p:cNvPr id="1350" name="Google Shape;1350;p57"/>
          <p:cNvGrpSpPr/>
          <p:nvPr/>
        </p:nvGrpSpPr>
        <p:grpSpPr>
          <a:xfrm>
            <a:off x="1979612" y="981075"/>
            <a:ext cx="3024187" cy="5545137"/>
            <a:chOff x="1247" y="618"/>
            <a:chExt cx="1905" cy="3493"/>
          </a:xfrm>
        </p:grpSpPr>
        <p:cxnSp>
          <p:nvCxnSpPr>
            <p:cNvPr id="1351" name="Google Shape;1351;p57"/>
            <p:cNvCxnSpPr/>
            <p:nvPr/>
          </p:nvCxnSpPr>
          <p:spPr>
            <a:xfrm>
              <a:off x="1247" y="4111"/>
              <a:ext cx="1905" cy="0"/>
            </a:xfrm>
            <a:prstGeom prst="straightConnector1">
              <a:avLst/>
            </a:prstGeom>
            <a:noFill/>
            <a:ln w="38100" cap="flat" cmpd="sng">
              <a:solidFill>
                <a:srgbClr val="990033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1352" name="Google Shape;1352;p57"/>
            <p:cNvCxnSpPr/>
            <p:nvPr/>
          </p:nvCxnSpPr>
          <p:spPr>
            <a:xfrm>
              <a:off x="1247" y="618"/>
              <a:ext cx="1860" cy="0"/>
            </a:xfrm>
            <a:prstGeom prst="straightConnector1">
              <a:avLst/>
            </a:prstGeom>
            <a:noFill/>
            <a:ln w="38100" cap="flat" cmpd="sng">
              <a:solidFill>
                <a:srgbClr val="990033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1353" name="Google Shape;1353;p57"/>
            <p:cNvCxnSpPr/>
            <p:nvPr/>
          </p:nvCxnSpPr>
          <p:spPr>
            <a:xfrm>
              <a:off x="3107" y="618"/>
              <a:ext cx="0" cy="272"/>
            </a:xfrm>
            <a:prstGeom prst="straightConnector1">
              <a:avLst/>
            </a:prstGeom>
            <a:noFill/>
            <a:ln w="38100" cap="flat" cmpd="sng">
              <a:solidFill>
                <a:srgbClr val="990033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1354" name="Google Shape;1354;p57"/>
            <p:cNvCxnSpPr/>
            <p:nvPr/>
          </p:nvCxnSpPr>
          <p:spPr>
            <a:xfrm>
              <a:off x="3152" y="3703"/>
              <a:ext cx="0" cy="408"/>
            </a:xfrm>
            <a:prstGeom prst="straightConnector1">
              <a:avLst/>
            </a:prstGeom>
            <a:noFill/>
            <a:ln w="38100" cap="flat" cmpd="sng">
              <a:solidFill>
                <a:srgbClr val="990033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</p:grpSp>
      <p:sp>
        <p:nvSpPr>
          <p:cNvPr id="1355" name="Google Shape;1355;p57"/>
          <p:cNvSpPr/>
          <p:nvPr/>
        </p:nvSpPr>
        <p:spPr>
          <a:xfrm rot="5400000">
            <a:off x="8459787" y="6237287"/>
            <a:ext cx="468312" cy="4683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105000" y="60000"/>
                </a:moveTo>
                <a:lnTo>
                  <a:pt x="15000" y="15000"/>
                </a:lnTo>
                <a:lnTo>
                  <a:pt x="15000" y="105000"/>
                </a:lnTo>
                <a:close/>
              </a:path>
              <a:path w="120000" h="120000" fill="darken" extrusionOk="0">
                <a:moveTo>
                  <a:pt x="105000" y="60000"/>
                </a:moveTo>
                <a:lnTo>
                  <a:pt x="15000" y="15000"/>
                </a:lnTo>
                <a:lnTo>
                  <a:pt x="15000" y="105000"/>
                </a:lnTo>
                <a:close/>
              </a:path>
              <a:path w="120000" h="120000" fill="none" extrusionOk="0">
                <a:moveTo>
                  <a:pt x="105000" y="60000"/>
                </a:moveTo>
                <a:lnTo>
                  <a:pt x="15000" y="105000"/>
                </a:lnTo>
                <a:lnTo>
                  <a:pt x="15000" y="15000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D60093"/>
              </a:gs>
              <a:gs pos="50000">
                <a:srgbClr val="FFFFFF"/>
              </a:gs>
              <a:gs pos="100000">
                <a:srgbClr val="D60093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3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13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0" name="Google Shape;1360;p58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1" name="Google Shape;1361;p58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/>
          </a:p>
        </p:txBody>
      </p:sp>
      <p:pic>
        <p:nvPicPr>
          <p:cNvPr id="1362" name="Google Shape;1362;p58" descr="Рисунок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77050"/>
          </a:xfrm>
          <a:prstGeom prst="rect">
            <a:avLst/>
          </a:prstGeom>
          <a:noFill/>
          <a:ln>
            <a:noFill/>
          </a:ln>
        </p:spPr>
      </p:pic>
      <p:sp>
        <p:nvSpPr>
          <p:cNvPr id="1363" name="Google Shape;1363;p58"/>
          <p:cNvSpPr txBox="1"/>
          <p:nvPr/>
        </p:nvSpPr>
        <p:spPr>
          <a:xfrm>
            <a:off x="6948487" y="130175"/>
            <a:ext cx="2016125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60000"/>
              </a:buClr>
              <a:buSzPts val="1200"/>
              <a:buFont typeface="Verdana"/>
              <a:buNone/>
            </a:pPr>
            <a:r>
              <a:rPr lang="en-US" sz="1200" b="1" i="0" u="none">
                <a:solidFill>
                  <a:srgbClr val="760000"/>
                </a:solidFill>
                <a:latin typeface="Verdana"/>
                <a:ea typeface="Verdana"/>
                <a:cs typeface="Verdana"/>
                <a:sym typeface="Verdana"/>
              </a:rPr>
              <a:t>(Транспарант 32)</a:t>
            </a:r>
            <a:endParaRPr/>
          </a:p>
        </p:txBody>
      </p:sp>
      <p:sp>
        <p:nvSpPr>
          <p:cNvPr id="1364" name="Google Shape;1364;p58"/>
          <p:cNvSpPr txBox="1"/>
          <p:nvPr/>
        </p:nvSpPr>
        <p:spPr>
          <a:xfrm>
            <a:off x="4418012" y="436562"/>
            <a:ext cx="18415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5" name="Google Shape;1365;p58"/>
          <p:cNvSpPr txBox="1"/>
          <p:nvPr/>
        </p:nvSpPr>
        <p:spPr>
          <a:xfrm>
            <a:off x="0" y="414337"/>
            <a:ext cx="9144000" cy="350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/>
          <a:p>
            <a:pPr marL="0" marR="0" lvl="0" indent="685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1192B"/>
              </a:buClr>
              <a:buSzPts val="1600"/>
              <a:buFont typeface="Verdana"/>
              <a:buNone/>
            </a:pPr>
            <a:r>
              <a:rPr lang="en-US" sz="1600" b="1" i="0" u="none">
                <a:solidFill>
                  <a:srgbClr val="D1192B"/>
                </a:solidFill>
                <a:latin typeface="Verdana"/>
                <a:ea typeface="Verdana"/>
                <a:cs typeface="Verdana"/>
                <a:sym typeface="Verdana"/>
              </a:rPr>
              <a:t>          </a:t>
            </a:r>
            <a:r>
              <a:rPr lang="en-US" sz="2000" b="1" i="0" u="none">
                <a:solidFill>
                  <a:srgbClr val="990033"/>
                </a:solidFill>
                <a:latin typeface="Verdana"/>
                <a:ea typeface="Verdana"/>
                <a:cs typeface="Verdana"/>
                <a:sym typeface="Verdana"/>
              </a:rPr>
              <a:t>ВНЕШНЯЯ ПОЛИТИКА СССР 1965-1985 гг.</a:t>
            </a:r>
            <a:endParaRPr/>
          </a:p>
        </p:txBody>
      </p:sp>
      <p:sp>
        <p:nvSpPr>
          <p:cNvPr id="1366" name="Google Shape;1366;p58"/>
          <p:cNvSpPr txBox="1"/>
          <p:nvPr/>
        </p:nvSpPr>
        <p:spPr>
          <a:xfrm>
            <a:off x="2124075" y="836612"/>
            <a:ext cx="4752975" cy="431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1800"/>
              <a:buFont typeface="Verdana"/>
              <a:buNone/>
            </a:pPr>
            <a:r>
              <a:rPr lang="en-US" sz="1800" b="1" i="0" u="none">
                <a:solidFill>
                  <a:srgbClr val="000066"/>
                </a:solidFill>
                <a:latin typeface="Verdana"/>
                <a:ea typeface="Verdana"/>
                <a:cs typeface="Verdana"/>
                <a:sym typeface="Verdana"/>
              </a:rPr>
              <a:t>ОСНОВНЫЕ ЗАДАЧИ</a:t>
            </a:r>
            <a:endParaRPr/>
          </a:p>
        </p:txBody>
      </p:sp>
      <p:sp>
        <p:nvSpPr>
          <p:cNvPr id="1367" name="Google Shape;1367;p58"/>
          <p:cNvSpPr txBox="1"/>
          <p:nvPr/>
        </p:nvSpPr>
        <p:spPr>
          <a:xfrm>
            <a:off x="250825" y="1412875"/>
            <a:ext cx="2592387" cy="1143000"/>
          </a:xfrm>
          <a:prstGeom prst="rect">
            <a:avLst/>
          </a:prstGeom>
          <a:solidFill>
            <a:srgbClr val="DDDDDD"/>
          </a:solidFill>
          <a:ln w="28575" cap="flat" cmpd="sng">
            <a:solidFill>
              <a:srgbClr val="9900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1400"/>
              <a:buFont typeface="Verdana"/>
              <a:buNone/>
            </a:pPr>
            <a:r>
              <a:rPr lang="en-US" sz="1400" b="1" i="0" u="none">
                <a:solidFill>
                  <a:srgbClr val="000066"/>
                </a:solidFill>
                <a:latin typeface="Verdana"/>
                <a:ea typeface="Verdana"/>
                <a:cs typeface="Verdana"/>
                <a:sym typeface="Verdana"/>
              </a:rPr>
              <a:t>НОРМАЛИЗАЦИЯ ОТНОШЕНИЙ С ЗАПАДОМ</a:t>
            </a:r>
            <a:endParaRPr/>
          </a:p>
        </p:txBody>
      </p:sp>
      <p:sp>
        <p:nvSpPr>
          <p:cNvPr id="1368" name="Google Shape;1368;p58"/>
          <p:cNvSpPr txBox="1"/>
          <p:nvPr/>
        </p:nvSpPr>
        <p:spPr>
          <a:xfrm>
            <a:off x="3132137" y="1412875"/>
            <a:ext cx="2663825" cy="1143000"/>
          </a:xfrm>
          <a:prstGeom prst="rect">
            <a:avLst/>
          </a:prstGeom>
          <a:solidFill>
            <a:srgbClr val="DDDDDD"/>
          </a:solidFill>
          <a:ln w="28575" cap="flat" cmpd="sng">
            <a:solidFill>
              <a:srgbClr val="9900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1400"/>
              <a:buFont typeface="Verdana"/>
              <a:buNone/>
            </a:pPr>
            <a:r>
              <a:rPr lang="en-US" sz="1400" b="1" i="0" u="none">
                <a:solidFill>
                  <a:srgbClr val="000066"/>
                </a:solidFill>
                <a:latin typeface="Verdana"/>
                <a:ea typeface="Verdana"/>
                <a:cs typeface="Verdana"/>
                <a:sym typeface="Verdana"/>
              </a:rPr>
              <a:t>УКРЕПЛЕНИЕ СОЦИАЛИСТИЧЕСКОГО СОДРУЖЕСТВА</a:t>
            </a:r>
            <a:endParaRPr/>
          </a:p>
        </p:txBody>
      </p:sp>
      <p:sp>
        <p:nvSpPr>
          <p:cNvPr id="1369" name="Google Shape;1369;p58"/>
          <p:cNvSpPr txBox="1"/>
          <p:nvPr/>
        </p:nvSpPr>
        <p:spPr>
          <a:xfrm>
            <a:off x="5940425" y="1412875"/>
            <a:ext cx="2743200" cy="1143000"/>
          </a:xfrm>
          <a:prstGeom prst="rect">
            <a:avLst/>
          </a:prstGeom>
          <a:solidFill>
            <a:srgbClr val="DDDDDD"/>
          </a:solidFill>
          <a:ln w="28575" cap="flat" cmpd="sng">
            <a:solidFill>
              <a:srgbClr val="9900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1400"/>
              <a:buFont typeface="Verdana"/>
              <a:buNone/>
            </a:pPr>
            <a:r>
              <a:rPr lang="en-US" sz="1400" b="1" i="0" u="none">
                <a:solidFill>
                  <a:srgbClr val="000066"/>
                </a:solidFill>
                <a:latin typeface="Verdana"/>
                <a:ea typeface="Verdana"/>
                <a:cs typeface="Verdana"/>
                <a:sym typeface="Verdana"/>
              </a:rPr>
              <a:t>ПОДДЕРЖКА КОМУНИСТИЧЕСКИХ И НАЦИОНАЛЬНО-ОСВОБОДИТЕЛЬНЫХ ДВИЖЕНИЙ</a:t>
            </a:r>
            <a:endParaRPr/>
          </a:p>
        </p:txBody>
      </p:sp>
      <p:sp>
        <p:nvSpPr>
          <p:cNvPr id="1370" name="Google Shape;1370;p58"/>
          <p:cNvSpPr txBox="1"/>
          <p:nvPr/>
        </p:nvSpPr>
        <p:spPr>
          <a:xfrm>
            <a:off x="250825" y="2708275"/>
            <a:ext cx="2592387" cy="3457575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9900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-762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1200"/>
              <a:buFont typeface="Noto Sans Symbols"/>
              <a:buChar char="∙"/>
            </a:pPr>
            <a:r>
              <a:rPr lang="en-US" sz="1200" b="1" i="0" u="none">
                <a:solidFill>
                  <a:srgbClr val="CC0000"/>
                </a:solidFill>
                <a:latin typeface="Verdana"/>
                <a:ea typeface="Verdana"/>
                <a:cs typeface="Verdana"/>
                <a:sym typeface="Verdana"/>
              </a:rPr>
              <a:t>август 1970 г.</a:t>
            </a:r>
            <a:r>
              <a:rPr lang="en-US" sz="1200" b="1" i="0" u="none">
                <a:solidFill>
                  <a:srgbClr val="000066"/>
                </a:solidFill>
                <a:latin typeface="Verdana"/>
                <a:ea typeface="Verdana"/>
                <a:cs typeface="Verdana"/>
                <a:sym typeface="Verdana"/>
              </a:rPr>
              <a:t> - подписан советско-западногерманский договор</a:t>
            </a:r>
            <a:endParaRPr/>
          </a:p>
          <a:p>
            <a:pPr marL="0" marR="0" lvl="0" indent="-76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1200"/>
              <a:buFont typeface="Noto Sans Symbols"/>
              <a:buChar char="∙"/>
            </a:pPr>
            <a:r>
              <a:rPr lang="en-US" sz="1200" b="1" i="0" u="none">
                <a:solidFill>
                  <a:srgbClr val="CC0000"/>
                </a:solidFill>
                <a:latin typeface="Verdana"/>
                <a:ea typeface="Verdana"/>
                <a:cs typeface="Verdana"/>
                <a:sym typeface="Verdana"/>
              </a:rPr>
              <a:t>сентябрь 1971 г.</a:t>
            </a:r>
            <a:r>
              <a:rPr lang="en-US" sz="1200" b="1" i="0" u="none">
                <a:solidFill>
                  <a:srgbClr val="000066"/>
                </a:solidFill>
                <a:latin typeface="Verdana"/>
                <a:ea typeface="Verdana"/>
                <a:cs typeface="Verdana"/>
                <a:sym typeface="Verdana"/>
              </a:rPr>
              <a:t> - подписано соглашение между СССР, Англией и Францией по Западному Берлину</a:t>
            </a:r>
            <a:endParaRPr/>
          </a:p>
          <a:p>
            <a:pPr marL="0" marR="0" lvl="0" indent="-76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1200"/>
              <a:buFont typeface="Noto Sans Symbols"/>
              <a:buChar char="∙"/>
            </a:pPr>
            <a:r>
              <a:rPr lang="en-US" sz="1200" b="1" i="0" u="none">
                <a:solidFill>
                  <a:srgbClr val="CC0000"/>
                </a:solidFill>
                <a:latin typeface="Verdana"/>
                <a:ea typeface="Verdana"/>
                <a:cs typeface="Verdana"/>
                <a:sym typeface="Verdana"/>
              </a:rPr>
              <a:t>1971 г.</a:t>
            </a:r>
            <a:r>
              <a:rPr lang="en-US" sz="1200" b="1" i="0" u="none">
                <a:solidFill>
                  <a:srgbClr val="000066"/>
                </a:solidFill>
                <a:latin typeface="Verdana"/>
                <a:ea typeface="Verdana"/>
                <a:cs typeface="Verdana"/>
                <a:sym typeface="Verdana"/>
              </a:rPr>
              <a:t> принятие Программы мира</a:t>
            </a:r>
            <a:endParaRPr/>
          </a:p>
          <a:p>
            <a:pPr marL="0" marR="0" lvl="0" indent="-76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Pts val="1200"/>
              <a:buFont typeface="Noto Sans Symbols"/>
              <a:buChar char="∙"/>
            </a:pPr>
            <a:r>
              <a:rPr lang="en-US" sz="1200" b="1" i="0" u="none">
                <a:solidFill>
                  <a:srgbClr val="990033"/>
                </a:solidFill>
                <a:latin typeface="Verdana"/>
                <a:ea typeface="Verdana"/>
                <a:cs typeface="Verdana"/>
                <a:sym typeface="Verdana"/>
              </a:rPr>
              <a:t>1972 г.-</a:t>
            </a:r>
            <a:r>
              <a:rPr lang="en-US" sz="1200" b="1" i="0" u="none">
                <a:solidFill>
                  <a:srgbClr val="000066"/>
                </a:solidFill>
                <a:latin typeface="Verdana"/>
                <a:ea typeface="Verdana"/>
                <a:cs typeface="Verdana"/>
                <a:sym typeface="Verdana"/>
              </a:rPr>
              <a:t> заключен договор между СССР и США об ограничении систем противоракетной обороны (ОСВ 1)</a:t>
            </a:r>
            <a:endParaRPr/>
          </a:p>
          <a:p>
            <a:pPr marL="0" marR="0" lvl="0" indent="-76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1200"/>
              <a:buFont typeface="Noto Sans Symbols"/>
              <a:buChar char="∙"/>
            </a:pPr>
            <a:r>
              <a:rPr lang="en-US" sz="1200" b="1" i="0" u="none">
                <a:solidFill>
                  <a:srgbClr val="CC0000"/>
                </a:solidFill>
                <a:latin typeface="Verdana"/>
                <a:ea typeface="Verdana"/>
                <a:cs typeface="Verdana"/>
                <a:sym typeface="Verdana"/>
              </a:rPr>
              <a:t>август 1975 г.</a:t>
            </a:r>
            <a:r>
              <a:rPr lang="en-US" sz="1200" b="1" i="0" u="none">
                <a:solidFill>
                  <a:srgbClr val="000066"/>
                </a:solidFill>
                <a:latin typeface="Verdana"/>
                <a:ea typeface="Verdana"/>
                <a:cs typeface="Verdana"/>
                <a:sym typeface="Verdana"/>
              </a:rPr>
              <a:t> - Совещание по безопасности и сотрудничеству в Европе</a:t>
            </a:r>
            <a:endParaRPr/>
          </a:p>
        </p:txBody>
      </p:sp>
      <p:sp>
        <p:nvSpPr>
          <p:cNvPr id="1371" name="Google Shape;1371;p58"/>
          <p:cNvSpPr txBox="1"/>
          <p:nvPr/>
        </p:nvSpPr>
        <p:spPr>
          <a:xfrm>
            <a:off x="3132137" y="2708275"/>
            <a:ext cx="2663825" cy="3457575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9900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-76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1200"/>
              <a:buFont typeface="Noto Sans Symbols"/>
              <a:buChar char="∙"/>
            </a:pPr>
            <a:r>
              <a:rPr lang="en-US" sz="1200" b="1" i="0" u="none">
                <a:solidFill>
                  <a:srgbClr val="000066"/>
                </a:solidFill>
                <a:latin typeface="Verdana"/>
                <a:ea typeface="Verdana"/>
                <a:cs typeface="Verdana"/>
                <a:sym typeface="Verdana"/>
              </a:rPr>
              <a:t>увеличился объем взаимного товарооборота с государствами СЭВ</a:t>
            </a:r>
            <a:endParaRPr/>
          </a:p>
          <a:p>
            <a:pPr marL="0" marR="0" lvl="0" indent="-76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1200"/>
              <a:buFont typeface="Noto Sans Symbols"/>
              <a:buChar char="∙"/>
            </a:pPr>
            <a:r>
              <a:rPr lang="en-US" sz="1200" b="1" i="0" u="none">
                <a:solidFill>
                  <a:srgbClr val="CC0000"/>
                </a:solidFill>
                <a:latin typeface="Verdana"/>
                <a:ea typeface="Verdana"/>
                <a:cs typeface="Verdana"/>
                <a:sym typeface="Verdana"/>
              </a:rPr>
              <a:t>1971 г.</a:t>
            </a:r>
            <a:r>
              <a:rPr lang="en-US" sz="1200" b="1" i="0" u="none">
                <a:solidFill>
                  <a:srgbClr val="000066"/>
                </a:solidFill>
                <a:latin typeface="Verdana"/>
                <a:ea typeface="Verdana"/>
                <a:cs typeface="Verdana"/>
                <a:sym typeface="Verdana"/>
              </a:rPr>
              <a:t> - принята Комплексная программа социалистической экономической интеграции</a:t>
            </a:r>
            <a:endParaRPr/>
          </a:p>
          <a:p>
            <a:pPr marL="0" marR="0" lvl="0" indent="-76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1200"/>
              <a:buFont typeface="Noto Sans Symbols"/>
              <a:buChar char="∙"/>
            </a:pPr>
            <a:r>
              <a:rPr lang="en-US" sz="1200" b="1" i="0" u="none">
                <a:solidFill>
                  <a:srgbClr val="000066"/>
                </a:solidFill>
                <a:latin typeface="Verdana"/>
                <a:ea typeface="Verdana"/>
                <a:cs typeface="Verdana"/>
                <a:sym typeface="Verdana"/>
              </a:rPr>
              <a:t>проводилась  «доктрина Брежнева» - ограниченного суверенитета по отношению к социалистическим странам</a:t>
            </a:r>
            <a:endParaRPr/>
          </a:p>
          <a:p>
            <a:pPr marL="0" marR="0" lvl="0" indent="-76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1200"/>
              <a:buFont typeface="Noto Sans Symbols"/>
              <a:buChar char="∙"/>
            </a:pPr>
            <a:r>
              <a:rPr lang="en-US" sz="1200" b="1" i="0" u="none">
                <a:solidFill>
                  <a:srgbClr val="CC0000"/>
                </a:solidFill>
                <a:latin typeface="Verdana"/>
                <a:ea typeface="Verdana"/>
                <a:cs typeface="Verdana"/>
                <a:sym typeface="Verdana"/>
              </a:rPr>
              <a:t>1968 г.</a:t>
            </a:r>
            <a:r>
              <a:rPr lang="en-US" sz="1200" b="1" i="0" u="none">
                <a:solidFill>
                  <a:srgbClr val="000066"/>
                </a:solidFill>
                <a:latin typeface="Verdana"/>
                <a:ea typeface="Verdana"/>
                <a:cs typeface="Verdana"/>
                <a:sym typeface="Verdana"/>
              </a:rPr>
              <a:t> - ввод советских войск в Чехословакию</a:t>
            </a:r>
            <a:endParaRPr/>
          </a:p>
          <a:p>
            <a:pPr marL="0" marR="0" lvl="0" indent="-76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1200"/>
              <a:buFont typeface="Noto Sans Symbols"/>
              <a:buChar char="∙"/>
            </a:pPr>
            <a:r>
              <a:rPr lang="en-US" sz="1200" b="1" i="0" u="none">
                <a:solidFill>
                  <a:srgbClr val="000066"/>
                </a:solidFill>
                <a:latin typeface="Verdana"/>
                <a:ea typeface="Verdana"/>
                <a:cs typeface="Verdana"/>
                <a:sym typeface="Verdana"/>
              </a:rPr>
              <a:t>в конце 60-х гг. осложнение отношений с Китаем</a:t>
            </a:r>
            <a:endParaRPr/>
          </a:p>
        </p:txBody>
      </p:sp>
      <p:sp>
        <p:nvSpPr>
          <p:cNvPr id="1372" name="Google Shape;1372;p58"/>
          <p:cNvSpPr txBox="1"/>
          <p:nvPr/>
        </p:nvSpPr>
        <p:spPr>
          <a:xfrm>
            <a:off x="6011862" y="2708275"/>
            <a:ext cx="2663825" cy="3457575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9900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-76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1200"/>
              <a:buFont typeface="Noto Sans Symbols"/>
              <a:buChar char="∙"/>
            </a:pPr>
            <a:r>
              <a:rPr lang="en-US" sz="1200" b="1" i="0" u="none">
                <a:solidFill>
                  <a:srgbClr val="000066"/>
                </a:solidFill>
                <a:latin typeface="Verdana"/>
                <a:ea typeface="Verdana"/>
                <a:cs typeface="Verdana"/>
                <a:sym typeface="Verdana"/>
              </a:rPr>
              <a:t>политическая поддержка, военная и экономическая помощь странам Азии и Африки</a:t>
            </a:r>
            <a:endParaRPr/>
          </a:p>
          <a:p>
            <a:pPr marL="0" marR="0" lvl="0" indent="-76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1200"/>
              <a:buFont typeface="Noto Sans Symbols"/>
              <a:buChar char="∙"/>
            </a:pPr>
            <a:r>
              <a:rPr lang="en-US" sz="1200" b="1" i="0" u="none">
                <a:solidFill>
                  <a:srgbClr val="000066"/>
                </a:solidFill>
                <a:latin typeface="Verdana"/>
                <a:ea typeface="Verdana"/>
                <a:cs typeface="Verdana"/>
                <a:sym typeface="Verdana"/>
              </a:rPr>
              <a:t>участие в региональных конфликтах. В </a:t>
            </a:r>
            <a:r>
              <a:rPr lang="en-US" sz="1200" b="1" i="0" u="none">
                <a:solidFill>
                  <a:srgbClr val="CC0000"/>
                </a:solidFill>
                <a:latin typeface="Verdana"/>
                <a:ea typeface="Verdana"/>
                <a:cs typeface="Verdana"/>
                <a:sym typeface="Verdana"/>
              </a:rPr>
              <a:t>1967 г.</a:t>
            </a:r>
            <a:r>
              <a:rPr lang="en-US" sz="1200" b="1" i="0" u="none">
                <a:solidFill>
                  <a:srgbClr val="000066"/>
                </a:solidFill>
                <a:latin typeface="Verdana"/>
                <a:ea typeface="Verdana"/>
                <a:cs typeface="Verdana"/>
                <a:sym typeface="Verdana"/>
              </a:rPr>
              <a:t> на стороне Египта и Сирии в арабо-израильском, в </a:t>
            </a:r>
            <a:r>
              <a:rPr lang="en-US" sz="1200" b="1" i="0" u="none">
                <a:solidFill>
                  <a:srgbClr val="CC0000"/>
                </a:solidFill>
                <a:latin typeface="Verdana"/>
                <a:ea typeface="Verdana"/>
                <a:cs typeface="Verdana"/>
                <a:sym typeface="Verdana"/>
              </a:rPr>
              <a:t>1971 </a:t>
            </a:r>
            <a:r>
              <a:rPr lang="en-US" sz="1200" b="1" i="0" u="none">
                <a:solidFill>
                  <a:srgbClr val="000066"/>
                </a:solidFill>
                <a:latin typeface="Verdana"/>
                <a:ea typeface="Verdana"/>
                <a:cs typeface="Verdana"/>
                <a:sym typeface="Verdana"/>
              </a:rPr>
              <a:t>г. на стороне Индии в индо-пакистанском конфликтах. В </a:t>
            </a:r>
            <a:r>
              <a:rPr lang="en-US" sz="1200" b="1" i="0" u="none">
                <a:solidFill>
                  <a:srgbClr val="CC0000"/>
                </a:solidFill>
                <a:latin typeface="Verdana"/>
                <a:ea typeface="Verdana"/>
                <a:cs typeface="Verdana"/>
                <a:sym typeface="Verdana"/>
              </a:rPr>
              <a:t>1974 г.</a:t>
            </a:r>
            <a:r>
              <a:rPr lang="en-US" sz="1200" b="1" i="0" u="none">
                <a:solidFill>
                  <a:srgbClr val="000066"/>
                </a:solidFill>
                <a:latin typeface="Verdana"/>
                <a:ea typeface="Verdana"/>
                <a:cs typeface="Verdana"/>
                <a:sym typeface="Verdana"/>
              </a:rPr>
              <a:t> - поддержка просоветского режима в Эфиопии.</a:t>
            </a:r>
            <a:endParaRPr/>
          </a:p>
          <a:p>
            <a:pPr marL="0" marR="0" lvl="0" indent="-76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1200"/>
              <a:buFont typeface="Noto Sans Symbols"/>
              <a:buChar char="∙"/>
            </a:pPr>
            <a:r>
              <a:rPr lang="en-US" sz="1200" b="1" i="0" u="none">
                <a:solidFill>
                  <a:srgbClr val="CC0000"/>
                </a:solidFill>
                <a:latin typeface="Verdana"/>
                <a:ea typeface="Verdana"/>
                <a:cs typeface="Verdana"/>
                <a:sym typeface="Verdana"/>
              </a:rPr>
              <a:t>1979 г.</a:t>
            </a:r>
            <a:r>
              <a:rPr lang="en-US" sz="1200" b="1" i="0" u="none">
                <a:solidFill>
                  <a:srgbClr val="000066"/>
                </a:solidFill>
                <a:latin typeface="Verdana"/>
                <a:ea typeface="Verdana"/>
                <a:cs typeface="Verdana"/>
                <a:sym typeface="Verdana"/>
              </a:rPr>
              <a:t> - ввод советских войск в Афганистан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1" i="0" u="none">
              <a:solidFill>
                <a:srgbClr val="000066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373" name="Google Shape;1373;p58"/>
          <p:cNvSpPr/>
          <p:nvPr/>
        </p:nvSpPr>
        <p:spPr>
          <a:xfrm rot="5400000">
            <a:off x="8459787" y="6237287"/>
            <a:ext cx="468312" cy="4683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105000" y="60000"/>
                </a:moveTo>
                <a:lnTo>
                  <a:pt x="15000" y="15000"/>
                </a:lnTo>
                <a:lnTo>
                  <a:pt x="15000" y="105000"/>
                </a:lnTo>
                <a:close/>
              </a:path>
              <a:path w="120000" h="120000" fill="darken" extrusionOk="0">
                <a:moveTo>
                  <a:pt x="105000" y="60000"/>
                </a:moveTo>
                <a:lnTo>
                  <a:pt x="15000" y="15000"/>
                </a:lnTo>
                <a:lnTo>
                  <a:pt x="15000" y="105000"/>
                </a:lnTo>
                <a:close/>
              </a:path>
              <a:path w="120000" h="120000" fill="none" extrusionOk="0">
                <a:moveTo>
                  <a:pt x="105000" y="60000"/>
                </a:moveTo>
                <a:lnTo>
                  <a:pt x="15000" y="105000"/>
                </a:lnTo>
                <a:lnTo>
                  <a:pt x="15000" y="15000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D60093"/>
              </a:gs>
              <a:gs pos="50000">
                <a:srgbClr val="FFFFFF"/>
              </a:gs>
              <a:gs pos="100000">
                <a:srgbClr val="D60093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1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1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8" name="Google Shape;1378;p59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9" name="Google Shape;1379;p59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/>
          </a:p>
        </p:txBody>
      </p:sp>
      <p:pic>
        <p:nvPicPr>
          <p:cNvPr id="1380" name="Google Shape;1380;p59" descr="Рисунок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77050"/>
          </a:xfrm>
          <a:prstGeom prst="rect">
            <a:avLst/>
          </a:prstGeom>
          <a:noFill/>
          <a:ln>
            <a:noFill/>
          </a:ln>
        </p:spPr>
      </p:pic>
      <p:sp>
        <p:nvSpPr>
          <p:cNvPr id="1381" name="Google Shape;1381;p59"/>
          <p:cNvSpPr txBox="1"/>
          <p:nvPr/>
        </p:nvSpPr>
        <p:spPr>
          <a:xfrm>
            <a:off x="6877050" y="130175"/>
            <a:ext cx="2016125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Pts val="1200"/>
              <a:buFont typeface="Times New Roman"/>
              <a:buNone/>
            </a:pPr>
            <a:r>
              <a:rPr lang="en-US" sz="1200" b="1" i="0" u="none">
                <a:solidFill>
                  <a:srgbClr val="9900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lang="en-US" sz="1200" b="1" i="0" u="none">
                <a:solidFill>
                  <a:srgbClr val="990033"/>
                </a:solidFill>
                <a:latin typeface="Verdana"/>
                <a:ea typeface="Verdana"/>
                <a:cs typeface="Verdana"/>
                <a:sym typeface="Verdana"/>
              </a:rPr>
              <a:t>Транспарант 33)</a:t>
            </a:r>
            <a:endParaRPr/>
          </a:p>
        </p:txBody>
      </p:sp>
      <p:sp>
        <p:nvSpPr>
          <p:cNvPr id="1382" name="Google Shape;1382;p59"/>
          <p:cNvSpPr txBox="1"/>
          <p:nvPr/>
        </p:nvSpPr>
        <p:spPr>
          <a:xfrm>
            <a:off x="4418012" y="436562"/>
            <a:ext cx="18415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3" name="Google Shape;1383;p59"/>
          <p:cNvSpPr txBox="1"/>
          <p:nvPr/>
        </p:nvSpPr>
        <p:spPr>
          <a:xfrm>
            <a:off x="0" y="469900"/>
            <a:ext cx="8820150" cy="655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/>
          <a:p>
            <a:pPr marL="0" marR="0" lvl="0" indent="685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Pts val="2000"/>
              <a:buFont typeface="Verdana"/>
              <a:buNone/>
            </a:pPr>
            <a:r>
              <a:rPr lang="en-US" sz="2000" b="1" i="0" u="none">
                <a:solidFill>
                  <a:srgbClr val="990033"/>
                </a:solidFill>
                <a:latin typeface="Verdana"/>
                <a:ea typeface="Verdana"/>
                <a:cs typeface="Verdana"/>
                <a:sym typeface="Verdana"/>
              </a:rPr>
              <a:t>ФАКТОРЫ,ОПРЕДЕЛИВШИЕ СПОЛЗАНИЕ СССР К          КРИЗИСУ(70-е – НАЧАЛО 80-х ГОДОВ)</a:t>
            </a:r>
            <a:endParaRPr/>
          </a:p>
        </p:txBody>
      </p:sp>
      <p:sp>
        <p:nvSpPr>
          <p:cNvPr id="1384" name="Google Shape;1384;p59"/>
          <p:cNvSpPr txBox="1"/>
          <p:nvPr/>
        </p:nvSpPr>
        <p:spPr>
          <a:xfrm>
            <a:off x="2771775" y="1484312"/>
            <a:ext cx="6048375" cy="504825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9900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1200"/>
              <a:buFont typeface="Verdana"/>
              <a:buNone/>
            </a:pPr>
            <a:r>
              <a:rPr lang="en-US" sz="1200" b="1" i="0" u="none">
                <a:solidFill>
                  <a:srgbClr val="000066"/>
                </a:solidFill>
                <a:latin typeface="Verdana"/>
                <a:ea typeface="Verdana"/>
                <a:cs typeface="Verdana"/>
                <a:sym typeface="Verdana"/>
              </a:rPr>
              <a:t>ЗАКОСТЕНЕЛЫЙ, АРХАИЧНЫЙ ХАРАКТЕР ПРОИЗВОДСТВЕННЫХ ОТНОШЕНИЙ;</a:t>
            </a:r>
            <a:endParaRPr/>
          </a:p>
        </p:txBody>
      </p:sp>
      <p:sp>
        <p:nvSpPr>
          <p:cNvPr id="1385" name="Google Shape;1385;p59"/>
          <p:cNvSpPr txBox="1"/>
          <p:nvPr/>
        </p:nvSpPr>
        <p:spPr>
          <a:xfrm>
            <a:off x="2771775" y="2133600"/>
            <a:ext cx="6043612" cy="647700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9900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1200"/>
              <a:buFont typeface="Verdana"/>
              <a:buNone/>
            </a:pPr>
            <a:r>
              <a:rPr lang="en-US" sz="1200" b="1" i="0" u="none">
                <a:solidFill>
                  <a:srgbClr val="000066"/>
                </a:solidFill>
                <a:latin typeface="Verdana"/>
                <a:ea typeface="Verdana"/>
                <a:cs typeface="Verdana"/>
                <a:sym typeface="Verdana"/>
              </a:rPr>
              <a:t>СТРАНА ПОВЕРНУЛА ОТ СТРАТЕГИИ ДЕМОКРАТИЧЕСКОГО ОБНОВЛЕНИЯ К ВОЗРОЖДЕНИЮ УСТАНОВОК, ХАРАКТЕРНЫХ ДЛЯ «КАЗАРМЕННОГО СОЦИАЛИЗМА»;</a:t>
            </a:r>
            <a:endParaRPr/>
          </a:p>
        </p:txBody>
      </p:sp>
      <p:sp>
        <p:nvSpPr>
          <p:cNvPr id="1386" name="Google Shape;1386;p59"/>
          <p:cNvSpPr txBox="1"/>
          <p:nvPr/>
        </p:nvSpPr>
        <p:spPr>
          <a:xfrm>
            <a:off x="2771775" y="2924175"/>
            <a:ext cx="6048375" cy="649287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9900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1200"/>
              <a:buFont typeface="Verdana"/>
              <a:buNone/>
            </a:pPr>
            <a:r>
              <a:rPr lang="en-US" sz="1200" b="1" i="0" u="none">
                <a:solidFill>
                  <a:srgbClr val="000066"/>
                </a:solidFill>
                <a:latin typeface="Verdana"/>
                <a:ea typeface="Verdana"/>
                <a:cs typeface="Verdana"/>
                <a:sym typeface="Verdana"/>
              </a:rPr>
              <a:t>ПРИНИМАЕМЫЕ РЕШЕНИЯ ОТЛИЧАЛИСЬ НЕПОСЛЕДОВАТЕЛЬНОСТЬЮ И НЕ ПРИВОДИЛИ К ПОЛОЖИТЕЛЬНЫМ ИЗМЕНЕНИЯМ;</a:t>
            </a:r>
            <a:endParaRPr/>
          </a:p>
        </p:txBody>
      </p:sp>
      <p:sp>
        <p:nvSpPr>
          <p:cNvPr id="1387" name="Google Shape;1387;p59"/>
          <p:cNvSpPr txBox="1"/>
          <p:nvPr/>
        </p:nvSpPr>
        <p:spPr>
          <a:xfrm>
            <a:off x="2771775" y="3716337"/>
            <a:ext cx="6045200" cy="504825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9900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1200"/>
              <a:buFont typeface="Verdana"/>
              <a:buNone/>
            </a:pPr>
            <a:r>
              <a:rPr lang="en-US" sz="1200" b="1" i="0" u="none">
                <a:solidFill>
                  <a:srgbClr val="000066"/>
                </a:solidFill>
                <a:latin typeface="Verdana"/>
                <a:ea typeface="Verdana"/>
                <a:cs typeface="Verdana"/>
                <a:sym typeface="Verdana"/>
              </a:rPr>
              <a:t>УСЛИВАЛОСЬ ОТЧУЖДЕНИЕ ТРУДЯЩИХСЯ ОТ СОБСТВЕННОСТИ, ОТСУТСТВОВАЛИ СТИМУЛЫ К ВЫСОКОЭФФЕКТИВНОМУ ТРУДУ;</a:t>
            </a:r>
            <a:endParaRPr/>
          </a:p>
        </p:txBody>
      </p:sp>
      <p:sp>
        <p:nvSpPr>
          <p:cNvPr id="1388" name="Google Shape;1388;p59"/>
          <p:cNvSpPr txBox="1"/>
          <p:nvPr/>
        </p:nvSpPr>
        <p:spPr>
          <a:xfrm>
            <a:off x="2771775" y="4437062"/>
            <a:ext cx="6048375" cy="647700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9900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1200"/>
              <a:buFont typeface="Verdana"/>
              <a:buNone/>
            </a:pPr>
            <a:r>
              <a:rPr lang="en-US" sz="1200" b="1" i="0" u="none">
                <a:solidFill>
                  <a:srgbClr val="000066"/>
                </a:solidFill>
                <a:latin typeface="Verdana"/>
                <a:ea typeface="Verdana"/>
                <a:cs typeface="Verdana"/>
                <a:sym typeface="Verdana"/>
              </a:rPr>
              <a:t>НЕПРОПОРЦИОНАЛЬНОЕ ЭКОНОМИЧЕСКОЕ РАЗВИТИЕ СТРАНЫ, ГОСПОДСТВО «ВАЛА», НЕРЕНТАБЕЛЬНОЕ, ЗАТРАТНОЕ ПРОИЗВОДСТВО;</a:t>
            </a:r>
            <a:endParaRPr/>
          </a:p>
        </p:txBody>
      </p:sp>
      <p:sp>
        <p:nvSpPr>
          <p:cNvPr id="1389" name="Google Shape;1389;p59"/>
          <p:cNvSpPr txBox="1"/>
          <p:nvPr/>
        </p:nvSpPr>
        <p:spPr>
          <a:xfrm>
            <a:off x="2771775" y="5229225"/>
            <a:ext cx="6048375" cy="647700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9900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1200"/>
              <a:buFont typeface="Verdana"/>
              <a:buNone/>
            </a:pPr>
            <a:r>
              <a:rPr lang="en-US" sz="1200" b="1" i="0" u="none">
                <a:solidFill>
                  <a:srgbClr val="000066"/>
                </a:solidFill>
                <a:latin typeface="Verdana"/>
                <a:ea typeface="Verdana"/>
                <a:cs typeface="Verdana"/>
                <a:sym typeface="Verdana"/>
              </a:rPr>
              <a:t>НЕПОНИМАНИЕ РУКОВОДСТВОМ ТОГО, ЧТО КОМАНДНО-АДМИНИСТРАТИВНАЯ СИСТЕМА ИСЧЕРПАЛА СВОЙ КОНСТРУКТИВНЫЙ ПОТЕНЦИАЛ.</a:t>
            </a:r>
            <a:endParaRPr/>
          </a:p>
        </p:txBody>
      </p:sp>
      <p:grpSp>
        <p:nvGrpSpPr>
          <p:cNvPr id="1390" name="Google Shape;1390;p59"/>
          <p:cNvGrpSpPr/>
          <p:nvPr/>
        </p:nvGrpSpPr>
        <p:grpSpPr>
          <a:xfrm>
            <a:off x="539750" y="1341437"/>
            <a:ext cx="1295400" cy="4895850"/>
            <a:chOff x="1111" y="1102"/>
            <a:chExt cx="432" cy="2736"/>
          </a:xfrm>
        </p:grpSpPr>
        <p:sp>
          <p:nvSpPr>
            <p:cNvPr id="1391" name="Google Shape;1391;p59"/>
            <p:cNvSpPr txBox="1"/>
            <p:nvPr/>
          </p:nvSpPr>
          <p:spPr>
            <a:xfrm>
              <a:off x="1111" y="1102"/>
              <a:ext cx="432" cy="2736"/>
            </a:xfrm>
            <a:prstGeom prst="rect">
              <a:avLst/>
            </a:prstGeom>
            <a:gradFill>
              <a:gsLst>
                <a:gs pos="0">
                  <a:srgbClr val="666666"/>
                </a:gs>
                <a:gs pos="50000">
                  <a:srgbClr val="DDDDDD"/>
                </a:gs>
                <a:gs pos="100000">
                  <a:srgbClr val="666666"/>
                </a:gs>
              </a:gsLst>
              <a:lin ang="5400000" scaled="0"/>
            </a:gradFill>
            <a:ln w="34925" cap="flat" cmpd="sng">
              <a:solidFill>
                <a:srgbClr val="DDDDDD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2" name="Google Shape;1392;p59"/>
            <p:cNvSpPr/>
            <p:nvPr/>
          </p:nvSpPr>
          <p:spPr>
            <a:xfrm>
              <a:off x="1255" y="1246"/>
              <a:ext cx="125" cy="2448"/>
            </a:xfrm>
            <a:prstGeom prst="rect">
              <a:avLst/>
            </a:prstGeom>
          </p:spPr>
          <p:txBody>
            <a:bodyPr>
              <a:prstTxWarp prst="textPlain">
                <a:avLst/>
              </a:prstTxWarp>
            </a:bodyPr>
            <a:lstStyle/>
            <a:p>
              <a:pPr lvl="0" algn="l"/>
              <a:r>
                <a:rPr b="0" i="1">
                  <a:ln w="9525" cap="flat" cmpd="sng">
                    <a:solidFill>
                      <a:srgbClr val="DDDDDD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  <a:solidFill>
                    <a:srgbClr val="990033"/>
                  </a:solidFill>
                  <a:latin typeface="Verdana"/>
                </a:rPr>
                <a:t>Ф А К Т О Р Ы </a:t>
              </a:r>
            </a:p>
          </p:txBody>
        </p:sp>
      </p:grpSp>
      <p:sp>
        <p:nvSpPr>
          <p:cNvPr id="1393" name="Google Shape;1393;p59"/>
          <p:cNvSpPr/>
          <p:nvPr/>
        </p:nvSpPr>
        <p:spPr>
          <a:xfrm>
            <a:off x="1979612" y="2205037"/>
            <a:ext cx="649287" cy="3529012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 extrusionOk="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 extrusionOk="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>
            <a:gsLst>
              <a:gs pos="0">
                <a:srgbClr val="D9A1B4"/>
              </a:gs>
              <a:gs pos="50000">
                <a:srgbClr val="990033"/>
              </a:gs>
              <a:gs pos="100000">
                <a:srgbClr val="D9A1B4"/>
              </a:gs>
            </a:gsLst>
            <a:lin ang="5400000" scaled="0"/>
          </a:gradFill>
          <a:ln w="38100" cap="flat" cmpd="sng">
            <a:solidFill>
              <a:srgbClr val="990033"/>
            </a:solidFill>
            <a:prstDash val="solid"/>
            <a:miter lim="524288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4" name="Google Shape;1394;p59"/>
          <p:cNvSpPr/>
          <p:nvPr/>
        </p:nvSpPr>
        <p:spPr>
          <a:xfrm rot="5400000">
            <a:off x="8459787" y="6237287"/>
            <a:ext cx="468312" cy="4683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105000" y="60000"/>
                </a:moveTo>
                <a:lnTo>
                  <a:pt x="15000" y="15000"/>
                </a:lnTo>
                <a:lnTo>
                  <a:pt x="15000" y="105000"/>
                </a:lnTo>
                <a:close/>
              </a:path>
              <a:path w="120000" h="120000" fill="darken" extrusionOk="0">
                <a:moveTo>
                  <a:pt x="105000" y="60000"/>
                </a:moveTo>
                <a:lnTo>
                  <a:pt x="15000" y="15000"/>
                </a:lnTo>
                <a:lnTo>
                  <a:pt x="15000" y="105000"/>
                </a:lnTo>
                <a:close/>
              </a:path>
              <a:path w="120000" h="120000" fill="none" extrusionOk="0">
                <a:moveTo>
                  <a:pt x="105000" y="60000"/>
                </a:moveTo>
                <a:lnTo>
                  <a:pt x="15000" y="105000"/>
                </a:lnTo>
                <a:lnTo>
                  <a:pt x="15000" y="15000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D60093"/>
              </a:gs>
              <a:gs pos="50000">
                <a:srgbClr val="FFFFFF"/>
              </a:gs>
              <a:gs pos="100000">
                <a:srgbClr val="D60093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3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13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9" name="Google Shape;1399;p60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0" name="Google Shape;1400;p60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/>
          </a:p>
        </p:txBody>
      </p:sp>
      <p:pic>
        <p:nvPicPr>
          <p:cNvPr id="1401" name="Google Shape;1401;p60" descr="Рисунок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77050"/>
          </a:xfrm>
          <a:prstGeom prst="rect">
            <a:avLst/>
          </a:prstGeom>
          <a:noFill/>
          <a:ln>
            <a:noFill/>
          </a:ln>
        </p:spPr>
      </p:pic>
      <p:sp>
        <p:nvSpPr>
          <p:cNvPr id="1402" name="Google Shape;1402;p60"/>
          <p:cNvSpPr txBox="1"/>
          <p:nvPr/>
        </p:nvSpPr>
        <p:spPr>
          <a:xfrm>
            <a:off x="6948487" y="130175"/>
            <a:ext cx="2016125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Pts val="1200"/>
              <a:buFont typeface="Verdana"/>
              <a:buNone/>
            </a:pPr>
            <a:r>
              <a:rPr lang="en-US" sz="1200" b="1" i="0" u="none">
                <a:solidFill>
                  <a:srgbClr val="990033"/>
                </a:solidFill>
                <a:latin typeface="Verdana"/>
                <a:ea typeface="Verdana"/>
                <a:cs typeface="Verdana"/>
                <a:sym typeface="Verdana"/>
              </a:rPr>
              <a:t>(Транспарант 34)</a:t>
            </a:r>
            <a:endParaRPr/>
          </a:p>
        </p:txBody>
      </p:sp>
      <p:sp>
        <p:nvSpPr>
          <p:cNvPr id="1403" name="Google Shape;1403;p60"/>
          <p:cNvSpPr txBox="1"/>
          <p:nvPr/>
        </p:nvSpPr>
        <p:spPr>
          <a:xfrm>
            <a:off x="4418012" y="436562"/>
            <a:ext cx="18415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4" name="Google Shape;1404;p60"/>
          <p:cNvSpPr txBox="1"/>
          <p:nvPr/>
        </p:nvSpPr>
        <p:spPr>
          <a:xfrm>
            <a:off x="0" y="476250"/>
            <a:ext cx="9144000" cy="655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/>
          <a:p>
            <a:pPr marL="0" marR="0" lvl="0" indent="685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Pts val="2000"/>
              <a:buFont typeface="Verdana"/>
              <a:buNone/>
            </a:pPr>
            <a:r>
              <a:rPr lang="en-US" sz="2000" b="1" i="0" u="none">
                <a:solidFill>
                  <a:srgbClr val="990033"/>
                </a:solidFill>
                <a:latin typeface="Verdana"/>
                <a:ea typeface="Verdana"/>
                <a:cs typeface="Verdana"/>
                <a:sym typeface="Verdana"/>
              </a:rPr>
              <a:t>ОСНОВНЫЕ ЧЕРТЫ, ХАРАКТЕРИЗУЮЩИЕ</a:t>
            </a:r>
            <a:endParaRPr/>
          </a:p>
          <a:p>
            <a:pPr marL="0" marR="0" lvl="0" indent="685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Pts val="2000"/>
              <a:buFont typeface="Verdana"/>
              <a:buNone/>
            </a:pPr>
            <a:r>
              <a:rPr lang="en-US" sz="2000" b="1" i="0" u="none">
                <a:solidFill>
                  <a:srgbClr val="990033"/>
                </a:solidFill>
                <a:latin typeface="Verdana"/>
                <a:ea typeface="Verdana"/>
                <a:cs typeface="Verdana"/>
                <a:sym typeface="Verdana"/>
              </a:rPr>
              <a:t>СССР В СЕРЕДИНЕ 80-х ГОДОВ</a:t>
            </a:r>
            <a:endParaRPr/>
          </a:p>
        </p:txBody>
      </p:sp>
      <p:sp>
        <p:nvSpPr>
          <p:cNvPr id="1405" name="Google Shape;1405;p60"/>
          <p:cNvSpPr txBox="1"/>
          <p:nvPr/>
        </p:nvSpPr>
        <p:spPr>
          <a:xfrm>
            <a:off x="3203575" y="3259137"/>
            <a:ext cx="2400300" cy="800100"/>
          </a:xfrm>
          <a:prstGeom prst="rect">
            <a:avLst/>
          </a:prstGeom>
          <a:solidFill>
            <a:srgbClr val="FFCCCC"/>
          </a:solidFill>
          <a:ln w="28575" cap="flat" cmpd="sng">
            <a:solidFill>
              <a:srgbClr val="9900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b="1" i="0" u="none">
              <a:solidFill>
                <a:srgbClr val="B41C3D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41C3D"/>
              </a:buClr>
              <a:buSzPts val="1400"/>
              <a:buFont typeface="Verdana"/>
              <a:buNone/>
            </a:pPr>
            <a:r>
              <a:rPr lang="en-US" sz="1400" b="1" i="0" u="none">
                <a:solidFill>
                  <a:srgbClr val="B41C3D"/>
                </a:solidFill>
                <a:latin typeface="Verdana"/>
                <a:ea typeface="Verdana"/>
                <a:cs typeface="Verdana"/>
                <a:sym typeface="Verdana"/>
              </a:rPr>
              <a:t>ОСНОВНЫЕ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41C3D"/>
              </a:buClr>
              <a:buSzPts val="1400"/>
              <a:buFont typeface="Verdana"/>
              <a:buNone/>
            </a:pPr>
            <a:r>
              <a:rPr lang="en-US" sz="1400" b="1" i="0" u="none">
                <a:solidFill>
                  <a:srgbClr val="B41C3D"/>
                </a:solidFill>
                <a:latin typeface="Verdana"/>
                <a:ea typeface="Verdana"/>
                <a:cs typeface="Verdana"/>
                <a:sym typeface="Verdana"/>
              </a:rPr>
              <a:t>ЧЕРТЫ</a:t>
            </a:r>
            <a:endParaRPr/>
          </a:p>
        </p:txBody>
      </p:sp>
      <p:grpSp>
        <p:nvGrpSpPr>
          <p:cNvPr id="1406" name="Google Shape;1406;p60"/>
          <p:cNvGrpSpPr/>
          <p:nvPr/>
        </p:nvGrpSpPr>
        <p:grpSpPr>
          <a:xfrm>
            <a:off x="250825" y="1674812"/>
            <a:ext cx="8569325" cy="4130675"/>
            <a:chOff x="158" y="890"/>
            <a:chExt cx="5398" cy="2602"/>
          </a:xfrm>
        </p:grpSpPr>
        <p:sp>
          <p:nvSpPr>
            <p:cNvPr id="1407" name="Google Shape;1407;p60"/>
            <p:cNvSpPr txBox="1"/>
            <p:nvPr/>
          </p:nvSpPr>
          <p:spPr>
            <a:xfrm>
              <a:off x="1972" y="890"/>
              <a:ext cx="1633" cy="499"/>
            </a:xfrm>
            <a:prstGeom prst="rect">
              <a:avLst/>
            </a:prstGeom>
            <a:solidFill>
              <a:schemeClr val="lt1"/>
            </a:solidFill>
            <a:ln w="28575" cap="flat" cmpd="sng">
              <a:solidFill>
                <a:srgbClr val="99003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66"/>
                </a:buClr>
                <a:buSzPts val="1200"/>
                <a:buFont typeface="Verdana"/>
                <a:buNone/>
              </a:pPr>
              <a:r>
                <a:rPr lang="en-US" sz="1200" b="0" i="0" u="none">
                  <a:solidFill>
                    <a:srgbClr val="000066"/>
                  </a:solidFill>
                  <a:latin typeface="Verdana"/>
                  <a:ea typeface="Verdana"/>
                  <a:cs typeface="Verdana"/>
                  <a:sym typeface="Verdana"/>
                </a:rPr>
                <a:t>ПОКОРНОЕ И ЛИШЕННОЕ ВНУТРЕННИХ СОЦИАЛЬНЫХ СВЯЗЕЙ ОБЩЕСТВО</a:t>
              </a:r>
              <a:endParaRPr/>
            </a:p>
          </p:txBody>
        </p:sp>
        <p:sp>
          <p:nvSpPr>
            <p:cNvPr id="1408" name="Google Shape;1408;p60"/>
            <p:cNvSpPr txBox="1"/>
            <p:nvPr/>
          </p:nvSpPr>
          <p:spPr>
            <a:xfrm>
              <a:off x="3741" y="890"/>
              <a:ext cx="1769" cy="499"/>
            </a:xfrm>
            <a:prstGeom prst="rect">
              <a:avLst/>
            </a:prstGeom>
            <a:solidFill>
              <a:schemeClr val="lt1"/>
            </a:solidFill>
            <a:ln w="28575" cap="flat" cmpd="sng">
              <a:solidFill>
                <a:srgbClr val="99003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66"/>
                </a:buClr>
                <a:buSzPts val="1200"/>
                <a:buFont typeface="Verdana"/>
                <a:buNone/>
              </a:pPr>
              <a:r>
                <a:rPr lang="en-US" sz="1200" b="0" i="0" u="none">
                  <a:solidFill>
                    <a:srgbClr val="000066"/>
                  </a:solidFill>
                  <a:latin typeface="Verdana"/>
                  <a:ea typeface="Verdana"/>
                  <a:cs typeface="Verdana"/>
                  <a:sym typeface="Verdana"/>
                </a:rPr>
                <a:t>ГОСПОДСТВО ВЕЗДЕСУЩЕЙ БЮРОКРАТИИ, СОВЕТСКОЙ НОМЕНКЛАТУРЫ</a:t>
              </a:r>
              <a:endParaRPr/>
            </a:p>
          </p:txBody>
        </p:sp>
        <p:sp>
          <p:nvSpPr>
            <p:cNvPr id="1409" name="Google Shape;1409;p60"/>
            <p:cNvSpPr txBox="1"/>
            <p:nvPr/>
          </p:nvSpPr>
          <p:spPr>
            <a:xfrm>
              <a:off x="158" y="890"/>
              <a:ext cx="1678" cy="499"/>
            </a:xfrm>
            <a:prstGeom prst="rect">
              <a:avLst/>
            </a:prstGeom>
            <a:solidFill>
              <a:schemeClr val="lt1"/>
            </a:solidFill>
            <a:ln w="28575" cap="flat" cmpd="sng">
              <a:solidFill>
                <a:srgbClr val="99003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66"/>
                </a:buClr>
                <a:buSzPts val="1200"/>
                <a:buFont typeface="Verdana"/>
                <a:buNone/>
              </a:pPr>
              <a:r>
                <a:rPr lang="en-US" sz="1200" b="0" i="0" u="none">
                  <a:solidFill>
                    <a:srgbClr val="000066"/>
                  </a:solidFill>
                  <a:latin typeface="Verdana"/>
                  <a:ea typeface="Verdana"/>
                  <a:cs typeface="Verdana"/>
                  <a:sym typeface="Verdana"/>
                </a:rPr>
                <a:t>НЕПОДВИЖНЫЕ, ЛИШЕННЫЕ СОЦИАЛЬНОЙ ОПОРЫ ПОЛИТИЧЕСКИЕ СТРУКТУРЫ</a:t>
              </a:r>
              <a:endParaRPr/>
            </a:p>
          </p:txBody>
        </p:sp>
        <p:sp>
          <p:nvSpPr>
            <p:cNvPr id="1410" name="Google Shape;1410;p60"/>
            <p:cNvSpPr txBox="1"/>
            <p:nvPr/>
          </p:nvSpPr>
          <p:spPr>
            <a:xfrm>
              <a:off x="3832" y="1888"/>
              <a:ext cx="1678" cy="549"/>
            </a:xfrm>
            <a:prstGeom prst="rect">
              <a:avLst/>
            </a:prstGeom>
            <a:solidFill>
              <a:schemeClr val="lt1"/>
            </a:solidFill>
            <a:ln w="28575" cap="flat" cmpd="sng">
              <a:solidFill>
                <a:srgbClr val="99003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66"/>
                </a:buClr>
                <a:buSzPts val="1200"/>
                <a:buFont typeface="Verdana"/>
                <a:buNone/>
              </a:pPr>
              <a:r>
                <a:rPr lang="en-US" sz="1200" b="0" i="0" u="none">
                  <a:solidFill>
                    <a:srgbClr val="000066"/>
                  </a:solidFill>
                  <a:latin typeface="Verdana"/>
                  <a:ea typeface="Verdana"/>
                  <a:cs typeface="Verdana"/>
                  <a:sym typeface="Verdana"/>
                </a:rPr>
                <a:t>ПЛАНОВАЯ И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66"/>
                </a:buClr>
                <a:buSzPts val="1200"/>
                <a:buFont typeface="Verdana"/>
                <a:buNone/>
              </a:pPr>
              <a:r>
                <a:rPr lang="en-US" sz="1200" b="0" i="0" u="none">
                  <a:solidFill>
                    <a:srgbClr val="000066"/>
                  </a:solidFill>
                  <a:latin typeface="Verdana"/>
                  <a:ea typeface="Verdana"/>
                  <a:cs typeface="Verdana"/>
                  <a:sym typeface="Verdana"/>
                </a:rPr>
                <a:t>СВЕРХЦЕНТРАЛИЗОВАННАЯ ЭКОНОМИКА</a:t>
              </a:r>
              <a:endParaRPr/>
            </a:p>
          </p:txBody>
        </p:sp>
        <p:sp>
          <p:nvSpPr>
            <p:cNvPr id="1411" name="Google Shape;1411;p60"/>
            <p:cNvSpPr txBox="1"/>
            <p:nvPr/>
          </p:nvSpPr>
          <p:spPr>
            <a:xfrm>
              <a:off x="203" y="1888"/>
              <a:ext cx="1512" cy="504"/>
            </a:xfrm>
            <a:prstGeom prst="rect">
              <a:avLst/>
            </a:prstGeom>
            <a:solidFill>
              <a:schemeClr val="lt1"/>
            </a:solidFill>
            <a:ln w="28575" cap="flat" cmpd="sng">
              <a:solidFill>
                <a:srgbClr val="99003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66"/>
                </a:buClr>
                <a:buSzPts val="1200"/>
                <a:buFont typeface="Verdana"/>
                <a:buNone/>
              </a:pPr>
              <a:r>
                <a:rPr lang="en-US" sz="1200" b="0" i="0" u="none">
                  <a:solidFill>
                    <a:srgbClr val="000066"/>
                  </a:solidFill>
                  <a:latin typeface="Verdana"/>
                  <a:ea typeface="Verdana"/>
                  <a:cs typeface="Verdana"/>
                  <a:sym typeface="Verdana"/>
                </a:rPr>
                <a:t>ГОТОВНОСТЬ ОБЩЕСТВА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66"/>
                </a:buClr>
                <a:buSzPts val="1200"/>
                <a:buFont typeface="Verdana"/>
                <a:buNone/>
              </a:pPr>
              <a:r>
                <a:rPr lang="en-US" sz="1200" b="0" i="0" u="none">
                  <a:solidFill>
                    <a:srgbClr val="000066"/>
                  </a:solidFill>
                  <a:latin typeface="Verdana"/>
                  <a:ea typeface="Verdana"/>
                  <a:cs typeface="Verdana"/>
                  <a:sym typeface="Verdana"/>
                </a:rPr>
                <a:t>К ПЕРЕМЕНАМ</a:t>
              </a:r>
              <a:endParaRPr/>
            </a:p>
          </p:txBody>
        </p:sp>
        <p:sp>
          <p:nvSpPr>
            <p:cNvPr id="1412" name="Google Shape;1412;p60"/>
            <p:cNvSpPr txBox="1"/>
            <p:nvPr/>
          </p:nvSpPr>
          <p:spPr>
            <a:xfrm>
              <a:off x="249" y="2886"/>
              <a:ext cx="1512" cy="544"/>
            </a:xfrm>
            <a:prstGeom prst="rect">
              <a:avLst/>
            </a:prstGeom>
            <a:solidFill>
              <a:schemeClr val="lt1"/>
            </a:solidFill>
            <a:ln w="28575" cap="flat" cmpd="sng">
              <a:solidFill>
                <a:srgbClr val="99003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66"/>
                </a:buClr>
                <a:buSzPts val="1200"/>
                <a:buFont typeface="Verdana"/>
                <a:buNone/>
              </a:pPr>
              <a:r>
                <a:rPr lang="en-US" sz="1200" b="0" i="0" u="none">
                  <a:solidFill>
                    <a:srgbClr val="000066"/>
                  </a:solidFill>
                  <a:latin typeface="Verdana"/>
                  <a:ea typeface="Verdana"/>
                  <a:cs typeface="Verdana"/>
                  <a:sym typeface="Verdana"/>
                </a:rPr>
                <a:t>ПАДЕНИЕ МЕЖДУНАРОДНОГО ПРЕСТИЖА</a:t>
              </a:r>
              <a:endParaRPr/>
            </a:p>
          </p:txBody>
        </p:sp>
        <p:sp>
          <p:nvSpPr>
            <p:cNvPr id="1413" name="Google Shape;1413;p60"/>
            <p:cNvSpPr txBox="1"/>
            <p:nvPr/>
          </p:nvSpPr>
          <p:spPr>
            <a:xfrm>
              <a:off x="1972" y="2886"/>
              <a:ext cx="1512" cy="606"/>
            </a:xfrm>
            <a:prstGeom prst="rect">
              <a:avLst/>
            </a:prstGeom>
            <a:solidFill>
              <a:schemeClr val="lt1"/>
            </a:solidFill>
            <a:ln w="28575" cap="flat" cmpd="sng">
              <a:solidFill>
                <a:srgbClr val="99003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66"/>
                </a:buClr>
                <a:buSzPts val="1200"/>
                <a:buFont typeface="Verdana"/>
                <a:buNone/>
              </a:pPr>
              <a:r>
                <a:rPr lang="en-US" sz="1200" b="0" i="0" u="none">
                  <a:solidFill>
                    <a:srgbClr val="000066"/>
                  </a:solidFill>
                  <a:latin typeface="Verdana"/>
                  <a:ea typeface="Verdana"/>
                  <a:cs typeface="Verdana"/>
                  <a:sym typeface="Verdana"/>
                </a:rPr>
                <a:t>ГЛУБОКИЙ КРИЗИС, ОХВАТИВШИЙ ВСЕ СТОРОНЫ ЖИЗНИ ОБЩЕСТВА</a:t>
              </a:r>
              <a:endParaRPr/>
            </a:p>
          </p:txBody>
        </p:sp>
        <p:sp>
          <p:nvSpPr>
            <p:cNvPr id="1414" name="Google Shape;1414;p60"/>
            <p:cNvSpPr txBox="1"/>
            <p:nvPr/>
          </p:nvSpPr>
          <p:spPr>
            <a:xfrm>
              <a:off x="3696" y="2886"/>
              <a:ext cx="1860" cy="590"/>
            </a:xfrm>
            <a:prstGeom prst="rect">
              <a:avLst/>
            </a:prstGeom>
            <a:solidFill>
              <a:schemeClr val="lt1"/>
            </a:solidFill>
            <a:ln w="28575" cap="flat" cmpd="sng">
              <a:solidFill>
                <a:srgbClr val="99003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66"/>
                </a:buClr>
                <a:buSzPts val="1200"/>
                <a:buFont typeface="Verdana"/>
                <a:buNone/>
              </a:pPr>
              <a:r>
                <a:rPr lang="en-US" sz="1200" b="0" i="0" u="none">
                  <a:solidFill>
                    <a:srgbClr val="000066"/>
                  </a:solidFill>
                  <a:latin typeface="Verdana"/>
                  <a:ea typeface="Verdana"/>
                  <a:cs typeface="Verdana"/>
                  <a:sym typeface="Verdana"/>
                </a:rPr>
                <a:t>УЖЕСТОЧЕНИЕ ИДЕОЛОГИЧЕСКОГО ДИКТАТА, ИДЕЙНАЯ РЕАБИЛИТАЦИЯ СТАЛИНИЗМА</a:t>
              </a:r>
              <a:endParaRPr/>
            </a:p>
          </p:txBody>
        </p:sp>
      </p:grpSp>
      <p:grpSp>
        <p:nvGrpSpPr>
          <p:cNvPr id="1415" name="Google Shape;1415;p60"/>
          <p:cNvGrpSpPr/>
          <p:nvPr/>
        </p:nvGrpSpPr>
        <p:grpSpPr>
          <a:xfrm>
            <a:off x="1187450" y="2492375"/>
            <a:ext cx="6121400" cy="2376487"/>
            <a:chOff x="748" y="1554"/>
            <a:chExt cx="3856" cy="1497"/>
          </a:xfrm>
        </p:grpSpPr>
        <p:cxnSp>
          <p:nvCxnSpPr>
            <p:cNvPr id="1416" name="Google Shape;1416;p60"/>
            <p:cNvCxnSpPr/>
            <p:nvPr/>
          </p:nvCxnSpPr>
          <p:spPr>
            <a:xfrm>
              <a:off x="748" y="1781"/>
              <a:ext cx="3628" cy="0"/>
            </a:xfrm>
            <a:prstGeom prst="straightConnector1">
              <a:avLst/>
            </a:prstGeom>
            <a:noFill/>
            <a:ln w="19050" cap="flat" cmpd="sng">
              <a:solidFill>
                <a:srgbClr val="000066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grpSp>
          <p:nvGrpSpPr>
            <p:cNvPr id="1417" name="Google Shape;1417;p60"/>
            <p:cNvGrpSpPr/>
            <p:nvPr/>
          </p:nvGrpSpPr>
          <p:grpSpPr>
            <a:xfrm>
              <a:off x="748" y="1554"/>
              <a:ext cx="3856" cy="1497"/>
              <a:chOff x="748" y="1389"/>
              <a:chExt cx="3856" cy="1497"/>
            </a:xfrm>
          </p:grpSpPr>
          <p:cxnSp>
            <p:nvCxnSpPr>
              <p:cNvPr id="1418" name="Google Shape;1418;p60"/>
              <p:cNvCxnSpPr/>
              <p:nvPr/>
            </p:nvCxnSpPr>
            <p:spPr>
              <a:xfrm>
                <a:off x="2744" y="2387"/>
                <a:ext cx="0" cy="499"/>
              </a:xfrm>
              <a:prstGeom prst="straightConnector1">
                <a:avLst/>
              </a:prstGeom>
              <a:noFill/>
              <a:ln w="19050" cap="flat" cmpd="sng">
                <a:solidFill>
                  <a:srgbClr val="000066"/>
                </a:solidFill>
                <a:prstDash val="solid"/>
                <a:miter lim="800000"/>
                <a:headEnd type="none" w="med" len="med"/>
                <a:tailEnd type="triangle" w="med" len="med"/>
              </a:ln>
            </p:spPr>
          </p:cxnSp>
          <p:cxnSp>
            <p:nvCxnSpPr>
              <p:cNvPr id="1419" name="Google Shape;1419;p60"/>
              <p:cNvCxnSpPr/>
              <p:nvPr/>
            </p:nvCxnSpPr>
            <p:spPr>
              <a:xfrm rot="10800000">
                <a:off x="2744" y="1389"/>
                <a:ext cx="0" cy="499"/>
              </a:xfrm>
              <a:prstGeom prst="straightConnector1">
                <a:avLst/>
              </a:prstGeom>
              <a:noFill/>
              <a:ln w="19050" cap="flat" cmpd="sng">
                <a:solidFill>
                  <a:srgbClr val="000066"/>
                </a:solidFill>
                <a:prstDash val="solid"/>
                <a:miter lim="800000"/>
                <a:headEnd type="none" w="med" len="med"/>
                <a:tailEnd type="triangle" w="med" len="med"/>
              </a:ln>
            </p:spPr>
          </p:cxnSp>
          <p:cxnSp>
            <p:nvCxnSpPr>
              <p:cNvPr id="1420" name="Google Shape;1420;p60"/>
              <p:cNvCxnSpPr/>
              <p:nvPr/>
            </p:nvCxnSpPr>
            <p:spPr>
              <a:xfrm>
                <a:off x="3515" y="2160"/>
                <a:ext cx="316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000066"/>
                </a:solidFill>
                <a:prstDash val="solid"/>
                <a:miter lim="800000"/>
                <a:headEnd type="none" w="med" len="med"/>
                <a:tailEnd type="triangle" w="med" len="med"/>
              </a:ln>
            </p:spPr>
          </p:cxnSp>
          <p:cxnSp>
            <p:nvCxnSpPr>
              <p:cNvPr id="1421" name="Google Shape;1421;p60"/>
              <p:cNvCxnSpPr/>
              <p:nvPr/>
            </p:nvCxnSpPr>
            <p:spPr>
              <a:xfrm rot="10800000">
                <a:off x="1700" y="2160"/>
                <a:ext cx="318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000066"/>
                </a:solidFill>
                <a:prstDash val="solid"/>
                <a:miter lim="800000"/>
                <a:headEnd type="none" w="med" len="med"/>
                <a:tailEnd type="triangle" w="med" len="med"/>
              </a:ln>
            </p:spPr>
          </p:cxnSp>
          <p:cxnSp>
            <p:nvCxnSpPr>
              <p:cNvPr id="1422" name="Google Shape;1422;p60"/>
              <p:cNvCxnSpPr/>
              <p:nvPr/>
            </p:nvCxnSpPr>
            <p:spPr>
              <a:xfrm>
                <a:off x="930" y="2659"/>
                <a:ext cx="3674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000066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1423" name="Google Shape;1423;p60"/>
              <p:cNvCxnSpPr/>
              <p:nvPr/>
            </p:nvCxnSpPr>
            <p:spPr>
              <a:xfrm>
                <a:off x="930" y="2659"/>
                <a:ext cx="0" cy="227"/>
              </a:xfrm>
              <a:prstGeom prst="straightConnector1">
                <a:avLst/>
              </a:prstGeom>
              <a:noFill/>
              <a:ln w="19050" cap="flat" cmpd="sng">
                <a:solidFill>
                  <a:srgbClr val="000066"/>
                </a:solidFill>
                <a:prstDash val="solid"/>
                <a:miter lim="800000"/>
                <a:headEnd type="none" w="med" len="med"/>
                <a:tailEnd type="triangle" w="med" len="med"/>
              </a:ln>
            </p:spPr>
          </p:cxnSp>
          <p:cxnSp>
            <p:nvCxnSpPr>
              <p:cNvPr id="1424" name="Google Shape;1424;p60"/>
              <p:cNvCxnSpPr/>
              <p:nvPr/>
            </p:nvCxnSpPr>
            <p:spPr>
              <a:xfrm>
                <a:off x="4604" y="2659"/>
                <a:ext cx="0" cy="227"/>
              </a:xfrm>
              <a:prstGeom prst="straightConnector1">
                <a:avLst/>
              </a:prstGeom>
              <a:noFill/>
              <a:ln w="19050" cap="flat" cmpd="sng">
                <a:solidFill>
                  <a:srgbClr val="000066"/>
                </a:solidFill>
                <a:prstDash val="solid"/>
                <a:miter lim="800000"/>
                <a:headEnd type="none" w="med" len="med"/>
                <a:tailEnd type="triangle" w="med" len="med"/>
              </a:ln>
            </p:spPr>
          </p:cxnSp>
          <p:cxnSp>
            <p:nvCxnSpPr>
              <p:cNvPr id="1425" name="Google Shape;1425;p60"/>
              <p:cNvCxnSpPr/>
              <p:nvPr/>
            </p:nvCxnSpPr>
            <p:spPr>
              <a:xfrm rot="10800000">
                <a:off x="748" y="1389"/>
                <a:ext cx="0" cy="227"/>
              </a:xfrm>
              <a:prstGeom prst="straightConnector1">
                <a:avLst/>
              </a:prstGeom>
              <a:noFill/>
              <a:ln w="19050" cap="flat" cmpd="sng">
                <a:solidFill>
                  <a:srgbClr val="000066"/>
                </a:solidFill>
                <a:prstDash val="solid"/>
                <a:miter lim="800000"/>
                <a:headEnd type="none" w="med" len="med"/>
                <a:tailEnd type="triangle" w="med" len="med"/>
              </a:ln>
            </p:spPr>
          </p:cxnSp>
          <p:cxnSp>
            <p:nvCxnSpPr>
              <p:cNvPr id="1426" name="Google Shape;1426;p60"/>
              <p:cNvCxnSpPr/>
              <p:nvPr/>
            </p:nvCxnSpPr>
            <p:spPr>
              <a:xfrm rot="10800000">
                <a:off x="4376" y="1389"/>
                <a:ext cx="0" cy="227"/>
              </a:xfrm>
              <a:prstGeom prst="straightConnector1">
                <a:avLst/>
              </a:prstGeom>
              <a:noFill/>
              <a:ln w="19050" cap="flat" cmpd="sng">
                <a:solidFill>
                  <a:srgbClr val="000066"/>
                </a:solidFill>
                <a:prstDash val="solid"/>
                <a:miter lim="800000"/>
                <a:headEnd type="none" w="med" len="med"/>
                <a:tailEnd type="triangle" w="med" len="med"/>
              </a:ln>
            </p:spPr>
          </p:cxnSp>
        </p:grpSp>
      </p:grpSp>
      <p:sp>
        <p:nvSpPr>
          <p:cNvPr id="1427" name="Google Shape;1427;p60"/>
          <p:cNvSpPr/>
          <p:nvPr/>
        </p:nvSpPr>
        <p:spPr>
          <a:xfrm rot="5400000">
            <a:off x="8459787" y="6237287"/>
            <a:ext cx="468312" cy="4683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105000" y="60000"/>
                </a:moveTo>
                <a:lnTo>
                  <a:pt x="15000" y="15000"/>
                </a:lnTo>
                <a:lnTo>
                  <a:pt x="15000" y="105000"/>
                </a:lnTo>
                <a:close/>
              </a:path>
              <a:path w="120000" h="120000" fill="darken" extrusionOk="0">
                <a:moveTo>
                  <a:pt x="105000" y="60000"/>
                </a:moveTo>
                <a:lnTo>
                  <a:pt x="15000" y="15000"/>
                </a:lnTo>
                <a:lnTo>
                  <a:pt x="15000" y="105000"/>
                </a:lnTo>
                <a:close/>
              </a:path>
              <a:path w="120000" h="120000" fill="none" extrusionOk="0">
                <a:moveTo>
                  <a:pt x="105000" y="60000"/>
                </a:moveTo>
                <a:lnTo>
                  <a:pt x="15000" y="105000"/>
                </a:lnTo>
                <a:lnTo>
                  <a:pt x="15000" y="15000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D60093"/>
              </a:gs>
              <a:gs pos="50000">
                <a:srgbClr val="FFFFFF"/>
              </a:gs>
              <a:gs pos="100000">
                <a:srgbClr val="D60093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1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2" name="Google Shape;1432;p6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3" name="Google Shape;1433;p6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/>
          </a:p>
        </p:txBody>
      </p:sp>
      <p:pic>
        <p:nvPicPr>
          <p:cNvPr id="1434" name="Google Shape;1434;p61" descr="Рисунок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77050"/>
          </a:xfrm>
          <a:prstGeom prst="rect">
            <a:avLst/>
          </a:prstGeom>
          <a:noFill/>
          <a:ln>
            <a:noFill/>
          </a:ln>
        </p:spPr>
      </p:pic>
      <p:sp>
        <p:nvSpPr>
          <p:cNvPr id="1435" name="Google Shape;1435;p61"/>
          <p:cNvSpPr txBox="1"/>
          <p:nvPr/>
        </p:nvSpPr>
        <p:spPr>
          <a:xfrm>
            <a:off x="6877050" y="130175"/>
            <a:ext cx="2016125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Pts val="1200"/>
              <a:buFont typeface="Verdana"/>
              <a:buNone/>
            </a:pPr>
            <a:r>
              <a:rPr lang="en-US" sz="1200" b="1" i="0" u="none">
                <a:solidFill>
                  <a:srgbClr val="990033"/>
                </a:solidFill>
                <a:latin typeface="Verdana"/>
                <a:ea typeface="Verdana"/>
                <a:cs typeface="Verdana"/>
                <a:sym typeface="Verdana"/>
              </a:rPr>
              <a:t>(Транспарант 35)</a:t>
            </a:r>
            <a:endParaRPr/>
          </a:p>
        </p:txBody>
      </p:sp>
      <p:sp>
        <p:nvSpPr>
          <p:cNvPr id="1436" name="Google Shape;1436;p61"/>
          <p:cNvSpPr txBox="1"/>
          <p:nvPr/>
        </p:nvSpPr>
        <p:spPr>
          <a:xfrm>
            <a:off x="4418012" y="436562"/>
            <a:ext cx="18415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7" name="Google Shape;1437;p61"/>
          <p:cNvSpPr txBox="1"/>
          <p:nvPr/>
        </p:nvSpPr>
        <p:spPr>
          <a:xfrm>
            <a:off x="827087" y="485775"/>
            <a:ext cx="7200900" cy="350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noAutofit/>
          </a:bodyPr>
          <a:lstStyle/>
          <a:p>
            <a:pPr marL="0" marR="0" lvl="0" indent="685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Pts val="1800"/>
              <a:buFont typeface="Verdana"/>
              <a:buNone/>
            </a:pPr>
            <a:r>
              <a:rPr lang="en-US" sz="1800" b="1" i="0" u="none">
                <a:solidFill>
                  <a:srgbClr val="990033"/>
                </a:solidFill>
                <a:latin typeface="Verdana"/>
                <a:ea typeface="Verdana"/>
                <a:cs typeface="Verdana"/>
                <a:sym typeface="Verdana"/>
              </a:rPr>
              <a:t>   </a:t>
            </a:r>
            <a:r>
              <a:rPr lang="en-US" sz="2000" b="1" i="0" u="none">
                <a:solidFill>
                  <a:srgbClr val="990033"/>
                </a:solidFill>
                <a:latin typeface="Verdana"/>
                <a:ea typeface="Verdana"/>
                <a:cs typeface="Verdana"/>
                <a:sym typeface="Verdana"/>
              </a:rPr>
              <a:t>ПОСЛЕДСТВИЯ «ХОЛОДНОЙ ВОЙНЫ»</a:t>
            </a:r>
            <a:endParaRPr/>
          </a:p>
        </p:txBody>
      </p:sp>
      <p:sp>
        <p:nvSpPr>
          <p:cNvPr id="1438" name="Google Shape;1438;p61"/>
          <p:cNvSpPr txBox="1"/>
          <p:nvPr/>
        </p:nvSpPr>
        <p:spPr>
          <a:xfrm>
            <a:off x="2627312" y="5876925"/>
            <a:ext cx="4032250" cy="720725"/>
          </a:xfrm>
          <a:prstGeom prst="rect">
            <a:avLst/>
          </a:prstGeom>
          <a:gradFill>
            <a:gsLst>
              <a:gs pos="0">
                <a:srgbClr val="FFCCCC"/>
              </a:gs>
              <a:gs pos="50000">
                <a:srgbClr val="FFE5E5"/>
              </a:gs>
              <a:gs pos="100000">
                <a:srgbClr val="FFCCCC"/>
              </a:gs>
            </a:gsLst>
            <a:lin ang="5400000" scaled="0"/>
          </a:gradFill>
          <a:ln w="28575" cap="flat" cmpd="sng">
            <a:solidFill>
              <a:srgbClr val="9900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41C3D"/>
              </a:buClr>
              <a:buSzPts val="1400"/>
              <a:buFont typeface="Verdana"/>
              <a:buNone/>
            </a:pPr>
            <a:r>
              <a:rPr lang="en-US" sz="1400" b="1" i="0" u="none">
                <a:solidFill>
                  <a:srgbClr val="B41C3D"/>
                </a:solidFill>
                <a:latin typeface="Verdana"/>
                <a:ea typeface="Verdana"/>
                <a:cs typeface="Verdana"/>
                <a:sym typeface="Verdana"/>
              </a:rPr>
              <a:t>РЕАЛЬНАЯ УГРОЗА ВОЗНИКНОВЕНИЯ ТРЕТЬЕЙ МИРОВОЙ ВОЙНЫ</a:t>
            </a:r>
            <a:endParaRPr/>
          </a:p>
        </p:txBody>
      </p:sp>
      <p:sp>
        <p:nvSpPr>
          <p:cNvPr id="1439" name="Google Shape;1439;p61"/>
          <p:cNvSpPr txBox="1"/>
          <p:nvPr/>
        </p:nvSpPr>
        <p:spPr>
          <a:xfrm>
            <a:off x="1979612" y="1196975"/>
            <a:ext cx="5113337" cy="431800"/>
          </a:xfrm>
          <a:prstGeom prst="rect">
            <a:avLst/>
          </a:prstGeom>
          <a:gradFill>
            <a:gsLst>
              <a:gs pos="0">
                <a:srgbClr val="767676"/>
              </a:gs>
              <a:gs pos="50000">
                <a:schemeClr val="lt1"/>
              </a:gs>
              <a:gs pos="100000">
                <a:srgbClr val="767676"/>
              </a:gs>
            </a:gsLst>
            <a:lin ang="5400000" scaled="0"/>
          </a:gradFill>
          <a:ln w="381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</a:pPr>
            <a:r>
              <a:rPr lang="en-US" sz="16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П О С Л Е Д С Т В И Я</a:t>
            </a:r>
            <a:endParaRPr/>
          </a:p>
        </p:txBody>
      </p:sp>
      <p:grpSp>
        <p:nvGrpSpPr>
          <p:cNvPr id="1440" name="Google Shape;1440;p61"/>
          <p:cNvGrpSpPr/>
          <p:nvPr/>
        </p:nvGrpSpPr>
        <p:grpSpPr>
          <a:xfrm>
            <a:off x="2051050" y="1628775"/>
            <a:ext cx="4968875" cy="4248150"/>
            <a:chOff x="1292" y="1026"/>
            <a:chExt cx="3130" cy="2676"/>
          </a:xfrm>
        </p:grpSpPr>
        <p:cxnSp>
          <p:nvCxnSpPr>
            <p:cNvPr id="1441" name="Google Shape;1441;p61"/>
            <p:cNvCxnSpPr/>
            <p:nvPr/>
          </p:nvCxnSpPr>
          <p:spPr>
            <a:xfrm flipH="1">
              <a:off x="3198" y="1026"/>
              <a:ext cx="1224" cy="2676"/>
            </a:xfrm>
            <a:prstGeom prst="straightConnector1">
              <a:avLst/>
            </a:prstGeom>
            <a:noFill/>
            <a:ln w="38100" cap="flat" cmpd="sng">
              <a:solidFill>
                <a:schemeClr val="accent2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1442" name="Google Shape;1442;p61"/>
            <p:cNvCxnSpPr/>
            <p:nvPr/>
          </p:nvCxnSpPr>
          <p:spPr>
            <a:xfrm>
              <a:off x="1292" y="1026"/>
              <a:ext cx="1361" cy="2676"/>
            </a:xfrm>
            <a:prstGeom prst="straightConnector1">
              <a:avLst/>
            </a:prstGeom>
            <a:noFill/>
            <a:ln w="38100" cap="flat" cmpd="sng">
              <a:solidFill>
                <a:schemeClr val="accent2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</p:grpSp>
      <p:sp>
        <p:nvSpPr>
          <p:cNvPr id="1443" name="Google Shape;1443;p61"/>
          <p:cNvSpPr txBox="1"/>
          <p:nvPr/>
        </p:nvSpPr>
        <p:spPr>
          <a:xfrm>
            <a:off x="2195512" y="5084762"/>
            <a:ext cx="4752975" cy="641350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9900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1200"/>
              <a:buFont typeface="Verdana"/>
              <a:buNone/>
            </a:pPr>
            <a:r>
              <a:rPr lang="en-US" sz="1200" b="1" i="0" u="none">
                <a:solidFill>
                  <a:srgbClr val="000066"/>
                </a:solidFill>
                <a:latin typeface="Verdana"/>
                <a:ea typeface="Verdana"/>
                <a:cs typeface="Verdana"/>
                <a:sym typeface="Verdana"/>
              </a:rPr>
              <a:t>СТИМУЛ ЗАВЕРШЕНИЯ ВНУТРЕННИХ РЕФОРМ ДЛЯ СОЗДАНИЯ ЭТАЛОННОГО ОБЩЕСТВА.</a:t>
            </a:r>
            <a:endParaRPr/>
          </a:p>
        </p:txBody>
      </p:sp>
      <p:sp>
        <p:nvSpPr>
          <p:cNvPr id="1444" name="Google Shape;1444;p61"/>
          <p:cNvSpPr txBox="1"/>
          <p:nvPr/>
        </p:nvSpPr>
        <p:spPr>
          <a:xfrm>
            <a:off x="2195512" y="4365625"/>
            <a:ext cx="4752975" cy="641350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9900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1200"/>
              <a:buFont typeface="Verdana"/>
              <a:buNone/>
            </a:pPr>
            <a:r>
              <a:rPr lang="en-US" sz="1200" b="1" i="0" u="none">
                <a:solidFill>
                  <a:srgbClr val="000066"/>
                </a:solidFill>
                <a:latin typeface="Verdana"/>
                <a:ea typeface="Verdana"/>
                <a:cs typeface="Verdana"/>
                <a:sym typeface="Verdana"/>
              </a:rPr>
              <a:t>НАСТОРОЖЕННОСТЬ ПО ОТНОШЕНИЮ К ВНЕШНЕМУ МИРУ И ИСКУСТВЕННАЯ ВНУТРЕННЯЯ СПЛОЧЕННОСТЬ.</a:t>
            </a:r>
            <a:endParaRPr/>
          </a:p>
        </p:txBody>
      </p:sp>
      <p:sp>
        <p:nvSpPr>
          <p:cNvPr id="1445" name="Google Shape;1445;p61"/>
          <p:cNvSpPr txBox="1"/>
          <p:nvPr/>
        </p:nvSpPr>
        <p:spPr>
          <a:xfrm>
            <a:off x="2195512" y="3933825"/>
            <a:ext cx="4752975" cy="320675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9900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1200"/>
              <a:buFont typeface="Verdana"/>
              <a:buNone/>
            </a:pPr>
            <a:r>
              <a:rPr lang="en-US" sz="1200" b="1" i="0" u="none">
                <a:solidFill>
                  <a:srgbClr val="000066"/>
                </a:solidFill>
                <a:latin typeface="Verdana"/>
                <a:ea typeface="Verdana"/>
                <a:cs typeface="Verdana"/>
                <a:sym typeface="Verdana"/>
              </a:rPr>
              <a:t>МИЛИТАРИЗАЦИЯ МАССОВОГО СОЗНАНИЯ.</a:t>
            </a:r>
            <a:endParaRPr/>
          </a:p>
        </p:txBody>
      </p:sp>
      <p:sp>
        <p:nvSpPr>
          <p:cNvPr id="1446" name="Google Shape;1446;p61"/>
          <p:cNvSpPr txBox="1"/>
          <p:nvPr/>
        </p:nvSpPr>
        <p:spPr>
          <a:xfrm>
            <a:off x="2124075" y="3357562"/>
            <a:ext cx="4824412" cy="428625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9900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1200"/>
              <a:buFont typeface="Verdana"/>
              <a:buNone/>
            </a:pPr>
            <a:r>
              <a:rPr lang="en-US" sz="1200" b="1" i="0" u="none">
                <a:solidFill>
                  <a:srgbClr val="000066"/>
                </a:solidFill>
                <a:latin typeface="Verdana"/>
                <a:ea typeface="Verdana"/>
                <a:cs typeface="Verdana"/>
                <a:sym typeface="Verdana"/>
              </a:rPr>
              <a:t>ФОРМИРОВАНИЕ НЕВИДАННОГО ВОЕННО-ПРОМЫШЛЕННОГО КОМПЛЕКСА.</a:t>
            </a:r>
            <a:endParaRPr/>
          </a:p>
        </p:txBody>
      </p:sp>
      <p:sp>
        <p:nvSpPr>
          <p:cNvPr id="1447" name="Google Shape;1447;p61"/>
          <p:cNvSpPr txBox="1"/>
          <p:nvPr/>
        </p:nvSpPr>
        <p:spPr>
          <a:xfrm>
            <a:off x="2195512" y="1773237"/>
            <a:ext cx="4752975" cy="641350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9900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1200"/>
              <a:buFont typeface="Verdana"/>
              <a:buNone/>
            </a:pPr>
            <a:r>
              <a:rPr lang="en-US" sz="1200" b="1" i="0" u="none">
                <a:solidFill>
                  <a:srgbClr val="000066"/>
                </a:solidFill>
                <a:latin typeface="Verdana"/>
                <a:ea typeface="Verdana"/>
                <a:cs typeface="Verdana"/>
                <a:sym typeface="Verdana"/>
              </a:rPr>
              <a:t>РАСКОЛ МИРА НА ДВЕ ВОЕННО-ПОЛИТИЧЕСКИЕ И ЭКОНОМИЧЕСКИЕ ГРУППИРОВКИ ВО ГЛАВЕ С СССР И США.</a:t>
            </a:r>
            <a:endParaRPr/>
          </a:p>
        </p:txBody>
      </p:sp>
      <p:sp>
        <p:nvSpPr>
          <p:cNvPr id="1448" name="Google Shape;1448;p61"/>
          <p:cNvSpPr txBox="1"/>
          <p:nvPr/>
        </p:nvSpPr>
        <p:spPr>
          <a:xfrm>
            <a:off x="2195512" y="2493962"/>
            <a:ext cx="4752975" cy="320675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9900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1200"/>
              <a:buFont typeface="Verdana"/>
              <a:buNone/>
            </a:pPr>
            <a:r>
              <a:rPr lang="en-US" sz="1200" b="1" i="0" u="none">
                <a:solidFill>
                  <a:srgbClr val="000066"/>
                </a:solidFill>
                <a:latin typeface="Verdana"/>
                <a:ea typeface="Verdana"/>
                <a:cs typeface="Verdana"/>
                <a:sym typeface="Verdana"/>
              </a:rPr>
              <a:t>ПОЛИТИЧЕСКОЕ НЕДОВЕРИЕ В МИРЕ.</a:t>
            </a:r>
            <a:endParaRPr/>
          </a:p>
        </p:txBody>
      </p:sp>
      <p:sp>
        <p:nvSpPr>
          <p:cNvPr id="1449" name="Google Shape;1449;p61"/>
          <p:cNvSpPr txBox="1"/>
          <p:nvPr/>
        </p:nvSpPr>
        <p:spPr>
          <a:xfrm>
            <a:off x="2195512" y="2925762"/>
            <a:ext cx="4752975" cy="320675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9900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1200"/>
              <a:buFont typeface="Verdana"/>
              <a:buNone/>
            </a:pPr>
            <a:r>
              <a:rPr lang="en-US" sz="1200" b="1" i="0" u="none">
                <a:solidFill>
                  <a:srgbClr val="000066"/>
                </a:solidFill>
                <a:latin typeface="Verdana"/>
                <a:ea typeface="Verdana"/>
                <a:cs typeface="Verdana"/>
                <a:sym typeface="Verdana"/>
              </a:rPr>
              <a:t>МИЛИТАРИЗМ В ПОЛИТИКЕ И МЫШЛЕНИИ.</a:t>
            </a:r>
            <a:endParaRPr/>
          </a:p>
        </p:txBody>
      </p:sp>
      <p:sp>
        <p:nvSpPr>
          <p:cNvPr id="1450" name="Google Shape;1450;p61"/>
          <p:cNvSpPr/>
          <p:nvPr/>
        </p:nvSpPr>
        <p:spPr>
          <a:xfrm rot="5400000">
            <a:off x="8459787" y="6237287"/>
            <a:ext cx="468312" cy="4683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105000" y="60000"/>
                </a:moveTo>
                <a:lnTo>
                  <a:pt x="15000" y="15000"/>
                </a:lnTo>
                <a:lnTo>
                  <a:pt x="15000" y="105000"/>
                </a:lnTo>
                <a:close/>
              </a:path>
              <a:path w="120000" h="120000" fill="darken" extrusionOk="0">
                <a:moveTo>
                  <a:pt x="105000" y="60000"/>
                </a:moveTo>
                <a:lnTo>
                  <a:pt x="15000" y="15000"/>
                </a:lnTo>
                <a:lnTo>
                  <a:pt x="15000" y="105000"/>
                </a:lnTo>
                <a:close/>
              </a:path>
              <a:path w="120000" h="120000" fill="none" extrusionOk="0">
                <a:moveTo>
                  <a:pt x="105000" y="60000"/>
                </a:moveTo>
                <a:lnTo>
                  <a:pt x="15000" y="105000"/>
                </a:lnTo>
                <a:lnTo>
                  <a:pt x="15000" y="15000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D60093"/>
              </a:gs>
              <a:gs pos="50000">
                <a:srgbClr val="FFFFFF"/>
              </a:gs>
              <a:gs pos="100000">
                <a:srgbClr val="D60093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1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8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18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/>
          </a:p>
        </p:txBody>
      </p:sp>
      <p:pic>
        <p:nvPicPr>
          <p:cNvPr id="132" name="Google Shape;132;p18" descr="Рисунок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9525"/>
            <a:ext cx="9144000" cy="6877050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18" descr="Точечная сетка"/>
          <p:cNvSpPr txBox="1"/>
          <p:nvPr/>
        </p:nvSpPr>
        <p:spPr>
          <a:xfrm>
            <a:off x="250825" y="549275"/>
            <a:ext cx="8642350" cy="4175125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18"/>
          <p:cNvSpPr txBox="1"/>
          <p:nvPr/>
        </p:nvSpPr>
        <p:spPr>
          <a:xfrm>
            <a:off x="7092950" y="115887"/>
            <a:ext cx="19431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</a:pPr>
            <a:r>
              <a:rPr lang="en-US" sz="14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(Продолжение)</a:t>
            </a:r>
            <a:endParaRPr/>
          </a:p>
        </p:txBody>
      </p:sp>
      <p:sp>
        <p:nvSpPr>
          <p:cNvPr id="135" name="Google Shape;135;p18"/>
          <p:cNvSpPr/>
          <p:nvPr/>
        </p:nvSpPr>
        <p:spPr>
          <a:xfrm rot="5400000">
            <a:off x="8459787" y="6237287"/>
            <a:ext cx="468312" cy="4683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105000" y="60000"/>
                </a:moveTo>
                <a:lnTo>
                  <a:pt x="15000" y="15000"/>
                </a:lnTo>
                <a:lnTo>
                  <a:pt x="15000" y="105000"/>
                </a:lnTo>
                <a:close/>
              </a:path>
              <a:path w="120000" h="120000" fill="darken" extrusionOk="0">
                <a:moveTo>
                  <a:pt x="105000" y="60000"/>
                </a:moveTo>
                <a:lnTo>
                  <a:pt x="15000" y="15000"/>
                </a:lnTo>
                <a:lnTo>
                  <a:pt x="15000" y="105000"/>
                </a:lnTo>
                <a:close/>
              </a:path>
              <a:path w="120000" h="120000" fill="none" extrusionOk="0">
                <a:moveTo>
                  <a:pt x="105000" y="60000"/>
                </a:moveTo>
                <a:lnTo>
                  <a:pt x="15000" y="105000"/>
                </a:lnTo>
                <a:lnTo>
                  <a:pt x="15000" y="15000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D60093"/>
              </a:gs>
              <a:gs pos="50000">
                <a:srgbClr val="FFFFFF"/>
              </a:gs>
              <a:gs pos="100000">
                <a:srgbClr val="D60093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18"/>
          <p:cNvSpPr txBox="1"/>
          <p:nvPr/>
        </p:nvSpPr>
        <p:spPr>
          <a:xfrm>
            <a:off x="603250" y="620712"/>
            <a:ext cx="8001000" cy="3790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1900"/>
              <a:buFont typeface="Verdana"/>
              <a:buNone/>
            </a:pPr>
            <a:r>
              <a:rPr lang="en-US" sz="1900" b="1" i="1" u="none">
                <a:solidFill>
                  <a:srgbClr val="CC0000"/>
                </a:solidFill>
                <a:latin typeface="Verdana"/>
                <a:ea typeface="Verdana"/>
                <a:cs typeface="Verdana"/>
                <a:sym typeface="Verdana"/>
              </a:rPr>
              <a:t>1971–1975 гг.</a:t>
            </a:r>
            <a:r>
              <a:rPr lang="en-US" sz="18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- девятый пятилетний план развития народного хозяйства СССР.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1900"/>
              <a:buFont typeface="Verdana"/>
              <a:buNone/>
            </a:pPr>
            <a:r>
              <a:rPr lang="en-US" sz="1900" b="1" i="1" u="none">
                <a:solidFill>
                  <a:srgbClr val="CC0000"/>
                </a:solidFill>
                <a:latin typeface="Verdana"/>
                <a:ea typeface="Verdana"/>
                <a:cs typeface="Verdana"/>
                <a:sym typeface="Verdana"/>
              </a:rPr>
              <a:t>1972 г.</a:t>
            </a:r>
            <a:r>
              <a:rPr lang="en-US" sz="18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– мирный договор СССР ФРГ.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1900"/>
              <a:buFont typeface="Verdana"/>
              <a:buNone/>
            </a:pPr>
            <a:r>
              <a:rPr lang="en-US" sz="1900" b="1" i="1" u="none">
                <a:solidFill>
                  <a:srgbClr val="CC0000"/>
                </a:solidFill>
                <a:latin typeface="Verdana"/>
                <a:ea typeface="Verdana"/>
                <a:cs typeface="Verdana"/>
                <a:sym typeface="Verdana"/>
              </a:rPr>
              <a:t>1972 г.</a:t>
            </a:r>
            <a:r>
              <a:rPr lang="en-US" sz="18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- подписание между СССР и США договора ОСВ-1.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1900"/>
              <a:buFont typeface="Verdana"/>
              <a:buNone/>
            </a:pPr>
            <a:r>
              <a:rPr lang="en-US" sz="1900" b="1" i="1" u="none">
                <a:solidFill>
                  <a:srgbClr val="CC0000"/>
                </a:solidFill>
                <a:latin typeface="Verdana"/>
                <a:ea typeface="Verdana"/>
                <a:cs typeface="Verdana"/>
                <a:sym typeface="Verdana"/>
              </a:rPr>
              <a:t>1975 г.</a:t>
            </a:r>
            <a:r>
              <a:rPr lang="en-US" sz="18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- Совещание в Хельсинки по безопасности и сотрудничеству в Европе.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1900"/>
              <a:buFont typeface="Verdana"/>
              <a:buNone/>
            </a:pPr>
            <a:r>
              <a:rPr lang="en-US" sz="1900" b="1" i="1" u="none">
                <a:solidFill>
                  <a:srgbClr val="CC0000"/>
                </a:solidFill>
                <a:latin typeface="Verdana"/>
                <a:ea typeface="Verdana"/>
                <a:cs typeface="Verdana"/>
                <a:sym typeface="Verdana"/>
              </a:rPr>
              <a:t>1976-1980 гг.</a:t>
            </a:r>
            <a:r>
              <a:rPr lang="en-US" sz="18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- десятый пятилетний план развития народного хозяйства СССР.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1900"/>
              <a:buFont typeface="Verdana"/>
              <a:buNone/>
            </a:pPr>
            <a:r>
              <a:rPr lang="en-US" sz="1900" b="1" i="1" u="none">
                <a:solidFill>
                  <a:srgbClr val="CC0000"/>
                </a:solidFill>
                <a:latin typeface="Verdana"/>
                <a:ea typeface="Verdana"/>
                <a:cs typeface="Verdana"/>
                <a:sym typeface="Verdana"/>
              </a:rPr>
              <a:t>1977 г., октябрь</a:t>
            </a:r>
            <a:r>
              <a:rPr lang="en-US" sz="18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- принятие третьей Конституции СССР.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1900"/>
              <a:buFont typeface="Verdana"/>
              <a:buNone/>
            </a:pPr>
            <a:r>
              <a:rPr lang="en-US" sz="1900" b="1" i="1" u="none">
                <a:solidFill>
                  <a:srgbClr val="CC0000"/>
                </a:solidFill>
                <a:latin typeface="Verdana"/>
                <a:ea typeface="Verdana"/>
                <a:cs typeface="Verdana"/>
                <a:sym typeface="Verdana"/>
              </a:rPr>
              <a:t>1979 г.</a:t>
            </a:r>
            <a:r>
              <a:rPr lang="en-US" sz="18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– подписание между СССР и США договора ОСВ-2.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1900"/>
              <a:buFont typeface="Verdana"/>
              <a:buNone/>
            </a:pPr>
            <a:r>
              <a:rPr lang="en-US" sz="1900" b="1" i="1" u="none">
                <a:solidFill>
                  <a:srgbClr val="CC0000"/>
                </a:solidFill>
                <a:latin typeface="Verdana"/>
                <a:ea typeface="Verdana"/>
                <a:cs typeface="Verdana"/>
                <a:sym typeface="Verdana"/>
              </a:rPr>
              <a:t>1979 г., декабрь</a:t>
            </a:r>
            <a:r>
              <a:rPr lang="en-US" sz="18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- ввод советских войск в Афганистан.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1900"/>
              <a:buFont typeface="Verdana"/>
              <a:buNone/>
            </a:pPr>
            <a:r>
              <a:rPr lang="en-US" sz="1900" b="1" i="1" u="none">
                <a:solidFill>
                  <a:srgbClr val="CC0000"/>
                </a:solidFill>
                <a:latin typeface="Verdana"/>
                <a:ea typeface="Verdana"/>
                <a:cs typeface="Verdana"/>
                <a:sym typeface="Verdana"/>
              </a:rPr>
              <a:t>1981–1985 гг.</a:t>
            </a:r>
            <a:r>
              <a:rPr lang="en-US" sz="18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– одиннадцатый пятилетний план развития народного хозяйства СССР.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9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19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/>
          </a:p>
        </p:txBody>
      </p:sp>
      <p:pic>
        <p:nvPicPr>
          <p:cNvPr id="143" name="Google Shape;143;p19" descr="Рисунок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9525"/>
            <a:ext cx="9144000" cy="6877050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p19" descr="Точечная сетка"/>
          <p:cNvSpPr txBox="1"/>
          <p:nvPr/>
        </p:nvSpPr>
        <p:spPr>
          <a:xfrm>
            <a:off x="250825" y="620712"/>
            <a:ext cx="8642350" cy="5545137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19"/>
          <p:cNvSpPr txBox="1"/>
          <p:nvPr/>
        </p:nvSpPr>
        <p:spPr>
          <a:xfrm>
            <a:off x="2627312" y="115887"/>
            <a:ext cx="4103687" cy="396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60000"/>
              </a:buClr>
              <a:buSzPts val="2000"/>
              <a:buFont typeface="Verdana"/>
              <a:buNone/>
            </a:pPr>
            <a:r>
              <a:rPr lang="en-US" sz="2000" b="1" i="0" u="none">
                <a:solidFill>
                  <a:srgbClr val="760000"/>
                </a:solidFill>
                <a:latin typeface="Verdana"/>
                <a:ea typeface="Verdana"/>
                <a:cs typeface="Verdana"/>
                <a:sym typeface="Verdana"/>
              </a:rPr>
              <a:t>Понятийный аппарат</a:t>
            </a:r>
            <a:endParaRPr/>
          </a:p>
        </p:txBody>
      </p:sp>
      <p:sp>
        <p:nvSpPr>
          <p:cNvPr id="146" name="Google Shape;146;p19"/>
          <p:cNvSpPr txBox="1"/>
          <p:nvPr/>
        </p:nvSpPr>
        <p:spPr>
          <a:xfrm>
            <a:off x="381000" y="692150"/>
            <a:ext cx="8382000" cy="5364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Verdana"/>
              <a:buNone/>
            </a:pPr>
            <a:r>
              <a:rPr lang="en-US" sz="1900" b="1" i="1" u="none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Биполярная система международных отношений</a:t>
            </a:r>
            <a:r>
              <a:rPr lang="en-US" sz="18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– система, основанная на противостоянии двух сверхдержав и созданными ими военно-политических блоков – НАТО и ОВД.</a:t>
            </a:r>
            <a:endParaRPr sz="1800" b="1" i="1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just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Verdana"/>
              <a:buNone/>
            </a:pPr>
            <a:r>
              <a:rPr lang="en-US" sz="1900" b="1" i="1" u="none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Волюнтаризм</a:t>
            </a:r>
            <a:r>
              <a:rPr lang="en-US" sz="18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– политика, не считающаяся с объективными законами, реальными условиями и возможностями.</a:t>
            </a:r>
            <a:endParaRPr sz="1800" b="1" i="1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just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Verdana"/>
              <a:buNone/>
            </a:pPr>
            <a:r>
              <a:rPr lang="en-US" sz="1900" b="1" i="1" u="none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Варшавский договор</a:t>
            </a:r>
            <a:r>
              <a:rPr lang="en-US" sz="18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– договор, подписанный 14 мая 1955 г. в Варшаве между СССР и странами Восточной Европы, в соответствии с которым были созданы общие органы для координации внешней и военной политики союзных стран.</a:t>
            </a:r>
            <a:endParaRPr sz="1800" b="1" i="1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just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Verdana"/>
              <a:buNone/>
            </a:pPr>
            <a:r>
              <a:rPr lang="en-US" sz="1900" b="1" i="1" u="none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Госзаем</a:t>
            </a:r>
            <a:r>
              <a:rPr lang="en-US" sz="1800" b="1" i="1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– </a:t>
            </a:r>
            <a:r>
              <a:rPr lang="en-US" sz="18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получение государством кредита путем сбора денежных средств у населения под ценные бумаги – облигации</a:t>
            </a:r>
            <a:r>
              <a:rPr lang="en-US" sz="1800" b="1" i="1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  <a:r>
              <a:rPr lang="en-US" sz="18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Способ получения дополнительных средств для финансирования нужд экономики.</a:t>
            </a:r>
            <a:endParaRPr sz="1800" b="1" i="1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just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Verdana"/>
              <a:buNone/>
            </a:pPr>
            <a:r>
              <a:rPr lang="en-US" sz="1900" b="1" i="1" u="none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«ГУЛАГ»</a:t>
            </a:r>
            <a:r>
              <a:rPr lang="en-US" sz="18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- сокращенное название головного учреждения в системе исправительных учреждений СССР. В послевоенный период число заключенных, спецпоселенцев, высланных достигло максимального размера.</a:t>
            </a:r>
            <a:endParaRPr/>
          </a:p>
        </p:txBody>
      </p:sp>
      <p:sp>
        <p:nvSpPr>
          <p:cNvPr id="147" name="Google Shape;147;p19"/>
          <p:cNvSpPr/>
          <p:nvPr/>
        </p:nvSpPr>
        <p:spPr>
          <a:xfrm rot="5400000">
            <a:off x="8459787" y="6237287"/>
            <a:ext cx="468312" cy="4683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105000" y="60000"/>
                </a:moveTo>
                <a:lnTo>
                  <a:pt x="15000" y="15000"/>
                </a:lnTo>
                <a:lnTo>
                  <a:pt x="15000" y="105000"/>
                </a:lnTo>
                <a:close/>
              </a:path>
              <a:path w="120000" h="120000" fill="darken" extrusionOk="0">
                <a:moveTo>
                  <a:pt x="105000" y="60000"/>
                </a:moveTo>
                <a:lnTo>
                  <a:pt x="15000" y="15000"/>
                </a:lnTo>
                <a:lnTo>
                  <a:pt x="15000" y="105000"/>
                </a:lnTo>
                <a:close/>
              </a:path>
              <a:path w="120000" h="120000" fill="none" extrusionOk="0">
                <a:moveTo>
                  <a:pt x="105000" y="60000"/>
                </a:moveTo>
                <a:lnTo>
                  <a:pt x="15000" y="105000"/>
                </a:lnTo>
                <a:lnTo>
                  <a:pt x="15000" y="15000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D60093"/>
              </a:gs>
              <a:gs pos="50000">
                <a:srgbClr val="FFFFFF"/>
              </a:gs>
              <a:gs pos="100000">
                <a:srgbClr val="D60093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0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20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/>
          </a:p>
        </p:txBody>
      </p:sp>
      <p:pic>
        <p:nvPicPr>
          <p:cNvPr id="154" name="Google Shape;154;p20" descr="Рисунок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9525"/>
            <a:ext cx="9144000" cy="6877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Google Shape;155;p20" descr="Точечная сетка"/>
          <p:cNvSpPr txBox="1"/>
          <p:nvPr/>
        </p:nvSpPr>
        <p:spPr>
          <a:xfrm>
            <a:off x="250825" y="549275"/>
            <a:ext cx="8642350" cy="5472112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20"/>
          <p:cNvSpPr txBox="1"/>
          <p:nvPr/>
        </p:nvSpPr>
        <p:spPr>
          <a:xfrm>
            <a:off x="7092950" y="100012"/>
            <a:ext cx="1871662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</a:pPr>
            <a:r>
              <a:rPr lang="en-US" sz="14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(Продолжение)</a:t>
            </a:r>
            <a:endParaRPr/>
          </a:p>
        </p:txBody>
      </p:sp>
      <p:sp>
        <p:nvSpPr>
          <p:cNvPr id="157" name="Google Shape;157;p20"/>
          <p:cNvSpPr txBox="1"/>
          <p:nvPr/>
        </p:nvSpPr>
        <p:spPr>
          <a:xfrm>
            <a:off x="323850" y="539750"/>
            <a:ext cx="8458200" cy="54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Verdana"/>
              <a:buNone/>
            </a:pPr>
            <a:r>
              <a:rPr lang="en-US" sz="1900" b="1" i="1" u="none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ГКЧП</a:t>
            </a:r>
            <a:r>
              <a:rPr lang="en-US" sz="1800" b="1" i="1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8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– Государственный комитет по чрезвычайному положению в СССР.</a:t>
            </a:r>
            <a:endParaRPr sz="1800" b="1" i="1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Verdana"/>
              <a:buNone/>
            </a:pPr>
            <a:r>
              <a:rPr lang="en-US" sz="1900" b="1" i="1" u="none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Доктрина</a:t>
            </a:r>
            <a:r>
              <a:rPr lang="en-US" sz="18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– учение, научная или философская теория, политическая система, руководящий теоретический или политический принцип.</a:t>
            </a:r>
            <a:endParaRPr sz="1800" b="1" i="1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Verdana"/>
              <a:buNone/>
            </a:pPr>
            <a:r>
              <a:rPr lang="en-US" sz="1900" b="1" i="1" u="none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Десталинизация</a:t>
            </a:r>
            <a:r>
              <a:rPr lang="en-US" sz="18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– начавшийся после смерти Сталина процесс в жизни советского общества, означавший отказ от тех или иных положений теории и практики сталинского варианта экономического и политического развития.</a:t>
            </a:r>
            <a:endParaRPr sz="1800" b="1" i="1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Verdana"/>
              <a:buNone/>
            </a:pPr>
            <a:r>
              <a:rPr lang="en-US" sz="1900" b="1" i="1" u="none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Диссиденты</a:t>
            </a:r>
            <a:r>
              <a:rPr lang="en-US" sz="1800" b="1" i="1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8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– лица, взгляды которых шли вразрез с официальной идеологией.</a:t>
            </a:r>
            <a:endParaRPr sz="1800" b="1" i="1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Verdana"/>
              <a:buNone/>
            </a:pPr>
            <a:r>
              <a:rPr lang="en-US" sz="1900" b="1" i="1" u="none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ЕЭС </a:t>
            </a:r>
            <a:r>
              <a:rPr lang="en-US" sz="18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– Европейское Экономическое  Сообщество</a:t>
            </a:r>
            <a:endParaRPr sz="1800" b="1" i="1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Verdana"/>
              <a:buNone/>
            </a:pPr>
            <a:r>
              <a:rPr lang="en-US" sz="1900" b="1" i="1" u="none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«Железный занавес»</a:t>
            </a:r>
            <a:r>
              <a:rPr lang="en-US" sz="18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– система мер, направленных на внешнюю изоляцию СССР от других стран в годы сталинского режима.</a:t>
            </a:r>
            <a:endParaRPr sz="1800" b="1" i="1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Verdana"/>
              <a:buNone/>
            </a:pPr>
            <a:r>
              <a:rPr lang="en-US" sz="1900" b="1" i="1" u="none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Космополитизм</a:t>
            </a:r>
            <a:r>
              <a:rPr lang="en-US" sz="1800" b="1" i="1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8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– идеология, выдвигающая идеи «мирового государства», «мирового гражданства», общечеловеческих ценностей. Отрицание узких рамок национального патриотизма и замкнутости национальной культуры.</a:t>
            </a:r>
            <a:endParaRPr/>
          </a:p>
        </p:txBody>
      </p:sp>
      <p:sp>
        <p:nvSpPr>
          <p:cNvPr id="158" name="Google Shape;158;p20"/>
          <p:cNvSpPr/>
          <p:nvPr/>
        </p:nvSpPr>
        <p:spPr>
          <a:xfrm rot="5400000">
            <a:off x="8459787" y="6237287"/>
            <a:ext cx="468312" cy="4683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105000" y="60000"/>
                </a:moveTo>
                <a:lnTo>
                  <a:pt x="15000" y="15000"/>
                </a:lnTo>
                <a:lnTo>
                  <a:pt x="15000" y="105000"/>
                </a:lnTo>
                <a:close/>
              </a:path>
              <a:path w="120000" h="120000" fill="darken" extrusionOk="0">
                <a:moveTo>
                  <a:pt x="105000" y="60000"/>
                </a:moveTo>
                <a:lnTo>
                  <a:pt x="15000" y="15000"/>
                </a:lnTo>
                <a:lnTo>
                  <a:pt x="15000" y="105000"/>
                </a:lnTo>
                <a:close/>
              </a:path>
              <a:path w="120000" h="120000" fill="none" extrusionOk="0">
                <a:moveTo>
                  <a:pt x="105000" y="60000"/>
                </a:moveTo>
                <a:lnTo>
                  <a:pt x="15000" y="105000"/>
                </a:lnTo>
                <a:lnTo>
                  <a:pt x="15000" y="15000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D60093"/>
              </a:gs>
              <a:gs pos="50000">
                <a:srgbClr val="FFFFFF"/>
              </a:gs>
              <a:gs pos="100000">
                <a:srgbClr val="D60093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2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/>
          </a:p>
        </p:txBody>
      </p:sp>
      <p:pic>
        <p:nvPicPr>
          <p:cNvPr id="165" name="Google Shape;165;p21" descr="Рисунок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9525"/>
            <a:ext cx="9144000" cy="6877050"/>
          </a:xfrm>
          <a:prstGeom prst="rect">
            <a:avLst/>
          </a:prstGeom>
          <a:noFill/>
          <a:ln>
            <a:noFill/>
          </a:ln>
        </p:spPr>
      </p:pic>
      <p:sp>
        <p:nvSpPr>
          <p:cNvPr id="166" name="Google Shape;166;p21" descr="Точечная сетка"/>
          <p:cNvSpPr txBox="1"/>
          <p:nvPr/>
        </p:nvSpPr>
        <p:spPr>
          <a:xfrm>
            <a:off x="250825" y="549275"/>
            <a:ext cx="8642350" cy="554355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21"/>
          <p:cNvSpPr txBox="1"/>
          <p:nvPr/>
        </p:nvSpPr>
        <p:spPr>
          <a:xfrm>
            <a:off x="7092950" y="100012"/>
            <a:ext cx="1871662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</a:pPr>
            <a:r>
              <a:rPr lang="en-US" sz="14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(Продолжение)</a:t>
            </a:r>
            <a:endParaRPr/>
          </a:p>
        </p:txBody>
      </p:sp>
      <p:sp>
        <p:nvSpPr>
          <p:cNvPr id="168" name="Google Shape;168;p21"/>
          <p:cNvSpPr txBox="1"/>
          <p:nvPr/>
        </p:nvSpPr>
        <p:spPr>
          <a:xfrm>
            <a:off x="381000" y="620712"/>
            <a:ext cx="8382000" cy="529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Verdana"/>
              <a:buNone/>
            </a:pPr>
            <a:r>
              <a:rPr lang="en-US" sz="1900" b="1" i="1" u="none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Карточная система</a:t>
            </a:r>
            <a:r>
              <a:rPr lang="en-US" sz="18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– нормированная система распределения продуктов с 1941 по 1947 гг. официально отмена карточной системы символизировала улучшение материального положения населения. Успехи восстановления хозяйства в СССР.</a:t>
            </a:r>
            <a:endParaRPr sz="1800" b="1" i="1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Verdana"/>
              <a:buNone/>
            </a:pPr>
            <a:r>
              <a:rPr lang="en-US" sz="1900" b="1" i="1" u="none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Конверсия</a:t>
            </a:r>
            <a:r>
              <a:rPr lang="en-US" sz="18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– перевод промышленности на производство мирной продукции.</a:t>
            </a:r>
            <a:endParaRPr sz="1800" b="1" i="1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Verdana"/>
              <a:buNone/>
            </a:pPr>
            <a:r>
              <a:rPr lang="en-US" sz="1900" b="1" i="1" u="none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Консенсус</a:t>
            </a:r>
            <a:r>
              <a:rPr lang="en-US" sz="1800" b="1" i="1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8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– общее согласие по спорному вопросу, достигнутое в результате дискуссии и сближения позиций участников переговоров.</a:t>
            </a:r>
            <a:endParaRPr sz="1800" b="1" i="1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Verdana"/>
              <a:buNone/>
            </a:pPr>
            <a:r>
              <a:rPr lang="en-US" sz="1900" b="1" i="1" u="none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«Казарменный социализм»</a:t>
            </a:r>
            <a:r>
              <a:rPr lang="en-US" sz="1800" b="1" i="1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 </a:t>
            </a:r>
            <a:r>
              <a:rPr lang="en-US" sz="18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- общественно-политическая система, сложившаяся в ССР в конце 20-х гг. и просуществовавшая до средины 80-х гг.</a:t>
            </a:r>
            <a:endParaRPr sz="1800" b="1" i="1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Verdana"/>
              <a:buNone/>
            </a:pPr>
            <a:r>
              <a:rPr lang="en-US" sz="1900" b="1" i="1" u="none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«Ленинградское дело»</a:t>
            </a:r>
            <a:r>
              <a:rPr lang="en-US" sz="18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- судебный процесс, состоявшийся в 1949-1950 гг. над большой группой руководителей Ленинградского горкома партии и РСФСР, обвинявшихся в создании антипартийной группы.</a:t>
            </a:r>
            <a:endParaRPr/>
          </a:p>
        </p:txBody>
      </p:sp>
      <p:sp>
        <p:nvSpPr>
          <p:cNvPr id="169" name="Google Shape;169;p21"/>
          <p:cNvSpPr/>
          <p:nvPr/>
        </p:nvSpPr>
        <p:spPr>
          <a:xfrm rot="5400000">
            <a:off x="8459787" y="6237287"/>
            <a:ext cx="468312" cy="4683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105000" y="60000"/>
                </a:moveTo>
                <a:lnTo>
                  <a:pt x="15000" y="15000"/>
                </a:lnTo>
                <a:lnTo>
                  <a:pt x="15000" y="105000"/>
                </a:lnTo>
                <a:close/>
              </a:path>
              <a:path w="120000" h="120000" fill="darken" extrusionOk="0">
                <a:moveTo>
                  <a:pt x="105000" y="60000"/>
                </a:moveTo>
                <a:lnTo>
                  <a:pt x="15000" y="15000"/>
                </a:lnTo>
                <a:lnTo>
                  <a:pt x="15000" y="105000"/>
                </a:lnTo>
                <a:close/>
              </a:path>
              <a:path w="120000" h="120000" fill="none" extrusionOk="0">
                <a:moveTo>
                  <a:pt x="105000" y="60000"/>
                </a:moveTo>
                <a:lnTo>
                  <a:pt x="15000" y="105000"/>
                </a:lnTo>
                <a:lnTo>
                  <a:pt x="15000" y="15000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D60093"/>
              </a:gs>
              <a:gs pos="50000">
                <a:srgbClr val="FFFFFF"/>
              </a:gs>
              <a:gs pos="100000">
                <a:srgbClr val="D60093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2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/>
          </a:p>
        </p:txBody>
      </p:sp>
      <p:pic>
        <p:nvPicPr>
          <p:cNvPr id="176" name="Google Shape;176;p22" descr="Рисунок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9525"/>
            <a:ext cx="9144000" cy="6877050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Google Shape;177;p22" descr="Точечная сетка"/>
          <p:cNvSpPr txBox="1"/>
          <p:nvPr/>
        </p:nvSpPr>
        <p:spPr>
          <a:xfrm>
            <a:off x="250825" y="476250"/>
            <a:ext cx="8642350" cy="5545137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p22"/>
          <p:cNvSpPr txBox="1"/>
          <p:nvPr/>
        </p:nvSpPr>
        <p:spPr>
          <a:xfrm>
            <a:off x="7092950" y="100012"/>
            <a:ext cx="1871662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</a:pPr>
            <a:r>
              <a:rPr lang="en-US" sz="14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(Продолжение)</a:t>
            </a:r>
            <a:endParaRPr/>
          </a:p>
        </p:txBody>
      </p:sp>
      <p:sp>
        <p:nvSpPr>
          <p:cNvPr id="179" name="Google Shape;179;p22"/>
          <p:cNvSpPr txBox="1"/>
          <p:nvPr/>
        </p:nvSpPr>
        <p:spPr>
          <a:xfrm>
            <a:off x="323850" y="549275"/>
            <a:ext cx="8458200" cy="5378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Verdana"/>
              <a:buNone/>
            </a:pPr>
            <a:r>
              <a:rPr lang="en-US" sz="1800" b="1" i="1" u="none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Номенклатура</a:t>
            </a:r>
            <a:r>
              <a:rPr lang="en-US" sz="18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– перечень должностных лиц, назначение или утверждение которых относится к компетенции какого-либо органа. В СССР такими органами являлись партийные комитеты различных уровней.</a:t>
            </a:r>
            <a:endParaRPr sz="1800" b="1" i="1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just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Verdana"/>
              <a:buNone/>
            </a:pPr>
            <a:r>
              <a:rPr lang="en-US" sz="1900" b="1" i="1" u="none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ОВД</a:t>
            </a:r>
            <a:r>
              <a:rPr lang="en-US" sz="1800" b="1" i="1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–</a:t>
            </a:r>
            <a:r>
              <a:rPr lang="en-US" sz="18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Организация Варшавского Договора. </a:t>
            </a:r>
            <a:endParaRPr sz="1800" b="1" i="1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just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Verdana"/>
              <a:buNone/>
            </a:pPr>
            <a:r>
              <a:rPr lang="en-US" sz="1900" b="1" i="1" u="none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«Оттепель»</a:t>
            </a:r>
            <a:r>
              <a:rPr lang="en-US" sz="18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– по образному выражению И. Эренбурга, период в жизни советского общества, начавшийся после смерти Сталина и означавший ослабление диктата в политической и духовной жизни.</a:t>
            </a:r>
            <a:endParaRPr sz="1800" b="1" i="1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just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Verdana"/>
              <a:buNone/>
            </a:pPr>
            <a:r>
              <a:rPr lang="en-US" sz="1900" b="1" i="1" u="none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«Паспортный режим»</a:t>
            </a:r>
            <a:r>
              <a:rPr lang="en-US" sz="1800" b="1" i="1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-</a:t>
            </a:r>
            <a:r>
              <a:rPr lang="en-US" sz="18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способ контроля государства за гражданами. В СССР существовало регламентированное проживание, перемещение, наем на работу – только при наличии паспорта. </a:t>
            </a:r>
            <a:endParaRPr sz="1800" b="1" i="1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just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Verdana"/>
              <a:buNone/>
            </a:pPr>
            <a:r>
              <a:rPr lang="en-US" sz="1900" b="1" i="1" u="none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Плюрализм</a:t>
            </a:r>
            <a:r>
              <a:rPr lang="en-US" sz="18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– множественность, многообразие чего-либо.</a:t>
            </a:r>
            <a:endParaRPr sz="1800" b="1" i="1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just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Verdana"/>
              <a:buNone/>
            </a:pPr>
            <a:r>
              <a:rPr lang="en-US" sz="1900" b="1" i="1" u="none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Предприятия группы «А»</a:t>
            </a:r>
            <a:r>
              <a:rPr lang="en-US" sz="18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– предприятия, создающие средства производства.</a:t>
            </a:r>
            <a:endParaRPr sz="1800" b="1" i="1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just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Verdana"/>
              <a:buNone/>
            </a:pPr>
            <a:r>
              <a:rPr lang="en-US" sz="1900" b="1" i="1" u="none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Предприятия группы «Б»</a:t>
            </a:r>
            <a:r>
              <a:rPr lang="en-US" sz="18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– предприятия, создающие предметы личного потребления.</a:t>
            </a:r>
            <a:endParaRPr/>
          </a:p>
        </p:txBody>
      </p:sp>
      <p:sp>
        <p:nvSpPr>
          <p:cNvPr id="180" name="Google Shape;180;p22"/>
          <p:cNvSpPr/>
          <p:nvPr/>
        </p:nvSpPr>
        <p:spPr>
          <a:xfrm rot="5400000">
            <a:off x="8459787" y="6237287"/>
            <a:ext cx="468312" cy="4683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105000" y="60000"/>
                </a:moveTo>
                <a:lnTo>
                  <a:pt x="15000" y="15000"/>
                </a:lnTo>
                <a:lnTo>
                  <a:pt x="15000" y="105000"/>
                </a:lnTo>
                <a:close/>
              </a:path>
              <a:path w="120000" h="120000" fill="darken" extrusionOk="0">
                <a:moveTo>
                  <a:pt x="105000" y="60000"/>
                </a:moveTo>
                <a:lnTo>
                  <a:pt x="15000" y="15000"/>
                </a:lnTo>
                <a:lnTo>
                  <a:pt x="15000" y="105000"/>
                </a:lnTo>
                <a:close/>
              </a:path>
              <a:path w="120000" h="120000" fill="none" extrusionOk="0">
                <a:moveTo>
                  <a:pt x="105000" y="60000"/>
                </a:moveTo>
                <a:lnTo>
                  <a:pt x="15000" y="105000"/>
                </a:lnTo>
                <a:lnTo>
                  <a:pt x="15000" y="15000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D60093"/>
              </a:gs>
              <a:gs pos="50000">
                <a:srgbClr val="FFFFFF"/>
              </a:gs>
              <a:gs pos="100000">
                <a:srgbClr val="D60093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13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5235</Words>
  <Application>Microsoft Office PowerPoint</Application>
  <PresentationFormat>Экран (4:3)</PresentationFormat>
  <Paragraphs>866</Paragraphs>
  <Slides>48</Slides>
  <Notes>48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48</vt:i4>
      </vt:variant>
    </vt:vector>
  </HeadingPairs>
  <TitlesOfParts>
    <vt:vector size="49" baseType="lpstr">
      <vt:lpstr>Тема13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14</dc:title>
  <cp:lastModifiedBy>Людмила</cp:lastModifiedBy>
  <cp:revision>2</cp:revision>
  <dcterms:modified xsi:type="dcterms:W3CDTF">2021-02-07T14:36:55Z</dcterms:modified>
</cp:coreProperties>
</file>