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59" r:id="rId6"/>
    <p:sldId id="277" r:id="rId7"/>
    <p:sldId id="260" r:id="rId8"/>
    <p:sldId id="261" r:id="rId9"/>
    <p:sldId id="262" r:id="rId10"/>
    <p:sldId id="275" r:id="rId11"/>
    <p:sldId id="263" r:id="rId12"/>
    <p:sldId id="276" r:id="rId13"/>
    <p:sldId id="278" r:id="rId14"/>
    <p:sldId id="279" r:id="rId15"/>
    <p:sldId id="280" r:id="rId16"/>
    <p:sldId id="281" r:id="rId17"/>
    <p:sldId id="282" r:id="rId18"/>
    <p:sldId id="283" r:id="rId19"/>
    <p:sldId id="284" r:id="rId20"/>
    <p:sldId id="288" r:id="rId21"/>
    <p:sldId id="266" r:id="rId22"/>
    <p:sldId id="268" r:id="rId23"/>
    <p:sldId id="271" r:id="rId24"/>
    <p:sldId id="272"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1026" name="AutoShape 2" descr="http://player.myshared.ru/4/61118/slides/slide_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8" name="Picture 4" descr="http://player.myshared.ru/4/61118/slides/slide_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2770" name="Picture 2" descr="https://mega-talant.com/uploads/files/280756/80390/85565_images/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482" name="Picture 2" descr="http://player.myshared.ru/4/61118/slides/slide_1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3794" name="Picture 2" descr="http://player.myshared.ru/4/278259/slides/slide_1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4818" name="Picture 2" descr="http://player.myshared.ru/4/278259/slides/slide_13.jpg"/>
          <p:cNvPicPr>
            <a:picLocks noChangeAspect="1" noChangeArrowheads="1"/>
          </p:cNvPicPr>
          <p:nvPr/>
        </p:nvPicPr>
        <p:blipFill>
          <a:blip r:embed="rId2" cstate="print"/>
          <a:srcRect/>
          <a:stretch>
            <a:fillRect/>
          </a:stretch>
        </p:blipFill>
        <p:spPr bwMode="auto">
          <a:xfrm>
            <a:off x="0" y="0"/>
            <a:ext cx="9358346" cy="701876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Вирусные заболевания – перечень распространенных недугов и самые опасные вирусы"/>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42844" y="0"/>
            <a:ext cx="8858312" cy="7263527"/>
          </a:xfrm>
          <a:prstGeom prst="rect">
            <a:avLst/>
          </a:prstGeom>
        </p:spPr>
        <p:txBody>
          <a:bodyPr wrap="square">
            <a:spAutoFit/>
          </a:bodyPr>
          <a:lstStyle/>
          <a:p>
            <a:pPr algn="ctr"/>
            <a:r>
              <a:rPr lang="ru-RU" sz="3200" b="1" dirty="0" smtClean="0">
                <a:solidFill>
                  <a:srgbClr val="FF0000"/>
                </a:solidFill>
              </a:rPr>
              <a:t>Как передается вирус?</a:t>
            </a:r>
          </a:p>
          <a:p>
            <a:pPr algn="just"/>
            <a:r>
              <a:rPr lang="ru-RU" sz="3200" b="1" dirty="0" smtClean="0">
                <a:solidFill>
                  <a:schemeClr val="accent2">
                    <a:lumMod val="50000"/>
                  </a:schemeClr>
                </a:solidFill>
              </a:rPr>
              <a:t>Свое распространение вирусная инфекция осуществляет:</a:t>
            </a:r>
          </a:p>
          <a:p>
            <a:pPr algn="just"/>
            <a:r>
              <a:rPr lang="ru-RU" sz="3200" b="1" dirty="0" smtClean="0">
                <a:solidFill>
                  <a:srgbClr val="FF0000"/>
                </a:solidFill>
              </a:rPr>
              <a:t>- </a:t>
            </a:r>
            <a:r>
              <a:rPr lang="ru-RU" sz="3200" b="1" dirty="0" err="1" smtClean="0">
                <a:solidFill>
                  <a:srgbClr val="FF0000"/>
                </a:solidFill>
              </a:rPr>
              <a:t>Воздушно-капельно</a:t>
            </a:r>
            <a:r>
              <a:rPr lang="ru-RU" sz="3200" b="1" dirty="0" smtClean="0">
                <a:solidFill>
                  <a:srgbClr val="FF0000"/>
                </a:solidFill>
              </a:rPr>
              <a:t>.</a:t>
            </a:r>
            <a:r>
              <a:rPr lang="ru-RU" sz="3200" b="1" dirty="0" smtClean="0">
                <a:solidFill>
                  <a:schemeClr val="accent2">
                    <a:lumMod val="50000"/>
                  </a:schemeClr>
                </a:solidFill>
              </a:rPr>
              <a:t> Респираторные вирусные инфекции передаются за счет втягивания частичек слизи, разбрызганных во время чихания.</a:t>
            </a:r>
          </a:p>
          <a:p>
            <a:pPr algn="just"/>
            <a:r>
              <a:rPr lang="ru-RU" sz="3200" b="1" dirty="0" smtClean="0">
                <a:solidFill>
                  <a:srgbClr val="FF0000"/>
                </a:solidFill>
              </a:rPr>
              <a:t>- </a:t>
            </a:r>
            <a:r>
              <a:rPr lang="ru-RU" sz="3200" b="1" dirty="0" err="1" smtClean="0">
                <a:solidFill>
                  <a:srgbClr val="FF0000"/>
                </a:solidFill>
              </a:rPr>
              <a:t>Парентерально</a:t>
            </a:r>
            <a:r>
              <a:rPr lang="ru-RU" sz="3200" b="1" dirty="0" smtClean="0">
                <a:solidFill>
                  <a:srgbClr val="FF0000"/>
                </a:solidFill>
              </a:rPr>
              <a:t>.</a:t>
            </a:r>
            <a:r>
              <a:rPr lang="ru-RU" sz="3200" b="1" dirty="0" smtClean="0">
                <a:solidFill>
                  <a:schemeClr val="accent2">
                    <a:lumMod val="50000"/>
                  </a:schemeClr>
                </a:solidFill>
              </a:rPr>
              <a:t> В этом случае болезнь попадает от матери к ребенку, во время медицинских манипуляций, секса.</a:t>
            </a:r>
          </a:p>
          <a:p>
            <a:pPr algn="just"/>
            <a:r>
              <a:rPr lang="ru-RU" sz="3200" b="1" dirty="0" smtClean="0">
                <a:solidFill>
                  <a:srgbClr val="FF0000"/>
                </a:solidFill>
              </a:rPr>
              <a:t>- Через еду.</a:t>
            </a:r>
            <a:r>
              <a:rPr lang="ru-RU" sz="3200" b="1" dirty="0" smtClean="0">
                <a:solidFill>
                  <a:schemeClr val="accent2">
                    <a:lumMod val="50000"/>
                  </a:schemeClr>
                </a:solidFill>
              </a:rPr>
              <a:t> Вирусные заболевания попадают с водой или пищей. Иногда они долго находятся в спящем режиме, проявляясь только под внешним влиянием.</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Вирусные заболевания – перечень распространенных недугов и самые опасные вирусы"/>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42844" y="0"/>
            <a:ext cx="8858312" cy="7048083"/>
          </a:xfrm>
          <a:prstGeom prst="rect">
            <a:avLst/>
          </a:prstGeom>
        </p:spPr>
        <p:txBody>
          <a:bodyPr wrap="square">
            <a:spAutoFit/>
          </a:bodyPr>
          <a:lstStyle/>
          <a:p>
            <a:pPr algn="ctr"/>
            <a:r>
              <a:rPr lang="ru-RU" sz="2600" b="1" dirty="0" smtClean="0">
                <a:solidFill>
                  <a:srgbClr val="FF0000"/>
                </a:solidFill>
              </a:rPr>
              <a:t>Почему вирусные заболевания имеют характер эпидемий?</a:t>
            </a:r>
          </a:p>
          <a:p>
            <a:pPr algn="just"/>
            <a:r>
              <a:rPr lang="ru-RU" sz="2550" b="1" dirty="0" smtClean="0">
                <a:solidFill>
                  <a:schemeClr val="accent2">
                    <a:lumMod val="50000"/>
                  </a:schemeClr>
                </a:solidFill>
              </a:rPr>
              <a:t>Многие вирусы распространяться быстро и массово, что провоцирует возникновение эпидемий. Причины тому следующие:</a:t>
            </a:r>
          </a:p>
          <a:p>
            <a:pPr algn="just"/>
            <a:r>
              <a:rPr lang="ru-RU" sz="2550" b="1" dirty="0" smtClean="0">
                <a:solidFill>
                  <a:srgbClr val="FF0000"/>
                </a:solidFill>
              </a:rPr>
              <a:t>- Простота распространения.</a:t>
            </a:r>
            <a:r>
              <a:rPr lang="ru-RU" sz="2550" b="1" dirty="0" smtClean="0">
                <a:solidFill>
                  <a:schemeClr val="accent2">
                    <a:lumMod val="50000"/>
                  </a:schemeClr>
                </a:solidFill>
              </a:rPr>
              <a:t> Многие серьезные вирусы и вирусные заболевания легко передаются через капельки слюны, попавшие внутрь с дыханием. В таком виде возбудитель может продолжительное время поддерживать активность, поэтому способен найти нескольких новых носителей.</a:t>
            </a:r>
          </a:p>
          <a:p>
            <a:pPr algn="just"/>
            <a:r>
              <a:rPr lang="ru-RU" sz="2550" b="1" dirty="0" smtClean="0">
                <a:solidFill>
                  <a:srgbClr val="FF0000"/>
                </a:solidFill>
              </a:rPr>
              <a:t>- Скорость размножения.</a:t>
            </a:r>
            <a:r>
              <a:rPr lang="ru-RU" sz="2550" b="1" dirty="0" smtClean="0">
                <a:solidFill>
                  <a:schemeClr val="accent2">
                    <a:lumMod val="50000"/>
                  </a:schemeClr>
                </a:solidFill>
              </a:rPr>
              <a:t> После попадания в организм клетки поражаются одна за другой, предоставляя необходимую питательную среду.</a:t>
            </a:r>
          </a:p>
          <a:p>
            <a:pPr algn="just"/>
            <a:r>
              <a:rPr lang="ru-RU" sz="2550" b="1" dirty="0" smtClean="0">
                <a:solidFill>
                  <a:srgbClr val="FF0000"/>
                </a:solidFill>
              </a:rPr>
              <a:t>- Сложность устранения.</a:t>
            </a:r>
            <a:r>
              <a:rPr lang="ru-RU" sz="2550" b="1" dirty="0" smtClean="0">
                <a:solidFill>
                  <a:schemeClr val="accent2">
                    <a:lumMod val="50000"/>
                  </a:schemeClr>
                </a:solidFill>
              </a:rPr>
              <a:t> Не всегда известно, как лечить вирусную инфекцию, связано это с </a:t>
            </a:r>
            <a:r>
              <a:rPr lang="ru-RU" sz="2550" b="1" dirty="0" err="1" smtClean="0">
                <a:solidFill>
                  <a:schemeClr val="accent2">
                    <a:lumMod val="50000"/>
                  </a:schemeClr>
                </a:solidFill>
              </a:rPr>
              <a:t>малоизученностью</a:t>
            </a:r>
            <a:r>
              <a:rPr lang="ru-RU" sz="2550" b="1" dirty="0" smtClean="0">
                <a:solidFill>
                  <a:schemeClr val="accent2">
                    <a:lumMod val="50000"/>
                  </a:schemeClr>
                </a:solidFill>
              </a:rPr>
              <a:t>, возможностью мутаций и сложностями диагностирования – на начальной стадии легко спутать в другими проблемами.</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Вирусные заболевания – перечень распространенных недугов и самые опасные вирусы"/>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214282" y="0"/>
            <a:ext cx="8715436" cy="7201972"/>
          </a:xfrm>
          <a:prstGeom prst="rect">
            <a:avLst/>
          </a:prstGeom>
        </p:spPr>
        <p:txBody>
          <a:bodyPr wrap="square">
            <a:spAutoFit/>
          </a:bodyPr>
          <a:lstStyle/>
          <a:p>
            <a:pPr algn="ctr"/>
            <a:r>
              <a:rPr lang="ru-RU" sz="2200" b="1" dirty="0" smtClean="0">
                <a:solidFill>
                  <a:srgbClr val="FF0000"/>
                </a:solidFill>
              </a:rPr>
              <a:t>Симптомы вирусной инфекции</a:t>
            </a:r>
          </a:p>
          <a:p>
            <a:pPr algn="just"/>
            <a:r>
              <a:rPr lang="ru-RU" sz="2200" b="1" dirty="0" smtClean="0">
                <a:solidFill>
                  <a:schemeClr val="accent2">
                    <a:lumMod val="50000"/>
                  </a:schemeClr>
                </a:solidFill>
              </a:rPr>
              <a:t>Течение вирусных заболеваний может отличаться в зависимости от их типа, но есть общие моменты.</a:t>
            </a:r>
          </a:p>
          <a:p>
            <a:pPr algn="just"/>
            <a:r>
              <a:rPr lang="ru-RU" sz="2200" b="1" dirty="0" smtClean="0">
                <a:solidFill>
                  <a:srgbClr val="FF0000"/>
                </a:solidFill>
              </a:rPr>
              <a:t>- Лихорадка.</a:t>
            </a:r>
            <a:r>
              <a:rPr lang="ru-RU" sz="2200" b="1" dirty="0" smtClean="0">
                <a:solidFill>
                  <a:schemeClr val="accent2">
                    <a:lumMod val="50000"/>
                  </a:schemeClr>
                </a:solidFill>
              </a:rPr>
              <a:t> Сопровождается подъемом температуры до 38 градусов, без нее проходят только легкие формы ОРВИ. Если температура более высокая, то это говорит о тяжелом течении. Сохраняется она не дольше 2 недель.</a:t>
            </a:r>
          </a:p>
          <a:p>
            <a:pPr algn="just"/>
            <a:r>
              <a:rPr lang="ru-RU" sz="2200" b="1" dirty="0" smtClean="0">
                <a:solidFill>
                  <a:srgbClr val="FF0000"/>
                </a:solidFill>
              </a:rPr>
              <a:t>- Сыпь.</a:t>
            </a:r>
            <a:r>
              <a:rPr lang="ru-RU" sz="2200" b="1" dirty="0" smtClean="0">
                <a:solidFill>
                  <a:schemeClr val="accent2">
                    <a:lumMod val="50000"/>
                  </a:schemeClr>
                </a:solidFill>
              </a:rPr>
              <a:t> Вирусные заболевания кожи сопровождаются этими проявлениями. Они могут выглядеть как пятна, розеолы и везикулы. Характерно для детского возраста, во взрослом высыпания встречаются реже.</a:t>
            </a:r>
          </a:p>
          <a:p>
            <a:pPr algn="just"/>
            <a:r>
              <a:rPr lang="ru-RU" sz="2200" b="1" dirty="0" smtClean="0">
                <a:solidFill>
                  <a:srgbClr val="FF0000"/>
                </a:solidFill>
              </a:rPr>
              <a:t>- Менингит.</a:t>
            </a:r>
            <a:r>
              <a:rPr lang="ru-RU" sz="2200" b="1" dirty="0" smtClean="0">
                <a:solidFill>
                  <a:schemeClr val="accent2">
                    <a:lumMod val="50000"/>
                  </a:schemeClr>
                </a:solidFill>
              </a:rPr>
              <a:t> Возникает при </a:t>
            </a:r>
            <a:r>
              <a:rPr lang="ru-RU" sz="2200" b="1" dirty="0" err="1" smtClean="0">
                <a:solidFill>
                  <a:schemeClr val="accent2">
                    <a:lumMod val="50000"/>
                  </a:schemeClr>
                </a:solidFill>
              </a:rPr>
              <a:t>энтеровирусе</a:t>
            </a:r>
            <a:r>
              <a:rPr lang="ru-RU" sz="2200" b="1" dirty="0" smtClean="0">
                <a:solidFill>
                  <a:schemeClr val="accent2">
                    <a:lumMod val="50000"/>
                  </a:schemeClr>
                </a:solidFill>
              </a:rPr>
              <a:t> и гриппе, чаще сталкиваются дети.</a:t>
            </a:r>
          </a:p>
          <a:p>
            <a:pPr algn="just"/>
            <a:r>
              <a:rPr lang="ru-RU" sz="2200" b="1" dirty="0" smtClean="0">
                <a:solidFill>
                  <a:srgbClr val="FF0000"/>
                </a:solidFill>
              </a:rPr>
              <a:t>- Интоксикация</a:t>
            </a:r>
            <a:r>
              <a:rPr lang="ru-RU" sz="2200" b="1" dirty="0" smtClean="0">
                <a:solidFill>
                  <a:schemeClr val="accent2">
                    <a:lumMod val="50000"/>
                  </a:schemeClr>
                </a:solidFill>
              </a:rPr>
              <a:t> – потеря аппетита, тошнота, головная боль, слабость и заторможенность. Эти признаки вирусного заболевания обусловлены токсинами, выделяемыми возбудителем в процессе деятельности. Сила воздействия зависит от серьезности болезни, тяжелее приходится детям, взрослые могут и не заметить его.</a:t>
            </a:r>
          </a:p>
          <a:p>
            <a:pPr algn="just"/>
            <a:r>
              <a:rPr lang="ru-RU" sz="2200" b="1" dirty="0" smtClean="0">
                <a:solidFill>
                  <a:srgbClr val="FF0000"/>
                </a:solidFill>
              </a:rPr>
              <a:t>- Диарея.</a:t>
            </a:r>
            <a:r>
              <a:rPr lang="ru-RU" sz="2200" b="1" dirty="0" smtClean="0">
                <a:solidFill>
                  <a:schemeClr val="accent2">
                    <a:lumMod val="50000"/>
                  </a:schemeClr>
                </a:solidFill>
              </a:rPr>
              <a:t> Характерна для </a:t>
            </a:r>
            <a:r>
              <a:rPr lang="ru-RU" sz="2200" b="1" dirty="0" err="1" smtClean="0">
                <a:solidFill>
                  <a:schemeClr val="accent2">
                    <a:lumMod val="50000"/>
                  </a:schemeClr>
                </a:solidFill>
              </a:rPr>
              <a:t>ротавирусов</a:t>
            </a:r>
            <a:r>
              <a:rPr lang="ru-RU" sz="2200" b="1" dirty="0" smtClean="0">
                <a:solidFill>
                  <a:schemeClr val="accent2">
                    <a:lumMod val="50000"/>
                  </a:schemeClr>
                </a:solidFill>
              </a:rPr>
              <a:t>, стул водянистый, не содержит крови.</a:t>
            </a:r>
            <a:r>
              <a:rPr lang="ru-RU" sz="2200" b="1" dirty="0" smtClean="0"/>
              <a:t/>
            </a:r>
            <a:br>
              <a:rPr lang="ru-RU" sz="2200" b="1" dirty="0" smtClean="0"/>
            </a:br>
            <a:endParaRPr lang="ru-RU" sz="22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Вирусные заболевания – перечень распространенных недугов и самые опасные вирусы"/>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42844" y="0"/>
            <a:ext cx="8858312" cy="7294305"/>
          </a:xfrm>
          <a:prstGeom prst="rect">
            <a:avLst/>
          </a:prstGeom>
        </p:spPr>
        <p:txBody>
          <a:bodyPr wrap="square">
            <a:spAutoFit/>
          </a:bodyPr>
          <a:lstStyle/>
          <a:p>
            <a:pPr algn="ctr"/>
            <a:r>
              <a:rPr lang="ru-RU" b="1" dirty="0" smtClean="0">
                <a:solidFill>
                  <a:srgbClr val="FF0000"/>
                </a:solidFill>
              </a:rPr>
              <a:t>Вирусные заболевания человека – список</a:t>
            </a:r>
          </a:p>
          <a:p>
            <a:pPr algn="just"/>
            <a:r>
              <a:rPr lang="ru-RU" b="1" dirty="0" smtClean="0">
                <a:solidFill>
                  <a:srgbClr val="FF0000"/>
                </a:solidFill>
              </a:rPr>
              <a:t>- Грипп и простуда.</a:t>
            </a:r>
            <a:r>
              <a:rPr lang="ru-RU" b="1" dirty="0" smtClean="0">
                <a:solidFill>
                  <a:schemeClr val="accent2">
                    <a:lumMod val="50000"/>
                  </a:schemeClr>
                </a:solidFill>
              </a:rPr>
              <a:t> Их признаками являются: слабость, повышенная температура, боль в горле. Используются противовирусные препараты, при присоединении бактерий дополнительно назначают антибиотики.</a:t>
            </a:r>
          </a:p>
          <a:p>
            <a:pPr algn="just"/>
            <a:r>
              <a:rPr lang="ru-RU" b="1" dirty="0" smtClean="0">
                <a:solidFill>
                  <a:srgbClr val="FF0000"/>
                </a:solidFill>
              </a:rPr>
              <a:t>- Краснуха.</a:t>
            </a:r>
            <a:r>
              <a:rPr lang="ru-RU" b="1" dirty="0" smtClean="0">
                <a:solidFill>
                  <a:schemeClr val="accent2">
                    <a:lumMod val="50000"/>
                  </a:schemeClr>
                </a:solidFill>
              </a:rPr>
              <a:t> Под удар попадают глаза, дыхательные пути, шейные </a:t>
            </a:r>
            <a:r>
              <a:rPr lang="ru-RU" b="1" dirty="0" err="1" smtClean="0">
                <a:solidFill>
                  <a:schemeClr val="accent2">
                    <a:lumMod val="50000"/>
                  </a:schemeClr>
                </a:solidFill>
              </a:rPr>
              <a:t>лимфоузлы</a:t>
            </a:r>
            <a:r>
              <a:rPr lang="ru-RU" b="1" dirty="0" smtClean="0">
                <a:solidFill>
                  <a:schemeClr val="accent2">
                    <a:lumMod val="50000"/>
                  </a:schemeClr>
                </a:solidFill>
              </a:rPr>
              <a:t> и кожа. Распространяется воздушно-капельным способом, сопровождается высокой температурой и кожными высыпаниями.</a:t>
            </a:r>
          </a:p>
          <a:p>
            <a:pPr algn="just"/>
            <a:r>
              <a:rPr lang="ru-RU" b="1" dirty="0" smtClean="0">
                <a:solidFill>
                  <a:srgbClr val="FF0000"/>
                </a:solidFill>
              </a:rPr>
              <a:t>- Свинка.</a:t>
            </a:r>
            <a:r>
              <a:rPr lang="ru-RU" b="1" dirty="0" smtClean="0">
                <a:solidFill>
                  <a:schemeClr val="accent2">
                    <a:lumMod val="50000"/>
                  </a:schemeClr>
                </a:solidFill>
              </a:rPr>
              <a:t> Поражаются дыхательные пути, в редких случаях у мужчин поражаются семенники.</a:t>
            </a:r>
          </a:p>
          <a:p>
            <a:pPr algn="just"/>
            <a:r>
              <a:rPr lang="ru-RU" b="1" dirty="0" smtClean="0">
                <a:solidFill>
                  <a:srgbClr val="FF0000"/>
                </a:solidFill>
              </a:rPr>
              <a:t>- Желтая лихорадка.</a:t>
            </a:r>
            <a:r>
              <a:rPr lang="ru-RU" b="1" dirty="0" smtClean="0">
                <a:solidFill>
                  <a:schemeClr val="accent2">
                    <a:lumMod val="50000"/>
                  </a:schemeClr>
                </a:solidFill>
              </a:rPr>
              <a:t> Вредит печени и кровеносным сосудам.</a:t>
            </a:r>
          </a:p>
          <a:p>
            <a:pPr algn="just"/>
            <a:r>
              <a:rPr lang="ru-RU" b="1" dirty="0" smtClean="0">
                <a:solidFill>
                  <a:srgbClr val="FF0000"/>
                </a:solidFill>
              </a:rPr>
              <a:t>- Корь.</a:t>
            </a:r>
            <a:r>
              <a:rPr lang="ru-RU" b="1" dirty="0" smtClean="0">
                <a:solidFill>
                  <a:schemeClr val="accent2">
                    <a:lumMod val="50000"/>
                  </a:schemeClr>
                </a:solidFill>
              </a:rPr>
              <a:t> Опасна детям, затрагивает кишечник, дыхательные пути и кожу.</a:t>
            </a:r>
          </a:p>
          <a:p>
            <a:pPr algn="just"/>
            <a:r>
              <a:rPr lang="ru-RU" b="1" dirty="0" smtClean="0">
                <a:solidFill>
                  <a:srgbClr val="FF0000"/>
                </a:solidFill>
              </a:rPr>
              <a:t>- Ларингит.</a:t>
            </a:r>
            <a:r>
              <a:rPr lang="ru-RU" b="1" dirty="0" smtClean="0">
                <a:solidFill>
                  <a:schemeClr val="accent2">
                    <a:lumMod val="50000"/>
                  </a:schemeClr>
                </a:solidFill>
              </a:rPr>
              <a:t> Нередко возникает на фоне других проблем.</a:t>
            </a:r>
          </a:p>
          <a:p>
            <a:pPr algn="just"/>
            <a:r>
              <a:rPr lang="ru-RU" b="1" dirty="0" smtClean="0">
                <a:solidFill>
                  <a:srgbClr val="FF0000"/>
                </a:solidFill>
              </a:rPr>
              <a:t>- Полиомиелит.</a:t>
            </a:r>
            <a:r>
              <a:rPr lang="ru-RU" b="1" dirty="0" smtClean="0">
                <a:solidFill>
                  <a:schemeClr val="accent2">
                    <a:lumMod val="50000"/>
                  </a:schemeClr>
                </a:solidFill>
              </a:rPr>
              <a:t> Проникает в кровь через кишечник и дыхание, при поражении головного мозга наступает паралич.</a:t>
            </a:r>
          </a:p>
          <a:p>
            <a:pPr algn="just"/>
            <a:r>
              <a:rPr lang="ru-RU" b="1" dirty="0" smtClean="0">
                <a:solidFill>
                  <a:srgbClr val="FF0000"/>
                </a:solidFill>
              </a:rPr>
              <a:t>- Ангина.</a:t>
            </a:r>
            <a:r>
              <a:rPr lang="ru-RU" b="1" dirty="0" smtClean="0">
                <a:solidFill>
                  <a:schemeClr val="accent2">
                    <a:lumMod val="50000"/>
                  </a:schemeClr>
                </a:solidFill>
              </a:rPr>
              <a:t> Существует несколько видов, характерны головная боль, высокая температура, сильная боль в горле и озноб.</a:t>
            </a:r>
          </a:p>
          <a:p>
            <a:pPr algn="just"/>
            <a:r>
              <a:rPr lang="ru-RU" b="1" dirty="0" smtClean="0">
                <a:solidFill>
                  <a:srgbClr val="FF0000"/>
                </a:solidFill>
              </a:rPr>
              <a:t>- Гепатит.</a:t>
            </a:r>
            <a:r>
              <a:rPr lang="ru-RU" b="1" dirty="0" smtClean="0">
                <a:solidFill>
                  <a:schemeClr val="accent2">
                    <a:lumMod val="50000"/>
                  </a:schemeClr>
                </a:solidFill>
              </a:rPr>
              <a:t> Любая разновидность вызывает желтизну кожи, потемнение мочи и бесцветность кала, что говорит о нарушении нескольких функций организма.</a:t>
            </a:r>
          </a:p>
          <a:p>
            <a:pPr algn="just"/>
            <a:r>
              <a:rPr lang="ru-RU" b="1" dirty="0" smtClean="0">
                <a:solidFill>
                  <a:srgbClr val="FF0000"/>
                </a:solidFill>
              </a:rPr>
              <a:t>- Тиф.</a:t>
            </a:r>
            <a:r>
              <a:rPr lang="ru-RU" b="1" dirty="0" smtClean="0">
                <a:solidFill>
                  <a:schemeClr val="accent2">
                    <a:lumMod val="50000"/>
                  </a:schemeClr>
                </a:solidFill>
              </a:rPr>
              <a:t> Редок в современном мире, поражает кровеносную систему, может привести к тромбозу.</a:t>
            </a:r>
          </a:p>
          <a:p>
            <a:pPr algn="just"/>
            <a:r>
              <a:rPr lang="ru-RU" b="1" dirty="0" smtClean="0">
                <a:solidFill>
                  <a:srgbClr val="FF0000"/>
                </a:solidFill>
              </a:rPr>
              <a:t>- Сифилис.</a:t>
            </a:r>
            <a:r>
              <a:rPr lang="ru-RU" b="1" dirty="0" smtClean="0">
                <a:solidFill>
                  <a:schemeClr val="accent2">
                    <a:lumMod val="50000"/>
                  </a:schemeClr>
                </a:solidFill>
              </a:rPr>
              <a:t> После поражения половых органов возбудитель попадает в суставы и глаза, распространяется дальше. Долго не имеет симптомов, поэтому важны периодические обследования.</a:t>
            </a:r>
          </a:p>
          <a:p>
            <a:pPr algn="just"/>
            <a:r>
              <a:rPr lang="ru-RU" b="1" dirty="0" smtClean="0">
                <a:solidFill>
                  <a:srgbClr val="FF0000"/>
                </a:solidFill>
              </a:rPr>
              <a:t>- Энцефалит.</a:t>
            </a:r>
            <a:r>
              <a:rPr lang="ru-RU" b="1" dirty="0" smtClean="0">
                <a:solidFill>
                  <a:schemeClr val="accent2">
                    <a:lumMod val="50000"/>
                  </a:schemeClr>
                </a:solidFill>
              </a:rPr>
              <a:t> Поражается головной мозг, гарантировать излечение нельзя, высок риск смерти.</a:t>
            </a:r>
            <a:r>
              <a:rPr lang="ru-RU" dirty="0" smtClean="0"/>
              <a:t/>
            </a:r>
            <a:br>
              <a:rPr lang="ru-RU" dirty="0" smtClean="0"/>
            </a:b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Вирусные заболевания – перечень распространенных недугов и самые опасные вирусы"/>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42844" y="0"/>
            <a:ext cx="8786874" cy="7155805"/>
          </a:xfrm>
          <a:prstGeom prst="rect">
            <a:avLst/>
          </a:prstGeom>
        </p:spPr>
        <p:txBody>
          <a:bodyPr wrap="square">
            <a:spAutoFit/>
          </a:bodyPr>
          <a:lstStyle/>
          <a:p>
            <a:pPr algn="ctr"/>
            <a:r>
              <a:rPr lang="ru-RU" sz="1700" b="1" dirty="0" smtClean="0">
                <a:solidFill>
                  <a:srgbClr val="FF0000"/>
                </a:solidFill>
              </a:rPr>
              <a:t>Самые опасные вирусы в мире для человека</a:t>
            </a:r>
          </a:p>
          <a:p>
            <a:pPr algn="just"/>
            <a:r>
              <a:rPr lang="ru-RU" sz="1700" b="1" dirty="0" smtClean="0">
                <a:solidFill>
                  <a:srgbClr val="FF0000"/>
                </a:solidFill>
              </a:rPr>
              <a:t>- </a:t>
            </a:r>
            <a:r>
              <a:rPr lang="ru-RU" sz="1700" b="1" dirty="0" err="1" smtClean="0">
                <a:solidFill>
                  <a:srgbClr val="FF0000"/>
                </a:solidFill>
              </a:rPr>
              <a:t>Хантавирус</a:t>
            </a:r>
            <a:r>
              <a:rPr lang="ru-RU" sz="1700" b="1" dirty="0" smtClean="0">
                <a:solidFill>
                  <a:srgbClr val="FF0000"/>
                </a:solidFill>
              </a:rPr>
              <a:t>.</a:t>
            </a:r>
            <a:r>
              <a:rPr lang="ru-RU" sz="1700" b="1" dirty="0" smtClean="0"/>
              <a:t> </a:t>
            </a:r>
            <a:r>
              <a:rPr lang="ru-RU" sz="1700" b="1" dirty="0" smtClean="0">
                <a:solidFill>
                  <a:schemeClr val="accent2">
                    <a:lumMod val="50000"/>
                  </a:schemeClr>
                </a:solidFill>
              </a:rPr>
              <a:t>Возбудитель передается от грызунов, вызывает различные лихорадки, смертность при которых колеблется от 12 до 36%.</a:t>
            </a:r>
          </a:p>
          <a:p>
            <a:pPr algn="just"/>
            <a:r>
              <a:rPr lang="ru-RU" sz="1700" b="1" dirty="0" smtClean="0">
                <a:solidFill>
                  <a:srgbClr val="FF0000"/>
                </a:solidFill>
              </a:rPr>
              <a:t>- Грипп.</a:t>
            </a:r>
            <a:r>
              <a:rPr lang="ru-RU" sz="1700" b="1" dirty="0" smtClean="0"/>
              <a:t> </a:t>
            </a:r>
            <a:r>
              <a:rPr lang="ru-RU" sz="1700" b="1" dirty="0" smtClean="0">
                <a:solidFill>
                  <a:schemeClr val="accent2">
                    <a:lumMod val="50000"/>
                  </a:schemeClr>
                </a:solidFill>
              </a:rPr>
              <a:t>Сюда относятся самые опасные вирусы, известные из новостей, разные штаммы могут стать причиной пандемии, тяжелое течение больше затрагивает пожилых и маленьких детей.</a:t>
            </a:r>
          </a:p>
          <a:p>
            <a:pPr algn="just"/>
            <a:r>
              <a:rPr lang="ru-RU" sz="1700" b="1" dirty="0" smtClean="0">
                <a:solidFill>
                  <a:srgbClr val="FF0000"/>
                </a:solidFill>
              </a:rPr>
              <a:t>- Марбург.</a:t>
            </a:r>
            <a:r>
              <a:rPr lang="ru-RU" sz="1700" b="1" dirty="0" smtClean="0"/>
              <a:t> </a:t>
            </a:r>
            <a:r>
              <a:rPr lang="ru-RU" sz="1700" b="1" dirty="0" smtClean="0">
                <a:solidFill>
                  <a:schemeClr val="accent2">
                    <a:lumMod val="50000"/>
                  </a:schemeClr>
                </a:solidFill>
              </a:rPr>
              <a:t>Открыт во второй половине 20 века, является причиной геморрагической лихорадки. Передается от животных и зараженных людей.</a:t>
            </a:r>
          </a:p>
          <a:p>
            <a:pPr algn="just"/>
            <a:r>
              <a:rPr lang="ru-RU" sz="1700" b="1" dirty="0" smtClean="0">
                <a:solidFill>
                  <a:srgbClr val="FF0000"/>
                </a:solidFill>
              </a:rPr>
              <a:t>- </a:t>
            </a:r>
            <a:r>
              <a:rPr lang="ru-RU" sz="1700" b="1" dirty="0" err="1" smtClean="0">
                <a:solidFill>
                  <a:srgbClr val="FF0000"/>
                </a:solidFill>
              </a:rPr>
              <a:t>Ротавирус</a:t>
            </a:r>
            <a:r>
              <a:rPr lang="ru-RU" sz="1700" b="1" dirty="0" smtClean="0">
                <a:solidFill>
                  <a:srgbClr val="FF0000"/>
                </a:solidFill>
              </a:rPr>
              <a:t>.</a:t>
            </a:r>
            <a:r>
              <a:rPr lang="ru-RU" sz="1700" b="1" dirty="0" smtClean="0"/>
              <a:t> </a:t>
            </a:r>
            <a:r>
              <a:rPr lang="ru-RU" sz="1700" b="1" dirty="0" smtClean="0">
                <a:solidFill>
                  <a:schemeClr val="accent2">
                    <a:lumMod val="50000"/>
                  </a:schemeClr>
                </a:solidFill>
              </a:rPr>
              <a:t>Становится причиной диареи, лечение простое, но в малоразвитых странах от него умирает каждый год 450 тысяч детей.</a:t>
            </a:r>
          </a:p>
          <a:p>
            <a:pPr algn="just"/>
            <a:r>
              <a:rPr lang="ru-RU" sz="1700" b="1" dirty="0" smtClean="0">
                <a:solidFill>
                  <a:srgbClr val="FF0000"/>
                </a:solidFill>
              </a:rPr>
              <a:t>- </a:t>
            </a:r>
            <a:r>
              <a:rPr lang="ru-RU" sz="1700" b="1" dirty="0" err="1" smtClean="0">
                <a:solidFill>
                  <a:srgbClr val="FF0000"/>
                </a:solidFill>
              </a:rPr>
              <a:t>Эбола</a:t>
            </a:r>
            <a:r>
              <a:rPr lang="ru-RU" sz="1700" b="1" dirty="0" smtClean="0">
                <a:solidFill>
                  <a:srgbClr val="FF0000"/>
                </a:solidFill>
              </a:rPr>
              <a:t>.</a:t>
            </a:r>
            <a:r>
              <a:rPr lang="ru-RU" sz="1700" b="1" dirty="0" smtClean="0"/>
              <a:t> </a:t>
            </a:r>
            <a:r>
              <a:rPr lang="ru-RU" sz="1700" b="1" dirty="0" smtClean="0">
                <a:solidFill>
                  <a:schemeClr val="accent2">
                    <a:lumMod val="50000"/>
                  </a:schemeClr>
                </a:solidFill>
              </a:rPr>
              <a:t>По данным на 2015 год смертность составляет 42%, передается при контакте с жидкостями зараженного человека. Признаками являются: резкое повышение температуры, слабость, боль в мышцах и горле, сыпь, диарея, рвота, возможны кровотечения.</a:t>
            </a:r>
          </a:p>
          <a:p>
            <a:pPr algn="just"/>
            <a:r>
              <a:rPr lang="ru-RU" sz="1700" b="1" dirty="0" smtClean="0">
                <a:solidFill>
                  <a:srgbClr val="FF0000"/>
                </a:solidFill>
              </a:rPr>
              <a:t>- Денге.</a:t>
            </a:r>
            <a:r>
              <a:rPr lang="ru-RU" sz="1700" b="1" dirty="0" smtClean="0"/>
              <a:t> </a:t>
            </a:r>
            <a:r>
              <a:rPr lang="ru-RU" sz="1700" b="1" dirty="0" smtClean="0">
                <a:solidFill>
                  <a:schemeClr val="accent2">
                    <a:lumMod val="50000"/>
                  </a:schemeClr>
                </a:solidFill>
              </a:rPr>
              <a:t>Смертность оценивается в 50%, характерна интоксикация, сыпь, лихорадка, поражение </a:t>
            </a:r>
            <a:r>
              <a:rPr lang="ru-RU" sz="1700" b="1" dirty="0" err="1" smtClean="0">
                <a:solidFill>
                  <a:schemeClr val="accent2">
                    <a:lumMod val="50000"/>
                  </a:schemeClr>
                </a:solidFill>
              </a:rPr>
              <a:t>лимфоузлов</a:t>
            </a:r>
            <a:r>
              <a:rPr lang="ru-RU" sz="1700" b="1" dirty="0" smtClean="0">
                <a:solidFill>
                  <a:schemeClr val="accent2">
                    <a:lumMod val="50000"/>
                  </a:schemeClr>
                </a:solidFill>
              </a:rPr>
              <a:t>. Распространена в Азии, Океании и Африке.</a:t>
            </a:r>
          </a:p>
          <a:p>
            <a:pPr algn="just"/>
            <a:r>
              <a:rPr lang="ru-RU" sz="1700" b="1" dirty="0" smtClean="0">
                <a:solidFill>
                  <a:srgbClr val="FF0000"/>
                </a:solidFill>
              </a:rPr>
              <a:t>- Оспа.</a:t>
            </a:r>
            <a:r>
              <a:rPr lang="ru-RU" sz="1700" b="1" dirty="0" smtClean="0">
                <a:solidFill>
                  <a:schemeClr val="accent2">
                    <a:lumMod val="50000"/>
                  </a:schemeClr>
                </a:solidFill>
              </a:rPr>
              <a:t> Известна давно, опасна только людям. Характерны сыпь, высокая температура, рвота и головная боль. Последний случай заражения произошел в 1977 году.</a:t>
            </a:r>
          </a:p>
          <a:p>
            <a:pPr algn="just"/>
            <a:r>
              <a:rPr lang="ru-RU" sz="1700" b="1" dirty="0" smtClean="0">
                <a:solidFill>
                  <a:srgbClr val="FF0000"/>
                </a:solidFill>
              </a:rPr>
              <a:t>- Бешенство.</a:t>
            </a:r>
            <a:r>
              <a:rPr lang="ru-RU" sz="1700" b="1" dirty="0" smtClean="0"/>
              <a:t> </a:t>
            </a:r>
            <a:r>
              <a:rPr lang="ru-RU" sz="1700" b="1" dirty="0" smtClean="0">
                <a:solidFill>
                  <a:schemeClr val="accent2">
                    <a:lumMod val="50000"/>
                  </a:schemeClr>
                </a:solidFill>
              </a:rPr>
              <a:t>Передается от теплокровных животных, поражает нервную систему. После появления признаков успех лечения почти невозможен.</a:t>
            </a:r>
          </a:p>
          <a:p>
            <a:pPr algn="just"/>
            <a:r>
              <a:rPr lang="ru-RU" sz="1700" b="1" dirty="0" smtClean="0">
                <a:solidFill>
                  <a:srgbClr val="FF0000"/>
                </a:solidFill>
              </a:rPr>
              <a:t>- </a:t>
            </a:r>
            <a:r>
              <a:rPr lang="ru-RU" sz="1700" b="1" dirty="0" err="1" smtClean="0">
                <a:solidFill>
                  <a:srgbClr val="FF0000"/>
                </a:solidFill>
              </a:rPr>
              <a:t>Ласса</a:t>
            </a:r>
            <a:r>
              <a:rPr lang="ru-RU" sz="1700" b="1" dirty="0" smtClean="0">
                <a:solidFill>
                  <a:srgbClr val="FF0000"/>
                </a:solidFill>
              </a:rPr>
              <a:t>.</a:t>
            </a:r>
            <a:r>
              <a:rPr lang="ru-RU" sz="1700" b="1" dirty="0" smtClean="0"/>
              <a:t> </a:t>
            </a:r>
            <a:r>
              <a:rPr lang="ru-RU" sz="1700" b="1" dirty="0" smtClean="0">
                <a:solidFill>
                  <a:schemeClr val="accent2">
                    <a:lumMod val="50000"/>
                  </a:schemeClr>
                </a:solidFill>
              </a:rPr>
              <a:t>Возбудителя переносят крысы, впервые открыт в 1969 году в Нигерии. Поражаются почки, нервная система, начинается миокардит и геморрагический синдром. Лечение тяжелое, лихорадка уносит до 5 тысяч жизней ежегодно.</a:t>
            </a:r>
          </a:p>
          <a:p>
            <a:pPr algn="just"/>
            <a:r>
              <a:rPr lang="ru-RU" sz="1700" b="1" dirty="0" smtClean="0">
                <a:solidFill>
                  <a:srgbClr val="FF0000"/>
                </a:solidFill>
              </a:rPr>
              <a:t>- ВИЧ.</a:t>
            </a:r>
            <a:r>
              <a:rPr lang="ru-RU" sz="1700" b="1" dirty="0" smtClean="0"/>
              <a:t> </a:t>
            </a:r>
            <a:r>
              <a:rPr lang="ru-RU" sz="1700" b="1" dirty="0" smtClean="0">
                <a:solidFill>
                  <a:schemeClr val="accent2">
                    <a:lumMod val="50000"/>
                  </a:schemeClr>
                </a:solidFill>
              </a:rPr>
              <a:t>Передается через контакт с жидкостями зараженного человека. Без лечения есть шанс прожить 9-11 лет, его сложность заключается в постоянном </a:t>
            </a:r>
            <a:r>
              <a:rPr lang="ru-RU" sz="1700" b="1" dirty="0" err="1" smtClean="0">
                <a:solidFill>
                  <a:schemeClr val="accent2">
                    <a:lumMod val="50000"/>
                  </a:schemeClr>
                </a:solidFill>
              </a:rPr>
              <a:t>мутировании</a:t>
            </a:r>
            <a:r>
              <a:rPr lang="ru-RU" sz="1700" b="1" dirty="0" smtClean="0">
                <a:solidFill>
                  <a:schemeClr val="accent2">
                    <a:lumMod val="50000"/>
                  </a:schemeClr>
                </a:solidFill>
              </a:rPr>
              <a:t> штаммов, убивающих клетки.</a:t>
            </a:r>
            <a:r>
              <a:rPr lang="ru-RU" sz="1700" dirty="0" smtClean="0">
                <a:solidFill>
                  <a:schemeClr val="accent2">
                    <a:lumMod val="50000"/>
                  </a:schemeClr>
                </a:solidFill>
              </a:rPr>
              <a:t/>
            </a:r>
            <a:br>
              <a:rPr lang="ru-RU" sz="1700" dirty="0" smtClean="0">
                <a:solidFill>
                  <a:schemeClr val="accent2">
                    <a:lumMod val="50000"/>
                  </a:schemeClr>
                </a:solidFill>
              </a:rPr>
            </a:br>
            <a:endParaRPr lang="ru-RU" sz="1700" dirty="0">
              <a:solidFill>
                <a:schemeClr val="accent2">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Вирусные заболевания – перечень распространенных недугов и самые опасные вирусы"/>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214282" y="0"/>
            <a:ext cx="8786874" cy="7448193"/>
          </a:xfrm>
          <a:prstGeom prst="rect">
            <a:avLst/>
          </a:prstGeom>
        </p:spPr>
        <p:txBody>
          <a:bodyPr wrap="square">
            <a:spAutoFit/>
          </a:bodyPr>
          <a:lstStyle/>
          <a:p>
            <a:pPr algn="ctr"/>
            <a:r>
              <a:rPr lang="ru-RU" sz="2000" b="1" dirty="0" smtClean="0">
                <a:solidFill>
                  <a:srgbClr val="FF0000"/>
                </a:solidFill>
              </a:rPr>
              <a:t>Борьба с вирусными заболеваниями</a:t>
            </a:r>
          </a:p>
          <a:p>
            <a:pPr algn="just"/>
            <a:r>
              <a:rPr lang="ru-RU" sz="2000" b="1" dirty="0" smtClean="0">
                <a:solidFill>
                  <a:schemeClr val="accent2">
                    <a:lumMod val="50000"/>
                  </a:schemeClr>
                </a:solidFill>
              </a:rPr>
              <a:t>Сложность борьбы заключается в постоянном изменении известных возбудителей, делающих привычное лечение вирусных заболеваний малоэффективным. Это делает необходимым поиск новых лекарств, но на современном этапе развития медицины большинство мер разрабатывается быстро, до перехода эпидемического порога. Приняты следующие подходы:</a:t>
            </a:r>
          </a:p>
          <a:p>
            <a:pPr algn="just"/>
            <a:r>
              <a:rPr lang="ru-RU" sz="2000" b="1" dirty="0" err="1" smtClean="0">
                <a:solidFill>
                  <a:srgbClr val="FF0000"/>
                </a:solidFill>
              </a:rPr>
              <a:t>этиотропный</a:t>
            </a:r>
            <a:r>
              <a:rPr lang="ru-RU" sz="2000" b="1" dirty="0" smtClean="0">
                <a:solidFill>
                  <a:schemeClr val="accent2">
                    <a:lumMod val="50000"/>
                  </a:schemeClr>
                </a:solidFill>
              </a:rPr>
              <a:t> – предотвращение воспроизводства возбудителя;</a:t>
            </a:r>
          </a:p>
          <a:p>
            <a:pPr algn="just"/>
            <a:r>
              <a:rPr lang="ru-RU" sz="2000" b="1" dirty="0" smtClean="0">
                <a:solidFill>
                  <a:srgbClr val="FF0000"/>
                </a:solidFill>
              </a:rPr>
              <a:t>хирургический;</a:t>
            </a:r>
          </a:p>
          <a:p>
            <a:pPr algn="just"/>
            <a:r>
              <a:rPr lang="ru-RU" sz="2000" b="1" dirty="0" smtClean="0">
                <a:solidFill>
                  <a:srgbClr val="FF0000"/>
                </a:solidFill>
              </a:rPr>
              <a:t>иммуномодулирующий.</a:t>
            </a:r>
          </a:p>
          <a:p>
            <a:pPr algn="just"/>
            <a:r>
              <a:rPr lang="ru-RU" sz="2000" b="1" dirty="0" smtClean="0">
                <a:solidFill>
                  <a:srgbClr val="FF0000"/>
                </a:solidFill>
              </a:rPr>
              <a:t>Антибиотики при вирусной инфекции. </a:t>
            </a:r>
            <a:r>
              <a:rPr lang="ru-RU" sz="2000" b="1" dirty="0" smtClean="0">
                <a:solidFill>
                  <a:schemeClr val="accent2">
                    <a:lumMod val="50000"/>
                  </a:schemeClr>
                </a:solidFill>
              </a:rPr>
              <a:t>В ходе болезни всегда идет угнетение иммунитета, иногда требуется его усилить для уничтожения возбудителя. В ряде случаев при вирусном заболевании дополнительно назначаются антибиотики. Необходимо это, когда присоединяется бактериальное заражение, которое убивается только таким путем. При чистом вирусном заболевании прием этих средств не принесет только ухудшит состояние.</a:t>
            </a:r>
          </a:p>
          <a:p>
            <a:pPr algn="just"/>
            <a:r>
              <a:rPr lang="ru-RU" sz="2000" b="1" dirty="0" smtClean="0">
                <a:solidFill>
                  <a:srgbClr val="FF0000"/>
                </a:solidFill>
              </a:rPr>
              <a:t>Профилактика вирусных заболеваний</a:t>
            </a:r>
          </a:p>
          <a:p>
            <a:pPr algn="just"/>
            <a:r>
              <a:rPr lang="ru-RU" sz="2000" b="1" dirty="0" smtClean="0">
                <a:solidFill>
                  <a:srgbClr val="FF0000"/>
                </a:solidFill>
              </a:rPr>
              <a:t>Вакцинация</a:t>
            </a:r>
            <a:r>
              <a:rPr lang="ru-RU" sz="2000" b="1" dirty="0" smtClean="0">
                <a:solidFill>
                  <a:schemeClr val="accent2">
                    <a:lumMod val="50000"/>
                  </a:schemeClr>
                </a:solidFill>
              </a:rPr>
              <a:t> – эффективна против конкретного возбудителя.</a:t>
            </a:r>
          </a:p>
          <a:p>
            <a:pPr algn="just"/>
            <a:r>
              <a:rPr lang="ru-RU" sz="2000" b="1" dirty="0" smtClean="0">
                <a:solidFill>
                  <a:srgbClr val="FF0000"/>
                </a:solidFill>
              </a:rPr>
              <a:t>Усиление иммунитета</a:t>
            </a:r>
            <a:r>
              <a:rPr lang="ru-RU" sz="2000" b="1" dirty="0" smtClean="0">
                <a:solidFill>
                  <a:schemeClr val="accent2">
                    <a:lumMod val="50000"/>
                  </a:schemeClr>
                </a:solidFill>
              </a:rPr>
              <a:t> – профилактика вирусных инфекций этим путем подразумевает закаливание, правильное питание, поддержку при помощи растительных экстрактов.</a:t>
            </a:r>
          </a:p>
          <a:p>
            <a:pPr algn="just"/>
            <a:r>
              <a:rPr lang="ru-RU" sz="2000" b="1" dirty="0" smtClean="0">
                <a:solidFill>
                  <a:srgbClr val="FF0000"/>
                </a:solidFill>
              </a:rPr>
              <a:t>Меры предосторожности</a:t>
            </a:r>
            <a:r>
              <a:rPr lang="ru-RU" sz="2000" b="1" dirty="0" smtClean="0">
                <a:solidFill>
                  <a:schemeClr val="accent2">
                    <a:lumMod val="50000"/>
                  </a:schemeClr>
                </a:solidFill>
              </a:rPr>
              <a:t> – исключение контактов с больными людьми, исключение незащищенных случайных половых связей.</a:t>
            </a:r>
            <a:r>
              <a:rPr lang="ru-RU" sz="2000" dirty="0" smtClean="0"/>
              <a:t/>
            </a:r>
            <a:br>
              <a:rPr lang="ru-RU" sz="2000" dirty="0" smtClean="0"/>
            </a:br>
            <a:endParaRPr lang="ru-RU" sz="2000"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Открытие вирусов &#10; Впервые существование вируса (как нового типа возбудителя болезней) доказал в 1892 году русский учёный Д. И. Ивановский. После многолетних исследований заболеваний табачных растений, в работе, датированной 1892 годом, Д. И. Ивановский приходит к выводу, что мозаичная болезнь табака вызывается «бактериями, проходящими через фильтр Шамберлана, которые, однако, не способны расти на искусственных субстратах».  "/>
          <p:cNvPicPr>
            <a:picLocks noChangeAspect="1" noChangeArrowheads="1"/>
          </p:cNvPicPr>
          <p:nvPr/>
        </p:nvPicPr>
        <p:blipFill>
          <a:blip r:embed="rId2" cstate="print"/>
          <a:srcRect/>
          <a:stretch>
            <a:fillRect/>
          </a:stretch>
        </p:blipFill>
        <p:spPr bwMode="auto">
          <a:xfrm>
            <a:off x="0" y="0"/>
            <a:ext cx="4357686" cy="3500438"/>
          </a:xfrm>
          <a:prstGeom prst="rect">
            <a:avLst/>
          </a:prstGeom>
          <a:noFill/>
        </p:spPr>
      </p:pic>
      <p:pic>
        <p:nvPicPr>
          <p:cNvPr id="14342" name="Picture 6" descr="Дмитрий Иосифович Ивановский (1864 – 1920)       Русский ученый-  исследователь.      В 1892 году, описав необычные свойства возбудителей болезни табака – табачной мозаики, который проходил через бактериальные фильтры, предположил существование особой формы жизни – «фильтрующихся бактерий», которые позднее получили название «вирусов». "/>
          <p:cNvPicPr>
            <a:picLocks noChangeAspect="1" noChangeArrowheads="1"/>
          </p:cNvPicPr>
          <p:nvPr/>
        </p:nvPicPr>
        <p:blipFill>
          <a:blip r:embed="rId3" cstate="print"/>
          <a:srcRect/>
          <a:stretch>
            <a:fillRect/>
          </a:stretch>
        </p:blipFill>
        <p:spPr bwMode="auto">
          <a:xfrm>
            <a:off x="4000496" y="0"/>
            <a:ext cx="5143504" cy="3857628"/>
          </a:xfrm>
          <a:prstGeom prst="rect">
            <a:avLst/>
          </a:prstGeom>
          <a:noFill/>
        </p:spPr>
      </p:pic>
      <p:pic>
        <p:nvPicPr>
          <p:cNvPr id="14344" name="Picture 8" descr="Открытие вирусов             На основании этих данных были определены критерии, по которым возбудителей заболеваний относили к этой новой группе:     - фильтруемость через «бактериальные» фильтры,     - неспособность расти на искусственных средах.           Возбудитель мозаичной болезни называется Д. И. Ивановским по-разному, термин вирус ещё не был введён, иносказательно их называли то «фильтрующимися бактериями»,      то просто «микроорганизмами».    "/>
          <p:cNvPicPr>
            <a:picLocks noChangeAspect="1" noChangeArrowheads="1"/>
          </p:cNvPicPr>
          <p:nvPr/>
        </p:nvPicPr>
        <p:blipFill>
          <a:blip r:embed="rId4" cstate="print"/>
          <a:srcRect/>
          <a:stretch>
            <a:fillRect/>
          </a:stretch>
        </p:blipFill>
        <p:spPr bwMode="auto">
          <a:xfrm>
            <a:off x="0" y="3375423"/>
            <a:ext cx="4643437" cy="3482577"/>
          </a:xfrm>
          <a:prstGeom prst="rect">
            <a:avLst/>
          </a:prstGeom>
          <a:noFill/>
        </p:spPr>
      </p:pic>
      <p:pic>
        <p:nvPicPr>
          <p:cNvPr id="14348" name="Picture 12" descr="http://player.myshared.ru/4/278259/slides/slide_6.jpg"/>
          <p:cNvPicPr>
            <a:picLocks noChangeAspect="1" noChangeArrowheads="1"/>
          </p:cNvPicPr>
          <p:nvPr/>
        </p:nvPicPr>
        <p:blipFill>
          <a:blip r:embed="rId5" cstate="print"/>
          <a:srcRect/>
          <a:stretch>
            <a:fillRect/>
          </a:stretch>
        </p:blipFill>
        <p:spPr bwMode="auto">
          <a:xfrm>
            <a:off x="4572000" y="3429000"/>
            <a:ext cx="4571999" cy="342899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6082" name="Picture 2" descr="Смотреть исходное изображение"/>
          <p:cNvPicPr>
            <a:picLocks noChangeAspect="1" noChangeArrowheads="1"/>
          </p:cNvPicPr>
          <p:nvPr/>
        </p:nvPicPr>
        <p:blipFill>
          <a:blip r:embed="rId2" cstate="print"/>
          <a:srcRect/>
          <a:stretch>
            <a:fillRect/>
          </a:stretch>
        </p:blipFill>
        <p:spPr bwMode="auto">
          <a:xfrm>
            <a:off x="6000744" y="4500558"/>
            <a:ext cx="3143256" cy="2357442"/>
          </a:xfrm>
          <a:prstGeom prst="rect">
            <a:avLst/>
          </a:prstGeom>
          <a:noFill/>
        </p:spPr>
      </p:pic>
      <p:pic>
        <p:nvPicPr>
          <p:cNvPr id="46084" name="Picture 4" descr="Результаты поиска изображений по запросу &quot;вирусные заболевания презентация&quot;"/>
          <p:cNvPicPr>
            <a:picLocks noChangeAspect="1" noChangeArrowheads="1"/>
          </p:cNvPicPr>
          <p:nvPr/>
        </p:nvPicPr>
        <p:blipFill>
          <a:blip r:embed="rId3" cstate="print"/>
          <a:srcRect/>
          <a:stretch>
            <a:fillRect/>
          </a:stretch>
        </p:blipFill>
        <p:spPr bwMode="auto">
          <a:xfrm>
            <a:off x="3071802" y="0"/>
            <a:ext cx="3343275" cy="2495551"/>
          </a:xfrm>
          <a:prstGeom prst="rect">
            <a:avLst/>
          </a:prstGeom>
          <a:noFill/>
        </p:spPr>
      </p:pic>
      <p:pic>
        <p:nvPicPr>
          <p:cNvPr id="6" name="Picture 2" descr="Смотреть исходное изображение"/>
          <p:cNvPicPr>
            <a:picLocks noGrp="1" noChangeAspect="1" noChangeArrowheads="1"/>
          </p:cNvPicPr>
          <p:nvPr>
            <p:ph idx="1"/>
          </p:nvPr>
        </p:nvPicPr>
        <p:blipFill>
          <a:blip r:embed="rId4" cstate="print"/>
          <a:srcRect/>
          <a:stretch>
            <a:fillRect/>
          </a:stretch>
        </p:blipFill>
        <p:spPr bwMode="auto">
          <a:xfrm>
            <a:off x="0" y="2500307"/>
            <a:ext cx="2762269" cy="2071702"/>
          </a:xfrm>
          <a:prstGeom prst="rect">
            <a:avLst/>
          </a:prstGeom>
          <a:noFill/>
        </p:spPr>
      </p:pic>
      <p:pic>
        <p:nvPicPr>
          <p:cNvPr id="7" name="Picture 2" descr="https://pptcloud3.ams3.digitaloceanspaces.com/slides/pics/002/503/427/original/Slide12.jpg?1488180461"/>
          <p:cNvPicPr>
            <a:picLocks noChangeAspect="1" noChangeArrowheads="1"/>
          </p:cNvPicPr>
          <p:nvPr/>
        </p:nvPicPr>
        <p:blipFill>
          <a:blip r:embed="rId5" cstate="print"/>
          <a:srcRect/>
          <a:stretch>
            <a:fillRect/>
          </a:stretch>
        </p:blipFill>
        <p:spPr bwMode="auto">
          <a:xfrm>
            <a:off x="6215074" y="0"/>
            <a:ext cx="2928926" cy="2196695"/>
          </a:xfrm>
          <a:prstGeom prst="rect">
            <a:avLst/>
          </a:prstGeom>
          <a:noFill/>
        </p:spPr>
      </p:pic>
      <p:pic>
        <p:nvPicPr>
          <p:cNvPr id="46086" name="Picture 6" descr="Смотреть исходное изображение"/>
          <p:cNvPicPr>
            <a:picLocks noChangeAspect="1" noChangeArrowheads="1"/>
          </p:cNvPicPr>
          <p:nvPr/>
        </p:nvPicPr>
        <p:blipFill>
          <a:blip r:embed="rId6" cstate="print"/>
          <a:srcRect/>
          <a:stretch>
            <a:fillRect/>
          </a:stretch>
        </p:blipFill>
        <p:spPr bwMode="auto">
          <a:xfrm>
            <a:off x="2786050" y="2143116"/>
            <a:ext cx="3514718" cy="2632331"/>
          </a:xfrm>
          <a:prstGeom prst="rect">
            <a:avLst/>
          </a:prstGeom>
          <a:noFill/>
        </p:spPr>
      </p:pic>
      <p:pic>
        <p:nvPicPr>
          <p:cNvPr id="46088" name="Picture 8" descr="Смотреть исходное изображение"/>
          <p:cNvPicPr>
            <a:picLocks noChangeAspect="1" noChangeArrowheads="1"/>
          </p:cNvPicPr>
          <p:nvPr/>
        </p:nvPicPr>
        <p:blipFill>
          <a:blip r:embed="rId7" cstate="print"/>
          <a:srcRect/>
          <a:stretch>
            <a:fillRect/>
          </a:stretch>
        </p:blipFill>
        <p:spPr bwMode="auto">
          <a:xfrm>
            <a:off x="5857884" y="2000240"/>
            <a:ext cx="3286116" cy="2464588"/>
          </a:xfrm>
          <a:prstGeom prst="rect">
            <a:avLst/>
          </a:prstGeom>
          <a:noFill/>
        </p:spPr>
      </p:pic>
      <p:pic>
        <p:nvPicPr>
          <p:cNvPr id="46090" name="Picture 10" descr="Смотреть исходное изображение"/>
          <p:cNvPicPr>
            <a:picLocks noChangeAspect="1" noChangeArrowheads="1"/>
          </p:cNvPicPr>
          <p:nvPr/>
        </p:nvPicPr>
        <p:blipFill>
          <a:blip r:embed="rId8" cstate="print"/>
          <a:srcRect/>
          <a:stretch>
            <a:fillRect/>
          </a:stretch>
        </p:blipFill>
        <p:spPr bwMode="auto">
          <a:xfrm>
            <a:off x="-1" y="4429132"/>
            <a:ext cx="3238491" cy="2428868"/>
          </a:xfrm>
          <a:prstGeom prst="rect">
            <a:avLst/>
          </a:prstGeom>
          <a:noFill/>
        </p:spPr>
      </p:pic>
      <p:pic>
        <p:nvPicPr>
          <p:cNvPr id="46092" name="Picture 12" descr="Смотреть исходное изображение"/>
          <p:cNvPicPr>
            <a:picLocks noChangeAspect="1" noChangeArrowheads="1"/>
          </p:cNvPicPr>
          <p:nvPr/>
        </p:nvPicPr>
        <p:blipFill>
          <a:blip r:embed="rId9" cstate="print"/>
          <a:srcRect/>
          <a:stretch>
            <a:fillRect/>
          </a:stretch>
        </p:blipFill>
        <p:spPr bwMode="auto">
          <a:xfrm>
            <a:off x="0" y="0"/>
            <a:ext cx="3452794" cy="2589596"/>
          </a:xfrm>
          <a:prstGeom prst="rect">
            <a:avLst/>
          </a:prstGeom>
          <a:noFill/>
        </p:spPr>
      </p:pic>
      <p:pic>
        <p:nvPicPr>
          <p:cNvPr id="46096" name="Picture 16" descr="Смотреть исходное изображение"/>
          <p:cNvPicPr>
            <a:picLocks noChangeAspect="1" noChangeArrowheads="1"/>
          </p:cNvPicPr>
          <p:nvPr/>
        </p:nvPicPr>
        <p:blipFill>
          <a:blip r:embed="rId10" cstate="print"/>
          <a:srcRect/>
          <a:stretch>
            <a:fillRect/>
          </a:stretch>
        </p:blipFill>
        <p:spPr bwMode="auto">
          <a:xfrm>
            <a:off x="3286116" y="4572008"/>
            <a:ext cx="3000396" cy="228599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3554" name="Picture 2" descr="http://player.myshared.ru/4/61118/slides/slide_15.jpg"/>
          <p:cNvPicPr>
            <a:picLocks noChangeAspect="1" noChangeArrowheads="1"/>
          </p:cNvPicPr>
          <p:nvPr/>
        </p:nvPicPr>
        <p:blipFill>
          <a:blip r:embed="rId2" cstate="print"/>
          <a:srcRect/>
          <a:stretch>
            <a:fillRect/>
          </a:stretch>
        </p:blipFill>
        <p:spPr bwMode="auto">
          <a:xfrm>
            <a:off x="6381784" y="0"/>
            <a:ext cx="2762216" cy="2071662"/>
          </a:xfrm>
          <a:prstGeom prst="rect">
            <a:avLst/>
          </a:prstGeom>
          <a:noFill/>
        </p:spPr>
      </p:pic>
      <p:pic>
        <p:nvPicPr>
          <p:cNvPr id="5" name="Picture 2" descr="http://player.myshared.ru/4/61118/slides/slide_16.jpg"/>
          <p:cNvPicPr>
            <a:picLocks noGrp="1" noChangeAspect="1" noChangeArrowheads="1"/>
          </p:cNvPicPr>
          <p:nvPr>
            <p:ph idx="1"/>
          </p:nvPr>
        </p:nvPicPr>
        <p:blipFill>
          <a:blip r:embed="rId3" cstate="print"/>
          <a:srcRect/>
          <a:stretch>
            <a:fillRect/>
          </a:stretch>
        </p:blipFill>
        <p:spPr bwMode="auto">
          <a:xfrm>
            <a:off x="0" y="0"/>
            <a:ext cx="3524242" cy="2643182"/>
          </a:xfrm>
          <a:prstGeom prst="rect">
            <a:avLst/>
          </a:prstGeom>
          <a:noFill/>
        </p:spPr>
      </p:pic>
      <p:pic>
        <p:nvPicPr>
          <p:cNvPr id="9218" name="Picture 2" descr="Смотреть исходное изображение"/>
          <p:cNvPicPr>
            <a:picLocks noChangeAspect="1" noChangeArrowheads="1"/>
          </p:cNvPicPr>
          <p:nvPr/>
        </p:nvPicPr>
        <p:blipFill>
          <a:blip r:embed="rId4" cstate="print"/>
          <a:srcRect b="11997"/>
          <a:stretch>
            <a:fillRect/>
          </a:stretch>
        </p:blipFill>
        <p:spPr bwMode="auto">
          <a:xfrm>
            <a:off x="3357554" y="0"/>
            <a:ext cx="3143240" cy="2071701"/>
          </a:xfrm>
          <a:prstGeom prst="rect">
            <a:avLst/>
          </a:prstGeom>
          <a:noFill/>
        </p:spPr>
      </p:pic>
      <p:pic>
        <p:nvPicPr>
          <p:cNvPr id="9220" name="Picture 4" descr="Смотреть исходное изображение"/>
          <p:cNvPicPr>
            <a:picLocks noChangeAspect="1" noChangeArrowheads="1"/>
          </p:cNvPicPr>
          <p:nvPr/>
        </p:nvPicPr>
        <p:blipFill>
          <a:blip r:embed="rId4" cstate="print"/>
          <a:srcRect b="13380"/>
          <a:stretch>
            <a:fillRect/>
          </a:stretch>
        </p:blipFill>
        <p:spPr bwMode="auto">
          <a:xfrm>
            <a:off x="0" y="2428868"/>
            <a:ext cx="3303549" cy="2143140"/>
          </a:xfrm>
          <a:prstGeom prst="rect">
            <a:avLst/>
          </a:prstGeom>
          <a:noFill/>
        </p:spPr>
      </p:pic>
      <p:sp>
        <p:nvSpPr>
          <p:cNvPr id="9222" name="AutoShape 6" descr="Смотреть исходно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4" name="AutoShape 8" descr="Смотреть исходно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6" name="AutoShape 10" descr="Смотреть исходно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8" name="AutoShape 12" descr="Смотреть исходно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230" name="Picture 14" descr="Смотреть исходное изображение"/>
          <p:cNvPicPr>
            <a:picLocks noChangeAspect="1" noChangeArrowheads="1"/>
          </p:cNvPicPr>
          <p:nvPr/>
        </p:nvPicPr>
        <p:blipFill>
          <a:blip r:embed="rId5" cstate="print"/>
          <a:srcRect b="9374"/>
          <a:stretch>
            <a:fillRect/>
          </a:stretch>
        </p:blipFill>
        <p:spPr bwMode="auto">
          <a:xfrm>
            <a:off x="3286116" y="2000240"/>
            <a:ext cx="3783724" cy="2571768"/>
          </a:xfrm>
          <a:prstGeom prst="rect">
            <a:avLst/>
          </a:prstGeom>
          <a:noFill/>
        </p:spPr>
      </p:pic>
      <p:pic>
        <p:nvPicPr>
          <p:cNvPr id="9232" name="Picture 16" descr="Смотреть исходное изображение"/>
          <p:cNvPicPr>
            <a:picLocks noChangeAspect="1" noChangeArrowheads="1"/>
          </p:cNvPicPr>
          <p:nvPr/>
        </p:nvPicPr>
        <p:blipFill>
          <a:blip r:embed="rId6" cstate="print"/>
          <a:srcRect/>
          <a:stretch>
            <a:fillRect/>
          </a:stretch>
        </p:blipFill>
        <p:spPr bwMode="auto">
          <a:xfrm>
            <a:off x="0" y="4393425"/>
            <a:ext cx="3286100" cy="2464575"/>
          </a:xfrm>
          <a:prstGeom prst="rect">
            <a:avLst/>
          </a:prstGeom>
          <a:noFill/>
        </p:spPr>
      </p:pic>
      <p:pic>
        <p:nvPicPr>
          <p:cNvPr id="9234" name="Picture 18" descr="Смотреть исходное изображение"/>
          <p:cNvPicPr>
            <a:picLocks noChangeAspect="1" noChangeArrowheads="1"/>
          </p:cNvPicPr>
          <p:nvPr/>
        </p:nvPicPr>
        <p:blipFill>
          <a:blip r:embed="rId7" cstate="print"/>
          <a:srcRect t="10638"/>
          <a:stretch>
            <a:fillRect/>
          </a:stretch>
        </p:blipFill>
        <p:spPr bwMode="auto">
          <a:xfrm>
            <a:off x="3214678" y="4671541"/>
            <a:ext cx="3262335" cy="2186459"/>
          </a:xfrm>
          <a:prstGeom prst="rect">
            <a:avLst/>
          </a:prstGeom>
          <a:noFill/>
        </p:spPr>
      </p:pic>
      <p:pic>
        <p:nvPicPr>
          <p:cNvPr id="9236" name="Picture 20" descr="Смотреть исходное изображение"/>
          <p:cNvPicPr>
            <a:picLocks noChangeAspect="1" noChangeArrowheads="1"/>
          </p:cNvPicPr>
          <p:nvPr/>
        </p:nvPicPr>
        <p:blipFill>
          <a:blip r:embed="rId8" cstate="print"/>
          <a:srcRect/>
          <a:stretch>
            <a:fillRect/>
          </a:stretch>
        </p:blipFill>
        <p:spPr bwMode="auto">
          <a:xfrm>
            <a:off x="6381731" y="4714884"/>
            <a:ext cx="2762269" cy="2143116"/>
          </a:xfrm>
          <a:prstGeom prst="rect">
            <a:avLst/>
          </a:prstGeom>
          <a:noFill/>
        </p:spPr>
      </p:pic>
      <p:pic>
        <p:nvPicPr>
          <p:cNvPr id="9238" name="Picture 22" descr="Смотреть исходное изображение"/>
          <p:cNvPicPr>
            <a:picLocks noChangeAspect="1" noChangeArrowheads="1"/>
          </p:cNvPicPr>
          <p:nvPr/>
        </p:nvPicPr>
        <p:blipFill>
          <a:blip r:embed="rId9" cstate="print"/>
          <a:srcRect/>
          <a:stretch>
            <a:fillRect/>
          </a:stretch>
        </p:blipFill>
        <p:spPr bwMode="auto">
          <a:xfrm>
            <a:off x="7000892" y="2071678"/>
            <a:ext cx="2143108" cy="26289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5602" name="Picture 2" descr="http://player.myshared.ru/4/61118/slides/slide_1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8674" name="Picture 2" descr="http://player.myshared.ru/4/61118/slides/slide_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9698" name="Picture 2" descr="http://player.myshared.ru/4/61118/slides/slide_2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5362" name="Picture 2" descr="http://player.myshared.ru/4/61118/slides/slide_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Вирусы могут различаться По химическому составу . ДНК-овые: (вирусы герпеса, оспы, гепатита и др.) РНК-овые: (вирусы полиомиелита, кори, бешенства, табачной мозаики) По специфичности к хозяину Вирусы с высокой специфичностью (вирус гриппа свиней, ба…"/>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6386" name="Picture 2" descr="http://player.myshared.ru/4/61118/slides/slide_5.jpg"/>
          <p:cNvPicPr>
            <a:picLocks noChangeAspect="1" noChangeArrowheads="1"/>
          </p:cNvPicPr>
          <p:nvPr/>
        </p:nvPicPr>
        <p:blipFill>
          <a:blip r:embed="rId2" cstate="print"/>
          <a:srcRect/>
          <a:stretch>
            <a:fillRect/>
          </a:stretch>
        </p:blipFill>
        <p:spPr bwMode="auto">
          <a:xfrm>
            <a:off x="-47625" y="-1"/>
            <a:ext cx="9191625" cy="689371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6" descr="http://player.myshared.ru/4/278259/slides/slide_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7412" name="Picture 4" descr="http://player.myshared.ru/4/278259/slides/slide_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8434" name="Picture 2" descr="http://player.myshared.ru/4/61118/slides/slide_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9458" name="Picture 2" descr="http://player.myshared.ru/4/61118/slides/slide_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201</Words>
  <Application>Microsoft Office PowerPoint</Application>
  <PresentationFormat>Экран (4:3)</PresentationFormat>
  <Paragraphs>51</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Ученик</dc:creator>
  <cp:lastModifiedBy>Ученик</cp:lastModifiedBy>
  <cp:revision>32</cp:revision>
  <dcterms:created xsi:type="dcterms:W3CDTF">2019-11-19T04:29:41Z</dcterms:created>
  <dcterms:modified xsi:type="dcterms:W3CDTF">2020-05-12T04:37:08Z</dcterms:modified>
</cp:coreProperties>
</file>