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99" y="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797172-0E0A-48E2-8FC5-5716F4A18B9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C5FDB4-4DE3-467C-96A5-25CB5E85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428736"/>
            <a:ext cx="6386530" cy="2428892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Полезные ископаемые.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643446"/>
            <a:ext cx="4457704" cy="17314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/>
              <a:t>Назовите предметы которые сделаны из металла.</a:t>
            </a:r>
            <a:endParaRPr lang="ru-RU" sz="2800" dirty="0"/>
          </a:p>
        </p:txBody>
      </p:sp>
      <p:pic>
        <p:nvPicPr>
          <p:cNvPr id="7" name="Рисунок 6" descr="kastrula_chug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810000" cy="4762500"/>
          </a:xfrm>
          <a:prstGeom prst="rect">
            <a:avLst/>
          </a:prstGeom>
        </p:spPr>
      </p:pic>
      <p:pic>
        <p:nvPicPr>
          <p:cNvPr id="8" name="Рисунок 7" descr="p11_jele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714488"/>
            <a:ext cx="6310357" cy="4732768"/>
          </a:xfrm>
          <a:prstGeom prst="rect">
            <a:avLst/>
          </a:prstGeom>
        </p:spPr>
      </p:pic>
      <p:pic>
        <p:nvPicPr>
          <p:cNvPr id="9" name="Рисунок 8" descr="a77448e8c1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1714488"/>
            <a:ext cx="6420509" cy="4825415"/>
          </a:xfrm>
          <a:prstGeom prst="rect">
            <a:avLst/>
          </a:prstGeom>
        </p:spPr>
      </p:pic>
      <p:pic>
        <p:nvPicPr>
          <p:cNvPr id="10" name="Рисунок 9" descr="1000656650x4512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5" y="1643050"/>
            <a:ext cx="7117885" cy="493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4714908" cy="1654164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Каменный уголь.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358246" cy="3830770"/>
          </a:xfrm>
        </p:spPr>
        <p:txBody>
          <a:bodyPr/>
          <a:lstStyle/>
          <a:p>
            <a:r>
              <a:rPr lang="ru-RU" dirty="0" smtClean="0"/>
              <a:t>Уголь образуется из остатков растений в течении многих миллионов лет. Когда остатки растений перегнивают практически без кислорода, образуется торф. Затем торф превращается в бурый уголь, потом в каменный уголь.</a:t>
            </a:r>
            <a:endParaRPr lang="ru-RU" dirty="0"/>
          </a:p>
        </p:txBody>
      </p:sp>
      <p:pic>
        <p:nvPicPr>
          <p:cNvPr id="4" name="Рисунок 3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357694"/>
            <a:ext cx="3571900" cy="2418352"/>
          </a:xfrm>
          <a:prstGeom prst="rect">
            <a:avLst/>
          </a:prstGeom>
        </p:spPr>
      </p:pic>
      <p:pic>
        <p:nvPicPr>
          <p:cNvPr id="5" name="Рисунок 4" descr="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256"/>
            <a:ext cx="4357686" cy="2455133"/>
          </a:xfrm>
          <a:prstGeom prst="rect">
            <a:avLst/>
          </a:prstGeom>
        </p:spPr>
      </p:pic>
      <p:pic>
        <p:nvPicPr>
          <p:cNvPr id="6" name="Рисунок 5" descr="coal chun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52"/>
            <a:ext cx="2857520" cy="190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42910" y="285750"/>
            <a:ext cx="8001056" cy="6188075"/>
          </a:xfrm>
        </p:spPr>
        <p:txBody>
          <a:bodyPr/>
          <a:lstStyle/>
          <a:p>
            <a:r>
              <a:rPr lang="ru-RU" dirty="0" smtClean="0"/>
              <a:t>    Уголь применяется как бытовое, энергетическое топливо, как сырьё для металлургической и химической промышленности</a:t>
            </a:r>
            <a:endParaRPr lang="ru-RU" dirty="0"/>
          </a:p>
        </p:txBody>
      </p:sp>
      <p:pic>
        <p:nvPicPr>
          <p:cNvPr id="9" name="Рисунок 8" descr="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346935" cy="3071834"/>
          </a:xfrm>
          <a:prstGeom prst="rect">
            <a:avLst/>
          </a:prstGeom>
        </p:spPr>
      </p:pic>
      <p:pic>
        <p:nvPicPr>
          <p:cNvPr id="10" name="Рисунок 9" descr="8f28162e943eb788c74aa5db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3951415" cy="3034686"/>
          </a:xfrm>
          <a:prstGeom prst="rect">
            <a:avLst/>
          </a:prstGeom>
        </p:spPr>
      </p:pic>
      <p:pic>
        <p:nvPicPr>
          <p:cNvPr id="12" name="Рисунок 11" descr="Faber-Castell_design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071678"/>
            <a:ext cx="4390260" cy="4071966"/>
          </a:xfrm>
          <a:prstGeom prst="rect">
            <a:avLst/>
          </a:prstGeom>
        </p:spPr>
      </p:pic>
      <p:pic>
        <p:nvPicPr>
          <p:cNvPr id="13" name="Рисунок 12" descr="board_niko_418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071678"/>
            <a:ext cx="407196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2786082" cy="115409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Нефть.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115328" cy="4616588"/>
          </a:xfrm>
        </p:spPr>
        <p:txBody>
          <a:bodyPr/>
          <a:lstStyle/>
          <a:p>
            <a:r>
              <a:rPr lang="ru-RU" dirty="0" smtClean="0"/>
              <a:t>Нефть – жидкое полезное ископаемое. Происхождение нефти до конца не изучено. Одно очевидно – нефть образовалась из остатка каких-то живых организмов.  </a:t>
            </a:r>
            <a:endParaRPr lang="ru-RU" dirty="0"/>
          </a:p>
        </p:txBody>
      </p:sp>
      <p:pic>
        <p:nvPicPr>
          <p:cNvPr id="4" name="Рисунок 3" descr="d1adffb32ab0447bdbc9f914ebb99dc9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952876" cy="2964657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3714752"/>
            <a:ext cx="4396669" cy="2928958"/>
          </a:xfrm>
          <a:prstGeom prst="rect">
            <a:avLst/>
          </a:prstGeom>
        </p:spPr>
      </p:pic>
      <p:pic>
        <p:nvPicPr>
          <p:cNvPr id="6" name="Рисунок 5" descr="1212121212121324654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52"/>
            <a:ext cx="2262185" cy="17069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500063"/>
            <a:ext cx="7110442" cy="59737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Нефть даёт тепло  и свет-</a:t>
            </a:r>
          </a:p>
          <a:p>
            <a:pPr>
              <a:buNone/>
            </a:pPr>
            <a:r>
              <a:rPr lang="ru-RU" dirty="0" smtClean="0"/>
              <a:t>Ей замены просто нет.</a:t>
            </a:r>
          </a:p>
          <a:p>
            <a:pPr>
              <a:buNone/>
            </a:pPr>
            <a:r>
              <a:rPr lang="ru-RU" dirty="0" smtClean="0"/>
              <a:t>Делают из нефти много:</a:t>
            </a:r>
          </a:p>
          <a:p>
            <a:pPr>
              <a:buNone/>
            </a:pPr>
            <a:r>
              <a:rPr lang="ru-RU" dirty="0" smtClean="0"/>
              <a:t>И асфальтные дороги, </a:t>
            </a:r>
          </a:p>
          <a:p>
            <a:pPr>
              <a:buNone/>
            </a:pPr>
            <a:r>
              <a:rPr lang="ru-RU" dirty="0" smtClean="0"/>
              <a:t>И костюмы , и рубашки, </a:t>
            </a:r>
          </a:p>
          <a:p>
            <a:pPr>
              <a:buNone/>
            </a:pPr>
            <a:r>
              <a:rPr lang="ru-RU" dirty="0" smtClean="0"/>
              <a:t>Удивительные чашки.</a:t>
            </a:r>
          </a:p>
          <a:p>
            <a:pPr>
              <a:buNone/>
            </a:pPr>
            <a:r>
              <a:rPr lang="ru-RU" dirty="0" smtClean="0"/>
              <a:t>Вспомните, как тепловоз</a:t>
            </a:r>
          </a:p>
          <a:p>
            <a:pPr>
              <a:buNone/>
            </a:pPr>
            <a:r>
              <a:rPr lang="ru-RU" dirty="0" smtClean="0"/>
              <a:t>Вас когда-то к морю вёз…</a:t>
            </a:r>
          </a:p>
          <a:p>
            <a:pPr>
              <a:buNone/>
            </a:pPr>
            <a:r>
              <a:rPr lang="ru-RU" dirty="0" smtClean="0"/>
              <a:t>В его топках нефть горела,</a:t>
            </a:r>
          </a:p>
          <a:p>
            <a:pPr>
              <a:buNone/>
            </a:pPr>
            <a:r>
              <a:rPr lang="ru-RU" dirty="0" smtClean="0"/>
              <a:t>А без нефти что за дело?</a:t>
            </a:r>
          </a:p>
          <a:p>
            <a:pPr>
              <a:buNone/>
            </a:pPr>
            <a:r>
              <a:rPr lang="ru-RU" dirty="0" smtClean="0"/>
              <a:t>И недаром в нашем крае,</a:t>
            </a:r>
          </a:p>
          <a:p>
            <a:pPr>
              <a:buNone/>
            </a:pPr>
            <a:r>
              <a:rPr lang="ru-RU" dirty="0" smtClean="0"/>
              <a:t>С нетерпением её ждут,</a:t>
            </a:r>
          </a:p>
          <a:p>
            <a:pPr>
              <a:buNone/>
            </a:pPr>
            <a:r>
              <a:rPr lang="ru-RU" dirty="0" smtClean="0"/>
              <a:t>Чёрным золотом зовут.</a:t>
            </a:r>
          </a:p>
        </p:txBody>
      </p:sp>
      <p:pic>
        <p:nvPicPr>
          <p:cNvPr id="4" name="Рисунок 3" descr="ar121872860372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42852"/>
            <a:ext cx="2071702" cy="3110664"/>
          </a:xfrm>
          <a:prstGeom prst="rect">
            <a:avLst/>
          </a:prstGeom>
        </p:spPr>
      </p:pic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4192" y="214290"/>
            <a:ext cx="1950257" cy="3000396"/>
          </a:xfrm>
          <a:prstGeom prst="rect">
            <a:avLst/>
          </a:prstGeom>
        </p:spPr>
      </p:pic>
      <p:pic>
        <p:nvPicPr>
          <p:cNvPr id="6" name="Рисунок 5" descr="10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929066"/>
            <a:ext cx="3006862" cy="2544268"/>
          </a:xfrm>
          <a:prstGeom prst="rect">
            <a:avLst/>
          </a:prstGeom>
        </p:spPr>
      </p:pic>
      <p:pic>
        <p:nvPicPr>
          <p:cNvPr id="7" name="Рисунок 6" descr="dubrovno_celo_pole_jakubovo-udobreni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1370" y="3643314"/>
            <a:ext cx="3674933" cy="2686042"/>
          </a:xfrm>
          <a:prstGeom prst="rect">
            <a:avLst/>
          </a:prstGeom>
        </p:spPr>
      </p:pic>
      <p:pic>
        <p:nvPicPr>
          <p:cNvPr id="8" name="Рисунок 7" descr="pl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571876"/>
            <a:ext cx="425226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72547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Известняк.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5330968"/>
          </a:xfrm>
        </p:spPr>
        <p:txBody>
          <a:bodyPr/>
          <a:lstStyle/>
          <a:p>
            <a:r>
              <a:rPr lang="ru-RU" dirty="0" smtClean="0"/>
              <a:t>Известняки залегают в земле громадными слоями. К известнякам относятся хорошо знакомый мел, обыкновенный известняк (плотный камень белого или серого цвета) и мрамор.</a:t>
            </a:r>
            <a:endParaRPr lang="ru-RU" dirty="0"/>
          </a:p>
        </p:txBody>
      </p:sp>
      <p:pic>
        <p:nvPicPr>
          <p:cNvPr id="4" name="Рисунок 3" descr="7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4429124" cy="3321843"/>
          </a:xfrm>
          <a:prstGeom prst="rect">
            <a:avLst/>
          </a:prstGeom>
        </p:spPr>
      </p:pic>
      <p:pic>
        <p:nvPicPr>
          <p:cNvPr id="6" name="Рисунок 5" descr="img235101_2-7_Mel_belyiy_ochen_belyiy_i_samyiy_bely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3639577" cy="2357453"/>
          </a:xfrm>
          <a:prstGeom prst="rect">
            <a:avLst/>
          </a:prstGeom>
        </p:spPr>
      </p:pic>
      <p:pic>
        <p:nvPicPr>
          <p:cNvPr id="7" name="Рисунок 6" descr="1292150398.htt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940" y="3143248"/>
            <a:ext cx="3935253" cy="331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428625"/>
            <a:ext cx="8358246" cy="6045200"/>
          </a:xfrm>
        </p:spPr>
        <p:txBody>
          <a:bodyPr/>
          <a:lstStyle/>
          <a:p>
            <a:r>
              <a:rPr lang="ru-RU" dirty="0" smtClean="0"/>
              <a:t>Мелом пишут на доске, белят стены. Из </a:t>
            </a:r>
            <a:r>
              <a:rPr lang="ru-RU" dirty="0" err="1" smtClean="0"/>
              <a:t>обыкновен</a:t>
            </a:r>
            <a:r>
              <a:rPr lang="ru-RU" dirty="0" smtClean="0"/>
              <a:t>- </a:t>
            </a:r>
            <a:r>
              <a:rPr lang="ru-RU" dirty="0" err="1" smtClean="0"/>
              <a:t>ного</a:t>
            </a:r>
            <a:r>
              <a:rPr lang="ru-RU" dirty="0" smtClean="0"/>
              <a:t> известняка строят дома, мостят улицы. Мрамор используют для украшений.</a:t>
            </a:r>
            <a:endParaRPr lang="ru-RU" dirty="0"/>
          </a:p>
        </p:txBody>
      </p:sp>
      <p:pic>
        <p:nvPicPr>
          <p:cNvPr id="4" name="Рисунок 3" descr="main-5afffa5ebda694a62a698571c908a3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747433" cy="2571768"/>
          </a:xfrm>
          <a:prstGeom prst="rect">
            <a:avLst/>
          </a:prstGeom>
        </p:spPr>
      </p:pic>
      <p:pic>
        <p:nvPicPr>
          <p:cNvPr id="5" name="Рисунок 4" descr="2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643446"/>
            <a:ext cx="3714776" cy="1929672"/>
          </a:xfrm>
          <a:prstGeom prst="rect">
            <a:avLst/>
          </a:prstGeom>
        </p:spPr>
      </p:pic>
      <p:pic>
        <p:nvPicPr>
          <p:cNvPr id="6" name="Рисунок 5" descr="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928802"/>
            <a:ext cx="3375446" cy="4500594"/>
          </a:xfrm>
          <a:prstGeom prst="rect">
            <a:avLst/>
          </a:prstGeom>
        </p:spPr>
      </p:pic>
      <p:pic>
        <p:nvPicPr>
          <p:cNvPr id="7" name="Рисунок 6" descr="a3a7b7bc8f29d59d829b19b3c43a32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857364"/>
            <a:ext cx="3520814" cy="4691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72693"/>
            <a:ext cx="7358114" cy="58853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7929618" cy="725487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Полезные ископаемые.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357188"/>
            <a:ext cx="5324497" cy="3714754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Спасибо за внимание.</a:t>
            </a:r>
            <a:endParaRPr lang="ru-RU" sz="6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357188"/>
            <a:ext cx="7786742" cy="4286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Какие полезные ископаемые вы знаете?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85720" y="5214938"/>
            <a:ext cx="7143780" cy="1428750"/>
          </a:xfrm>
        </p:spPr>
        <p:txBody>
          <a:bodyPr/>
          <a:lstStyle/>
          <a:p>
            <a:r>
              <a:rPr lang="ru-RU" dirty="0" smtClean="0"/>
              <a:t>Расскажите о свойствах некоторых полезных ископаемых и о том где они используются.</a:t>
            </a:r>
            <a:endParaRPr lang="ru-RU" dirty="0"/>
          </a:p>
        </p:txBody>
      </p:sp>
      <p:pic>
        <p:nvPicPr>
          <p:cNvPr id="7" name="Рисунок 6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7004631" cy="345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210188" cy="785818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Песок.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/>
              <a:t>Песок – это рыхлая порода, состоящая из минеральных частиц, размером от 0,05 до 2 мм. Цвета он бывает различного: чёрного, зелёного, красноватого, жёлтого , белого. Это зависит от того из какой породы он образовался. </a:t>
            </a:r>
            <a:endParaRPr lang="ru-RU" dirty="0"/>
          </a:p>
        </p:txBody>
      </p:sp>
      <p:pic>
        <p:nvPicPr>
          <p:cNvPr id="4" name="Рисунок 3" descr="coloredbea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4589468" cy="3111504"/>
          </a:xfrm>
          <a:prstGeom prst="rect">
            <a:avLst/>
          </a:prstGeom>
        </p:spPr>
      </p:pic>
      <p:pic>
        <p:nvPicPr>
          <p:cNvPr id="5" name="Рисунок 4" descr="green-sand-beach-10-2008_edited-1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4643470" cy="3513978"/>
          </a:xfrm>
          <a:prstGeom prst="rect">
            <a:avLst/>
          </a:prstGeom>
        </p:spPr>
      </p:pic>
      <p:pic>
        <p:nvPicPr>
          <p:cNvPr id="7" name="Рисунок 6" descr="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000372"/>
            <a:ext cx="5513350" cy="3671891"/>
          </a:xfrm>
          <a:prstGeom prst="rect">
            <a:avLst/>
          </a:prstGeom>
        </p:spPr>
      </p:pic>
      <p:pic>
        <p:nvPicPr>
          <p:cNvPr id="8" name="Рисунок 7" descr="DSC04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835564"/>
            <a:ext cx="5857916" cy="4022436"/>
          </a:xfrm>
          <a:prstGeom prst="rect">
            <a:avLst/>
          </a:prstGeom>
        </p:spPr>
      </p:pic>
      <p:pic>
        <p:nvPicPr>
          <p:cNvPr id="9" name="Рисунок 8" descr="heart_of_sand-1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214686"/>
            <a:ext cx="267249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57188"/>
            <a:ext cx="8115300" cy="6116637"/>
          </a:xfrm>
        </p:spPr>
        <p:txBody>
          <a:bodyPr/>
          <a:lstStyle/>
          <a:p>
            <a:r>
              <a:rPr lang="ru-RU" dirty="0" smtClean="0"/>
              <a:t>Песок используют в стекольной промышленности. Миллионы тонн песка используют в литейном деле, при плавлении металла. Также используют песок при изготовлении кирпича. </a:t>
            </a:r>
            <a:endParaRPr lang="ru-RU" dirty="0"/>
          </a:p>
        </p:txBody>
      </p:sp>
      <p:pic>
        <p:nvPicPr>
          <p:cNvPr id="4" name="Рисунок 3" descr="full_Stek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238500" cy="3810000"/>
          </a:xfrm>
          <a:prstGeom prst="rect">
            <a:avLst/>
          </a:prstGeom>
        </p:spPr>
      </p:pic>
      <p:pic>
        <p:nvPicPr>
          <p:cNvPr id="5" name="Рисунок 4" descr="1279981224_chugun_metallist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143380"/>
            <a:ext cx="3669021" cy="2428892"/>
          </a:xfrm>
          <a:prstGeom prst="rect">
            <a:avLst/>
          </a:prstGeom>
        </p:spPr>
      </p:pic>
      <p:pic>
        <p:nvPicPr>
          <p:cNvPr id="6" name="Рисунок 5" descr="1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928934"/>
            <a:ext cx="495303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5610212" cy="725470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Глина.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/>
              <a:t>Глина – осадочная порода. Она как и песок, образуется в результате выветривания различных горных пород и осаждается на дне морей и озёр.</a:t>
            </a:r>
            <a:endParaRPr lang="ru-RU" dirty="0"/>
          </a:p>
        </p:txBody>
      </p:sp>
      <p:pic>
        <p:nvPicPr>
          <p:cNvPr id="4" name="Рисунок 3" descr="mestorojd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4573602" cy="3373437"/>
          </a:xfrm>
          <a:prstGeom prst="rect">
            <a:avLst/>
          </a:prstGeom>
        </p:spPr>
      </p:pic>
      <p:pic>
        <p:nvPicPr>
          <p:cNvPr id="5" name="Рисунок 4" descr="04db050a32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5"/>
            <a:ext cx="3939296" cy="27575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20" y="357188"/>
            <a:ext cx="8286780" cy="6116637"/>
          </a:xfrm>
        </p:spPr>
        <p:txBody>
          <a:bodyPr/>
          <a:lstStyle/>
          <a:p>
            <a:r>
              <a:rPr lang="ru-RU" dirty="0" smtClean="0"/>
              <a:t>Глина – очень широко применяется в строительстве. Из глины делают кирпич . Из разных сортов глины получают фарфор, фаянс, огнеупорные материалы.</a:t>
            </a:r>
            <a:endParaRPr lang="ru-RU" dirty="0"/>
          </a:p>
        </p:txBody>
      </p:sp>
      <p:pic>
        <p:nvPicPr>
          <p:cNvPr id="4" name="Рисунок 3" descr="534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4921262" cy="3100395"/>
          </a:xfrm>
          <a:prstGeom prst="rect">
            <a:avLst/>
          </a:prstGeom>
        </p:spPr>
      </p:pic>
      <p:pic>
        <p:nvPicPr>
          <p:cNvPr id="5" name="Рисунок 4" descr="0_521e0_72c4bb5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069" y="1928802"/>
            <a:ext cx="3048021" cy="4572032"/>
          </a:xfrm>
          <a:prstGeom prst="rect">
            <a:avLst/>
          </a:prstGeom>
        </p:spPr>
      </p:pic>
      <p:pic>
        <p:nvPicPr>
          <p:cNvPr id="6" name="Рисунок 5" descr="67521840_13_11_07_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5167332" cy="3503451"/>
          </a:xfrm>
          <a:prstGeom prst="rect">
            <a:avLst/>
          </a:prstGeo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644480"/>
            <a:ext cx="5143536" cy="50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5495940" cy="72547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Гранит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 smtClean="0"/>
              <a:t>Гранит возникает из глинистых сланцев и песчаников. Верхняя часть земной коры сложена из гранита. </a:t>
            </a:r>
            <a:endParaRPr lang="ru-RU" dirty="0"/>
          </a:p>
        </p:txBody>
      </p:sp>
      <p:pic>
        <p:nvPicPr>
          <p:cNvPr id="8" name="Рисунок 7" descr="1277085580240_hz-myalibaba-web5_6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429420" cy="4278891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32696"/>
            <a:ext cx="6715172" cy="438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14313"/>
            <a:ext cx="8286750" cy="6259512"/>
          </a:xfrm>
        </p:spPr>
        <p:txBody>
          <a:bodyPr/>
          <a:lstStyle/>
          <a:p>
            <a:pPr algn="just"/>
            <a:r>
              <a:rPr lang="ru-RU" dirty="0" smtClean="0"/>
              <a:t>Гранит издавна использовался при строительстве  и сооружении памятников. Красным гранитом облицованы набережные Невы в Санкт-Петербурге. Он широко применяется при облицовке станций метро и стен зданий.</a:t>
            </a:r>
            <a:endParaRPr lang="ru-RU" dirty="0"/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14752"/>
            <a:ext cx="3744149" cy="2809868"/>
          </a:xfrm>
          <a:prstGeom prst="rect">
            <a:avLst/>
          </a:prstGeom>
        </p:spPr>
      </p:pic>
      <p:pic>
        <p:nvPicPr>
          <p:cNvPr id="8" name="Рисунок 7" descr="cleopatras-needle-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428868"/>
            <a:ext cx="3178991" cy="4238654"/>
          </a:xfrm>
          <a:prstGeom prst="rect">
            <a:avLst/>
          </a:prstGeom>
        </p:spPr>
      </p:pic>
      <p:pic>
        <p:nvPicPr>
          <p:cNvPr id="9" name="Рисунок 8" descr="107- Granite Slope to the Neva 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4857784" cy="3643338"/>
          </a:xfrm>
          <a:prstGeom prst="rect">
            <a:avLst/>
          </a:prstGeom>
        </p:spPr>
      </p:pic>
      <p:pic>
        <p:nvPicPr>
          <p:cNvPr id="11" name="Рисунок 10" descr="4737785_27163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8934"/>
            <a:ext cx="5628718" cy="361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67444" cy="72547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Железная руда.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8786874" cy="5402406"/>
          </a:xfrm>
        </p:spPr>
        <p:txBody>
          <a:bodyPr/>
          <a:lstStyle/>
          <a:p>
            <a:r>
              <a:rPr lang="ru-RU" dirty="0" smtClean="0"/>
              <a:t>Железная руда – природное минеральное образование. Она осаждалась в трещинах горных пород при </a:t>
            </a:r>
            <a:r>
              <a:rPr lang="ru-RU" dirty="0" err="1" smtClean="0"/>
              <a:t>остыва</a:t>
            </a:r>
            <a:r>
              <a:rPr lang="ru-RU" dirty="0" smtClean="0"/>
              <a:t>- </a:t>
            </a:r>
            <a:r>
              <a:rPr lang="ru-RU" dirty="0" err="1" smtClean="0"/>
              <a:t>нии</a:t>
            </a:r>
            <a:r>
              <a:rPr lang="ru-RU" dirty="0" smtClean="0"/>
              <a:t> магмы. Россия занимает первое место в мире по количеству запасов железных руд. </a:t>
            </a:r>
            <a:endParaRPr lang="ru-RU" dirty="0"/>
          </a:p>
        </p:txBody>
      </p:sp>
      <p:pic>
        <p:nvPicPr>
          <p:cNvPr id="4" name="Рисунок 3" descr="2008-03-19-mount-whaleback-iron-ore-mine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5387751" cy="3779844"/>
          </a:xfrm>
          <a:prstGeom prst="rect">
            <a:avLst/>
          </a:prstGeom>
        </p:spPr>
      </p:pic>
      <p:pic>
        <p:nvPicPr>
          <p:cNvPr id="5" name="Рисунок 4" descr="iron-ore-close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571744"/>
            <a:ext cx="2992428" cy="1985361"/>
          </a:xfrm>
          <a:prstGeom prst="rect">
            <a:avLst/>
          </a:prstGeom>
        </p:spPr>
      </p:pic>
      <p:pic>
        <p:nvPicPr>
          <p:cNvPr id="6" name="Рисунок 5" descr="limonitovajaru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714884"/>
            <a:ext cx="2683579" cy="203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433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Полезные ископаемые.</vt:lpstr>
      <vt:lpstr>Слайд 2</vt:lpstr>
      <vt:lpstr>Песок.</vt:lpstr>
      <vt:lpstr>Слайд 4</vt:lpstr>
      <vt:lpstr>Глина.</vt:lpstr>
      <vt:lpstr>Слайд 6</vt:lpstr>
      <vt:lpstr>Гранит</vt:lpstr>
      <vt:lpstr>Слайд 8</vt:lpstr>
      <vt:lpstr>Железная руда.</vt:lpstr>
      <vt:lpstr>Слайд 10</vt:lpstr>
      <vt:lpstr>Каменный уголь.</vt:lpstr>
      <vt:lpstr>Слайд 12</vt:lpstr>
      <vt:lpstr>Нефть.</vt:lpstr>
      <vt:lpstr>Слайд 14</vt:lpstr>
      <vt:lpstr>Известняк.</vt:lpstr>
      <vt:lpstr>Слайд 16</vt:lpstr>
      <vt:lpstr>Полезные ископаемые.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</cp:lastModifiedBy>
  <cp:revision>34</cp:revision>
  <dcterms:created xsi:type="dcterms:W3CDTF">2011-09-07T12:44:04Z</dcterms:created>
  <dcterms:modified xsi:type="dcterms:W3CDTF">2021-02-23T17:01:28Z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1425504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