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83" r:id="rId2"/>
    <p:sldId id="282" r:id="rId3"/>
    <p:sldId id="324" r:id="rId4"/>
    <p:sldId id="285" r:id="rId5"/>
    <p:sldId id="266" r:id="rId6"/>
    <p:sldId id="286" r:id="rId7"/>
    <p:sldId id="312" r:id="rId8"/>
    <p:sldId id="287" r:id="rId9"/>
    <p:sldId id="288" r:id="rId10"/>
    <p:sldId id="289" r:id="rId11"/>
    <p:sldId id="290" r:id="rId12"/>
    <p:sldId id="291" r:id="rId13"/>
    <p:sldId id="292" r:id="rId14"/>
    <p:sldId id="293" r:id="rId15"/>
    <p:sldId id="300" r:id="rId16"/>
    <p:sldId id="307" r:id="rId17"/>
    <p:sldId id="313" r:id="rId18"/>
    <p:sldId id="311" r:id="rId19"/>
    <p:sldId id="317" r:id="rId20"/>
    <p:sldId id="321" r:id="rId21"/>
    <p:sldId id="322"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24" autoAdjust="0"/>
  </p:normalViewPr>
  <p:slideViewPr>
    <p:cSldViewPr>
      <p:cViewPr varScale="1">
        <p:scale>
          <a:sx n="65" d="100"/>
          <a:sy n="65" d="100"/>
        </p:scale>
        <p:origin x="-144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27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53686B-C096-491B-8510-9204BEE09FE7}" type="datetimeFigureOut">
              <a:rPr lang="ru-RU" smtClean="0"/>
              <a:pPr/>
              <a:t>22.04.2020</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9B7DA0-8556-4131-85C3-2732996614DF}"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2AF97A-4DFA-4C46-B549-C2484F72EE52}" type="slidenum">
              <a:rPr lang="ru-RU"/>
              <a:pPr/>
              <a:t>2</a:t>
            </a:fld>
            <a:endParaRPr lang="ru-RU"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pPr>
              <a:lnSpc>
                <a:spcPct val="80000"/>
              </a:lnSpc>
            </a:pPr>
            <a:r>
              <a:rPr lang="ru-RU" sz="800" dirty="0"/>
              <a:t>Существует два способа деления клеток: </a:t>
            </a:r>
            <a:endParaRPr lang="ru-RU" sz="800" i="1" dirty="0"/>
          </a:p>
          <a:p>
            <a:pPr>
              <a:lnSpc>
                <a:spcPct val="80000"/>
              </a:lnSpc>
            </a:pPr>
            <a:r>
              <a:rPr lang="ru-RU" sz="800" i="1" dirty="0"/>
              <a:t>митоз</a:t>
            </a:r>
            <a:r>
              <a:rPr lang="ru-RU" sz="800" dirty="0"/>
              <a:t> — непрямое деление;</a:t>
            </a:r>
            <a:endParaRPr lang="ru-RU" sz="800" i="1" dirty="0"/>
          </a:p>
          <a:p>
            <a:pPr>
              <a:lnSpc>
                <a:spcPct val="80000"/>
              </a:lnSpc>
            </a:pPr>
            <a:r>
              <a:rPr lang="ru-RU" sz="800" i="1" dirty="0"/>
              <a:t>мейоз — </a:t>
            </a:r>
            <a:r>
              <a:rPr lang="ru-RU" sz="800" dirty="0"/>
              <a:t>деление, характерное для фазы созревания половых клеток.</a:t>
            </a:r>
          </a:p>
          <a:p>
            <a:pPr>
              <a:lnSpc>
                <a:spcPct val="80000"/>
              </a:lnSpc>
            </a:pPr>
            <a:r>
              <a:rPr lang="ru-RU" sz="800" dirty="0"/>
              <a:t>Митоз</a:t>
            </a:r>
          </a:p>
          <a:p>
            <a:pPr>
              <a:lnSpc>
                <a:spcPct val="80000"/>
              </a:lnSpc>
            </a:pPr>
            <a:r>
              <a:rPr lang="ru-RU" sz="800" i="1" dirty="0"/>
              <a:t>Митоз</a:t>
            </a:r>
            <a:r>
              <a:rPr lang="ru-RU" sz="800" dirty="0">
                <a:hlinkClick r:id="" action="ppaction://noaction"/>
              </a:rPr>
              <a:t>[1]</a:t>
            </a:r>
            <a:r>
              <a:rPr lang="ru-RU" sz="800" dirty="0"/>
              <a:t> — непрямое деление соматических клеток, представляющее собой непрерывный процесс, в результате которого сначала происходит удвоение, а затем равномерное распределение наследственного материала между дочерними клетками.</a:t>
            </a:r>
          </a:p>
          <a:p>
            <a:pPr>
              <a:lnSpc>
                <a:spcPct val="80000"/>
              </a:lnSpc>
            </a:pPr>
            <a:r>
              <a:rPr lang="ru-RU" sz="800" dirty="0"/>
              <a:t>Биологическое значение митоза:</a:t>
            </a:r>
          </a:p>
          <a:p>
            <a:pPr>
              <a:lnSpc>
                <a:spcPct val="80000"/>
              </a:lnSpc>
            </a:pPr>
            <a:r>
              <a:rPr lang="ru-RU" sz="800" dirty="0"/>
              <a:t>В результате митоза образуется две клетки, каждая из которых содержит столько же хромосом, сколько их было в материнской. Хромосомы дочерних клеток происходят от материнских хромосом путем точной репликации ДНК, поэтому их гены содержат совершенно одинаковую наследственную информацию. Дочерние клетки генетически идентичны родительской. Таким образом, митоз обеспечивает точную передачу наследственной информации от родительской клетки к дочерним.</a:t>
            </a:r>
          </a:p>
          <a:p>
            <a:pPr>
              <a:lnSpc>
                <a:spcPct val="80000"/>
              </a:lnSpc>
            </a:pPr>
            <a:r>
              <a:rPr lang="ru-RU" sz="800" dirty="0"/>
              <a:t>В результате митозов число клеток в организме увеличивается, что представляет собой один из главных механизмов роста.</a:t>
            </a:r>
          </a:p>
          <a:p>
            <a:pPr>
              <a:lnSpc>
                <a:spcPct val="80000"/>
              </a:lnSpc>
            </a:pPr>
            <a:r>
              <a:rPr lang="ru-RU" sz="800" dirty="0"/>
              <a:t>Многие виды растений и животных размножаются бесполым путем при помощи одного лишь митотического деления клеток, таким образом, митоз лежит в основе вегетативного размножения</a:t>
            </a:r>
            <a:r>
              <a:rPr lang="ru-RU" sz="800" i="1" dirty="0"/>
              <a:t>.</a:t>
            </a:r>
            <a:endParaRPr lang="ru-RU" sz="800" dirty="0"/>
          </a:p>
          <a:p>
            <a:pPr>
              <a:lnSpc>
                <a:spcPct val="80000"/>
              </a:lnSpc>
            </a:pPr>
            <a:r>
              <a:rPr lang="ru-RU" sz="800" dirty="0"/>
              <a:t>Митоз обеспечивает регенерацию утраченных частей и замещение клеток, происходящее в той или иной степени у всех многоклеточных организмов.</a:t>
            </a:r>
          </a:p>
          <a:p>
            <a:pPr>
              <a:lnSpc>
                <a:spcPct val="80000"/>
              </a:lnSpc>
            </a:pPr>
            <a:r>
              <a:rPr lang="ru-RU" sz="800" dirty="0"/>
              <a:t>Митотическое деление клетки находится под генетическим контролем. Митоз представляет собой центральное событие митотического цикла клетки.</a:t>
            </a:r>
          </a:p>
          <a:p>
            <a:pPr>
              <a:lnSpc>
                <a:spcPct val="80000"/>
              </a:lnSpc>
            </a:pPr>
            <a:r>
              <a:rPr lang="ru-RU" sz="800" dirty="0"/>
              <a:t>Митотический цикл</a:t>
            </a:r>
          </a:p>
          <a:p>
            <a:pPr>
              <a:lnSpc>
                <a:spcPct val="80000"/>
              </a:lnSpc>
            </a:pPr>
            <a:r>
              <a:rPr lang="ru-RU" sz="800" i="1" dirty="0"/>
              <a:t>Митотический цикл</a:t>
            </a:r>
            <a:r>
              <a:rPr lang="ru-RU" sz="800" dirty="0"/>
              <a:t> — комплекс взаимосвязанных и детерминированных хронологически событий, происходящих в процессе подготовки клетки к делению и на протяжении самого деления. </a:t>
            </a:r>
          </a:p>
          <a:p>
            <a:pPr>
              <a:lnSpc>
                <a:spcPct val="80000"/>
              </a:lnSpc>
            </a:pPr>
            <a:r>
              <a:rPr lang="ru-RU" sz="800" dirty="0"/>
              <a:t>Длительность митотического цикла у разных организмов сильно варьирует. Самые короткие митотические циклы характерны для дробящихся яиц некоторых животных (например, у золотой рыбки первые деления дробления совершаются через 20 минут). Наиболее распространены митотические циклы длительностью 18-20 ч. Встречаются циклы продолжительностью несколько суток. Даже в пределах одного организма наблюдаются различия в продолжительности митотического цикла: клетки эпителия двенадцатиперстной кишки мыши делятся каждые 11 часов, тощей кишки — 19 часов, в роговице глаза — через 3 суток.</a:t>
            </a:r>
          </a:p>
          <a:p>
            <a:pPr>
              <a:lnSpc>
                <a:spcPct val="80000"/>
              </a:lnSpc>
            </a:pPr>
            <a:r>
              <a:rPr lang="ru-RU" sz="800" dirty="0"/>
              <a:t>Факторы, побуждающие клетку к митозу, точно не известны. Полагают, что основную роль играет соотношение объемов ядра и цитоплазмы (</a:t>
            </a:r>
            <a:r>
              <a:rPr lang="ru-RU" sz="800" i="1" dirty="0"/>
              <a:t>ядерно-цитоплазматическое соотношение</a:t>
            </a:r>
            <a:r>
              <a:rPr lang="ru-RU" sz="800" dirty="0"/>
              <a:t>). По некоторым данным, отмирающие клетки продуцируют вещества, способные стимулировать деление клетки. По двум главным событиям митотического цикла в нем выделяют: </a:t>
            </a:r>
            <a:endParaRPr lang="ru-RU" sz="800" i="1" dirty="0"/>
          </a:p>
          <a:p>
            <a:pPr>
              <a:lnSpc>
                <a:spcPct val="80000"/>
              </a:lnSpc>
            </a:pPr>
            <a:r>
              <a:rPr lang="ru-RU" sz="800" i="1" dirty="0"/>
              <a:t>интерфазу</a:t>
            </a:r>
            <a:r>
              <a:rPr lang="ru-RU" sz="800" dirty="0"/>
              <a:t>;</a:t>
            </a:r>
            <a:endParaRPr lang="ru-RU" sz="800" i="1" dirty="0"/>
          </a:p>
          <a:p>
            <a:pPr>
              <a:lnSpc>
                <a:spcPct val="80000"/>
              </a:lnSpc>
            </a:pPr>
            <a:r>
              <a:rPr lang="ru-RU" sz="800" i="1" dirty="0"/>
              <a:t>митотическое деление.</a:t>
            </a:r>
            <a:endParaRPr lang="ru-RU" sz="800" dirty="0"/>
          </a:p>
          <a:p>
            <a:pPr>
              <a:lnSpc>
                <a:spcPct val="80000"/>
              </a:lnSpc>
            </a:pPr>
            <a:r>
              <a:rPr lang="ru-RU" sz="800" dirty="0"/>
              <a:t>Новые клетки появляются в ходе двух последовательных процессов: </a:t>
            </a:r>
            <a:endParaRPr lang="ru-RU" sz="800" i="1" dirty="0"/>
          </a:p>
          <a:p>
            <a:pPr>
              <a:lnSpc>
                <a:spcPct val="80000"/>
              </a:lnSpc>
            </a:pPr>
            <a:r>
              <a:rPr lang="ru-RU" sz="800" i="1" dirty="0"/>
              <a:t>митоза</a:t>
            </a:r>
            <a:r>
              <a:rPr lang="ru-RU" sz="800" dirty="0"/>
              <a:t> — непрямого деления, который приводит к удвоению ядра;</a:t>
            </a:r>
            <a:endParaRPr lang="ru-RU" sz="800" i="1" dirty="0"/>
          </a:p>
          <a:p>
            <a:pPr>
              <a:lnSpc>
                <a:spcPct val="80000"/>
              </a:lnSpc>
            </a:pPr>
            <a:r>
              <a:rPr lang="ru-RU" sz="800" i="1" dirty="0"/>
              <a:t>цитокинеза</a:t>
            </a:r>
            <a:r>
              <a:rPr lang="ru-RU" sz="800" dirty="0"/>
              <a:t> — разделения цитоплазмы, при котором образуется две дочерних клетки, содержащих по одному дочернему ядру. </a:t>
            </a:r>
          </a:p>
          <a:p>
            <a:pPr>
              <a:lnSpc>
                <a:spcPct val="80000"/>
              </a:lnSpc>
            </a:pPr>
            <a:r>
              <a:rPr lang="ru-RU" sz="800" dirty="0"/>
              <a:t>Непосредственно на деление клетки уходит обычно 1-3 часа, то есть основную часть жизни клетка находится в интерфазе. </a:t>
            </a:r>
          </a:p>
          <a:p>
            <a:pPr>
              <a:lnSpc>
                <a:spcPct val="80000"/>
              </a:lnSpc>
            </a:pPr>
            <a:r>
              <a:rPr lang="ru-RU" sz="800" dirty="0"/>
              <a:t>Интерфаза </a:t>
            </a:r>
            <a:r>
              <a:rPr lang="en-US" sz="800" b="1" dirty="0">
                <a:hlinkClick r:id="" action="ppaction://noaction"/>
              </a:rPr>
              <a:t>[2]</a:t>
            </a:r>
            <a:endParaRPr lang="ru-RU" sz="800" dirty="0"/>
          </a:p>
          <a:p>
            <a:pPr>
              <a:lnSpc>
                <a:spcPct val="80000"/>
              </a:lnSpc>
            </a:pPr>
            <a:r>
              <a:rPr lang="ru-RU" sz="800" i="1" dirty="0"/>
              <a:t>Интерфазой</a:t>
            </a:r>
            <a:r>
              <a:rPr lang="ru-RU" sz="800" dirty="0"/>
              <a:t> называют промежуток между двумя клеточными делениями. Продолжительность интерфазы, как правило, составляет до 90% всего клеточного цикла. Состоит из трех периодов: </a:t>
            </a:r>
          </a:p>
          <a:p>
            <a:pPr>
              <a:lnSpc>
                <a:spcPct val="80000"/>
              </a:lnSpc>
            </a:pPr>
            <a:r>
              <a:rPr lang="ru-RU" sz="800" dirty="0"/>
              <a:t>пресинтетический, или G1</a:t>
            </a:r>
            <a:r>
              <a:rPr lang="ru-RU" sz="800" dirty="0">
                <a:hlinkClick r:id="" action="ppaction://noaction"/>
              </a:rPr>
              <a:t>[3]</a:t>
            </a:r>
            <a:r>
              <a:rPr lang="ru-RU" sz="800" dirty="0"/>
              <a:t>;</a:t>
            </a:r>
          </a:p>
          <a:p>
            <a:pPr>
              <a:lnSpc>
                <a:spcPct val="80000"/>
              </a:lnSpc>
            </a:pPr>
            <a:r>
              <a:rPr lang="ru-RU" sz="800" dirty="0"/>
              <a:t>синтетический, или S</a:t>
            </a:r>
            <a:r>
              <a:rPr lang="ru-RU" sz="800" dirty="0">
                <a:hlinkClick r:id="" action="ppaction://noaction"/>
              </a:rPr>
              <a:t>[4]</a:t>
            </a:r>
            <a:r>
              <a:rPr lang="ru-RU" sz="800" dirty="0"/>
              <a:t>;</a:t>
            </a:r>
          </a:p>
          <a:p>
            <a:pPr>
              <a:lnSpc>
                <a:spcPct val="80000"/>
              </a:lnSpc>
            </a:pPr>
            <a:r>
              <a:rPr lang="ru-RU" sz="800" dirty="0"/>
              <a:t>постсинтетический, или G2. </a:t>
            </a:r>
          </a:p>
          <a:p>
            <a:pPr>
              <a:lnSpc>
                <a:spcPct val="80000"/>
              </a:lnSpc>
            </a:pPr>
            <a:r>
              <a:rPr lang="ru-RU" sz="800" dirty="0"/>
              <a:t>Пресинтетический период</a:t>
            </a:r>
          </a:p>
          <a:p>
            <a:pPr>
              <a:lnSpc>
                <a:spcPct val="80000"/>
              </a:lnSpc>
            </a:pPr>
            <a:r>
              <a:rPr lang="ru-RU" sz="800" dirty="0"/>
              <a:t>Начальный отрезок интерфазы — </a:t>
            </a:r>
            <a:r>
              <a:rPr lang="ru-RU" sz="800" i="1" dirty="0"/>
              <a:t>пресинтетический период</a:t>
            </a:r>
            <a:r>
              <a:rPr lang="ru-RU" sz="800" dirty="0"/>
              <a:t> (2</a:t>
            </a:r>
            <a:r>
              <a:rPr lang="en-US" sz="800" dirty="0"/>
              <a:t>n</a:t>
            </a:r>
            <a:r>
              <a:rPr lang="ru-RU" sz="800" dirty="0"/>
              <a:t>2</a:t>
            </a:r>
            <a:r>
              <a:rPr lang="en-US" sz="800" dirty="0"/>
              <a:t>c</a:t>
            </a:r>
            <a:r>
              <a:rPr lang="ru-RU" sz="800" dirty="0"/>
              <a:t>), </a:t>
            </a:r>
            <a:r>
              <a:rPr lang="ru-RU" sz="800" i="1" dirty="0"/>
              <a:t>период роста,</a:t>
            </a:r>
            <a:r>
              <a:rPr lang="ru-RU" sz="800" dirty="0"/>
              <a:t> начинающийся непосредственно после митоза. Самый длинный период интерфазы, продолжительность которого в клетках составляет от 10 часов до нескольких суток. Непосредственно после деления восстанавливаются черты организации интерфазной клетки:</a:t>
            </a:r>
          </a:p>
          <a:p>
            <a:pPr>
              <a:lnSpc>
                <a:spcPct val="80000"/>
              </a:lnSpc>
            </a:pPr>
            <a:r>
              <a:rPr lang="ru-RU" sz="800" dirty="0"/>
              <a:t>завершается формирование ядрышка;</a:t>
            </a:r>
          </a:p>
          <a:p>
            <a:pPr>
              <a:lnSpc>
                <a:spcPct val="80000"/>
              </a:lnSpc>
            </a:pPr>
            <a:r>
              <a:rPr lang="ru-RU" sz="800" dirty="0"/>
              <a:t>в цитоплазме интенсивно идет синтез белка, что приводит к увеличению массы клетки;</a:t>
            </a:r>
          </a:p>
          <a:p>
            <a:pPr>
              <a:lnSpc>
                <a:spcPct val="80000"/>
              </a:lnSpc>
            </a:pPr>
            <a:r>
              <a:rPr lang="ru-RU" sz="800" dirty="0"/>
              <a:t>образуется запас предшественников ДНК, ферменты, катализирующие реакцию репликации, синтезируется белок, включающий эту реакцию. </a:t>
            </a:r>
          </a:p>
          <a:p>
            <a:pPr>
              <a:lnSpc>
                <a:spcPct val="80000"/>
              </a:lnSpc>
            </a:pPr>
            <a:r>
              <a:rPr lang="ru-RU" sz="800" dirty="0"/>
              <a:t>Таким образом, в пресинтетический период осуществляются процессы подготовки следующего периода интерфазы — синтетического.</a:t>
            </a:r>
          </a:p>
          <a:p>
            <a:pPr>
              <a:lnSpc>
                <a:spcPct val="80000"/>
              </a:lnSpc>
            </a:pPr>
            <a:r>
              <a:rPr lang="ru-RU" sz="800" dirty="0"/>
              <a:t>Синтетический период</a:t>
            </a:r>
          </a:p>
          <a:p>
            <a:pPr>
              <a:lnSpc>
                <a:spcPct val="80000"/>
              </a:lnSpc>
            </a:pPr>
            <a:r>
              <a:rPr lang="ru-RU" sz="800" dirty="0"/>
              <a:t>Продолжительность синтетического периода различна: от нескольких минут у бактерий до 6-12 часов в клетках млекопитающих.</a:t>
            </a:r>
          </a:p>
          <a:p>
            <a:pPr>
              <a:lnSpc>
                <a:spcPct val="80000"/>
              </a:lnSpc>
            </a:pPr>
            <a:r>
              <a:rPr lang="ru-RU" sz="800" dirty="0"/>
              <a:t>Во время синтетического периода происходит самое главное событие интерфазы — удвоение молекул ДНК. Каждая хромосома становится двухроматидной, а число хромосом не изменяется (2</a:t>
            </a:r>
            <a:r>
              <a:rPr lang="en-US" sz="800" dirty="0"/>
              <a:t>n</a:t>
            </a:r>
            <a:r>
              <a:rPr lang="ru-RU" sz="800" dirty="0"/>
              <a:t>4</a:t>
            </a:r>
            <a:r>
              <a:rPr lang="en-US" sz="800" dirty="0"/>
              <a:t>c</a:t>
            </a:r>
            <a:r>
              <a:rPr lang="ru-RU" sz="800" dirty="0"/>
              <a:t>).</a:t>
            </a:r>
          </a:p>
          <a:p>
            <a:pPr>
              <a:lnSpc>
                <a:spcPct val="80000"/>
              </a:lnSpc>
            </a:pPr>
            <a:r>
              <a:rPr lang="ru-RU" sz="800" dirty="0"/>
              <a:t>Параллельно с репликацией ДНК в цитоплазме интенсивно синтезируются гистоновые белки, которые затем мигрируют в ядро, где соединяются с ДНК. </a:t>
            </a:r>
          </a:p>
          <a:p>
            <a:pPr>
              <a:lnSpc>
                <a:spcPct val="80000"/>
              </a:lnSpc>
            </a:pPr>
            <a:r>
              <a:rPr lang="ru-RU" sz="800" dirty="0"/>
              <a:t>Постсинтетический период</a:t>
            </a:r>
          </a:p>
          <a:p>
            <a:pPr>
              <a:lnSpc>
                <a:spcPct val="80000"/>
              </a:lnSpc>
            </a:pPr>
            <a:r>
              <a:rPr lang="ru-RU" sz="800" dirty="0"/>
              <a:t>Несмотря на то, что период называется постсинтетическим, это не означает отсутствие процессов синтеза на этом этапе интерфазы. Постсинтетическим его называют только потому, что он начинается после завершения синтеза (репликации) ДНК.</a:t>
            </a:r>
          </a:p>
          <a:p>
            <a:pPr>
              <a:lnSpc>
                <a:spcPct val="80000"/>
              </a:lnSpc>
            </a:pPr>
            <a:r>
              <a:rPr lang="ru-RU" sz="800" dirty="0"/>
              <a:t>Если пресинтетический период осуществлял рост и подготовку к синтезу ДНК, то постсинтетический обеспечивает подготовку клетки к делению и также характеризуется интенсивными процессами синтеза. В этот период:</a:t>
            </a:r>
          </a:p>
          <a:p>
            <a:pPr>
              <a:lnSpc>
                <a:spcPct val="80000"/>
              </a:lnSpc>
            </a:pPr>
            <a:r>
              <a:rPr lang="ru-RU" sz="800" dirty="0"/>
              <a:t>продолжается синтез белков, входящих в состав хромосом;</a:t>
            </a:r>
          </a:p>
          <a:p>
            <a:pPr>
              <a:lnSpc>
                <a:spcPct val="80000"/>
              </a:lnSpc>
            </a:pPr>
            <a:r>
              <a:rPr lang="ru-RU" sz="800" dirty="0"/>
              <a:t>синтезируются ферменты и энергетические вещества, необходимые для обеспечения процесса деления клетки;</a:t>
            </a:r>
          </a:p>
          <a:p>
            <a:pPr>
              <a:lnSpc>
                <a:spcPct val="80000"/>
              </a:lnSpc>
            </a:pPr>
            <a:r>
              <a:rPr lang="ru-RU" sz="800" dirty="0"/>
              <a:t>начинается спирализация хромосом;</a:t>
            </a:r>
          </a:p>
          <a:p>
            <a:pPr>
              <a:lnSpc>
                <a:spcPct val="80000"/>
              </a:lnSpc>
            </a:pPr>
            <a:r>
              <a:rPr lang="ru-RU" sz="800" dirty="0"/>
              <a:t>синтезируются белки, необходимые для построения митотического аппарата клетки (митотического веретена);</a:t>
            </a:r>
          </a:p>
          <a:p>
            <a:pPr>
              <a:lnSpc>
                <a:spcPct val="80000"/>
              </a:lnSpc>
            </a:pPr>
            <a:r>
              <a:rPr lang="ru-RU" sz="800" dirty="0"/>
              <a:t>увеличивается масса цитоплазмы и резко возрастает объем ядра.</a:t>
            </a:r>
          </a:p>
          <a:p>
            <a:pPr>
              <a:lnSpc>
                <a:spcPct val="80000"/>
              </a:lnSpc>
            </a:pPr>
            <a:r>
              <a:rPr lang="ru-RU" sz="800" dirty="0"/>
              <a:t>Механизм митоза</a:t>
            </a:r>
          </a:p>
          <a:p>
            <a:pPr>
              <a:lnSpc>
                <a:spcPct val="80000"/>
              </a:lnSpc>
            </a:pPr>
            <a:r>
              <a:rPr lang="ru-RU" sz="800" dirty="0"/>
              <a:t>Деление ядра и цитоплазмы — это два самостоятельных процесса, проходящие непрерывно и последовательно. Однако для удобства изучения происходящих во время деления событий митоз искусственно разделяют на четыре стадии (рис. 306): </a:t>
            </a:r>
          </a:p>
          <a:p>
            <a:pPr>
              <a:lnSpc>
                <a:spcPct val="80000"/>
              </a:lnSpc>
            </a:pPr>
            <a:r>
              <a:rPr lang="ru-RU" sz="800" dirty="0"/>
              <a:t>профазу;</a:t>
            </a:r>
          </a:p>
          <a:p>
            <a:pPr>
              <a:lnSpc>
                <a:spcPct val="80000"/>
              </a:lnSpc>
            </a:pPr>
            <a:r>
              <a:rPr lang="ru-RU" sz="800" dirty="0"/>
              <a:t>метафазу;</a:t>
            </a:r>
          </a:p>
          <a:p>
            <a:pPr>
              <a:lnSpc>
                <a:spcPct val="80000"/>
              </a:lnSpc>
            </a:pPr>
            <a:r>
              <a:rPr lang="ru-RU" sz="800" dirty="0"/>
              <a:t>анафазу;</a:t>
            </a:r>
          </a:p>
          <a:p>
            <a:pPr>
              <a:lnSpc>
                <a:spcPct val="80000"/>
              </a:lnSpc>
            </a:pPr>
            <a:r>
              <a:rPr lang="ru-RU" sz="800" dirty="0"/>
              <a:t>телофазу. </a:t>
            </a:r>
          </a:p>
          <a:p>
            <a:pPr>
              <a:lnSpc>
                <a:spcPct val="80000"/>
              </a:lnSpc>
            </a:pPr>
            <a:r>
              <a:rPr lang="ru-RU" sz="800" dirty="0"/>
              <a:t>Длительность стадий митоза различна и зависит от типа ткани, физиологического состояния организма, внешних факторов. Наиболее продолжительны первая и последняя.</a:t>
            </a:r>
          </a:p>
          <a:p>
            <a:pPr>
              <a:lnSpc>
                <a:spcPct val="80000"/>
              </a:lnSpc>
            </a:pPr>
            <a:r>
              <a:rPr lang="ru-RU" sz="800" dirty="0"/>
              <a:t>Профаза</a:t>
            </a:r>
            <a:r>
              <a:rPr lang="ru-RU" sz="800" b="1" dirty="0">
                <a:hlinkClick r:id="" action="ppaction://noaction"/>
              </a:rPr>
              <a:t>[5]</a:t>
            </a:r>
            <a:r>
              <a:rPr lang="ru-RU" sz="800" dirty="0"/>
              <a:t>(2</a:t>
            </a:r>
            <a:r>
              <a:rPr lang="en-US" sz="800" dirty="0"/>
              <a:t>n</a:t>
            </a:r>
            <a:r>
              <a:rPr lang="ru-RU" sz="800" dirty="0"/>
              <a:t>4</a:t>
            </a:r>
            <a:r>
              <a:rPr lang="en-US" sz="800" dirty="0"/>
              <a:t>c</a:t>
            </a:r>
            <a:r>
              <a:rPr lang="ru-RU" sz="800" dirty="0"/>
              <a:t>)</a:t>
            </a:r>
          </a:p>
          <a:p>
            <a:pPr>
              <a:lnSpc>
                <a:spcPct val="80000"/>
              </a:lnSpc>
            </a:pPr>
            <a:r>
              <a:rPr lang="ru-RU" sz="800" dirty="0"/>
              <a:t>Первая фаза деления ядра. В начале профазы (ранняя профаза) ядро заметно увеличивается. В результате спирализации хромосомы уплотняются, укорачиваются. В поздней профазе хорошо видно, что каждая хромосома состоит из двух хроматид, соединенных центромерой. Хромосомы начинают передвигаться к клеточному экватору.</a:t>
            </a:r>
          </a:p>
          <a:p>
            <a:pPr>
              <a:lnSpc>
                <a:spcPct val="80000"/>
              </a:lnSpc>
            </a:pPr>
            <a:r>
              <a:rPr lang="ru-RU" sz="800" dirty="0"/>
              <a:t>В поздней профазе из материала цитоплазмы формируется веретено деления. Оно образуется либо с участием центриолей (в клетках животных и некоторых низших растений), либо без них (в клетках высших растений и некоторых простейших). От центриолей, разошедшихся к разным полюсам клетки, начинают образовываться нити веретена деления двух типов: </a:t>
            </a:r>
            <a:endParaRPr lang="ru-RU" sz="800" i="1" dirty="0"/>
          </a:p>
          <a:p>
            <a:pPr>
              <a:lnSpc>
                <a:spcPct val="80000"/>
              </a:lnSpc>
            </a:pPr>
            <a:r>
              <a:rPr lang="ru-RU" sz="800" i="1" dirty="0"/>
              <a:t>опорные</a:t>
            </a:r>
            <a:r>
              <a:rPr lang="ru-RU" sz="800" dirty="0"/>
              <a:t>, соединяющие полюса клетки;</a:t>
            </a:r>
            <a:endParaRPr lang="ru-RU" sz="800" i="1" dirty="0"/>
          </a:p>
          <a:p>
            <a:pPr>
              <a:lnSpc>
                <a:spcPct val="80000"/>
              </a:lnSpc>
            </a:pPr>
            <a:r>
              <a:rPr lang="ru-RU" sz="800" i="1" dirty="0"/>
              <a:t>тянущие</a:t>
            </a:r>
            <a:r>
              <a:rPr lang="ru-RU" sz="800" dirty="0"/>
              <a:t> (хромосомные), прикрепляющиеся в метафазе к центромерам хромосом. </a:t>
            </a:r>
          </a:p>
          <a:p>
            <a:pPr>
              <a:lnSpc>
                <a:spcPct val="80000"/>
              </a:lnSpc>
            </a:pPr>
            <a:r>
              <a:rPr lang="ru-RU" sz="800" dirty="0"/>
              <a:t>К концу профазы ядерная оболочка исчезает, и хромосомы свободно располагаются в цитоплазме. Ядрышко обычно исчезает чуть раньше.</a:t>
            </a:r>
          </a:p>
          <a:p>
            <a:pPr>
              <a:lnSpc>
                <a:spcPct val="80000"/>
              </a:lnSpc>
            </a:pPr>
            <a:r>
              <a:rPr lang="ru-RU" sz="800" dirty="0"/>
              <a:t>Метафаза</a:t>
            </a:r>
            <a:r>
              <a:rPr lang="ru-RU" sz="800" b="1" i="1" dirty="0">
                <a:hlinkClick r:id="" action="ppaction://noaction"/>
              </a:rPr>
              <a:t>[6]</a:t>
            </a:r>
            <a:r>
              <a:rPr lang="ru-RU" sz="800" dirty="0"/>
              <a:t>(2</a:t>
            </a:r>
            <a:r>
              <a:rPr lang="en-US" sz="800" dirty="0"/>
              <a:t>n</a:t>
            </a:r>
            <a:r>
              <a:rPr lang="ru-RU" sz="800" dirty="0"/>
              <a:t>4</a:t>
            </a:r>
            <a:r>
              <a:rPr lang="en-US" sz="800" dirty="0"/>
              <a:t>c</a:t>
            </a:r>
            <a:r>
              <a:rPr lang="ru-RU" sz="800" dirty="0"/>
              <a:t>)</a:t>
            </a:r>
          </a:p>
          <a:p>
            <a:pPr>
              <a:lnSpc>
                <a:spcPct val="80000"/>
              </a:lnSpc>
            </a:pPr>
            <a:r>
              <a:rPr lang="ru-RU" sz="800" dirty="0"/>
              <a:t>Началом метафазы считают тот момент, когда ядерная оболочка полностью исчезла. В начале метафазы хромосомы выстраиваются в плоскости экватора, образуя так называемую </a:t>
            </a:r>
            <a:r>
              <a:rPr lang="ru-RU" sz="800" i="1" dirty="0"/>
              <a:t>метафазную пластинку</a:t>
            </a:r>
            <a:r>
              <a:rPr lang="ru-RU" sz="800" dirty="0"/>
              <a:t>. Причем центромеры хромосом лежат строго в плоскости экватора. Нити веретена прикрепляются к центромерам хромосом, некоторые нити проходят от полюса к полюсу клетки, не прикрепляясь к хромосомам. </a:t>
            </a:r>
          </a:p>
          <a:p>
            <a:pPr>
              <a:lnSpc>
                <a:spcPct val="80000"/>
              </a:lnSpc>
            </a:pPr>
            <a:r>
              <a:rPr lang="ru-RU" sz="800" dirty="0"/>
              <a:t>Рис. 306. Основные стадии митоза:</a:t>
            </a:r>
          </a:p>
          <a:p>
            <a:pPr>
              <a:lnSpc>
                <a:spcPct val="80000"/>
              </a:lnSpc>
            </a:pPr>
            <a:r>
              <a:rPr lang="ru-RU" sz="800" dirty="0"/>
              <a:t>А — профаза; Б — метафаза; В — анафаза; Г — телофаза.</a:t>
            </a:r>
          </a:p>
          <a:p>
            <a:pPr>
              <a:lnSpc>
                <a:spcPct val="80000"/>
              </a:lnSpc>
            </a:pPr>
            <a:r>
              <a:rPr lang="ru-RU" sz="800" dirty="0"/>
              <a:t/>
            </a:r>
            <a:br>
              <a:rPr lang="ru-RU" sz="800" dirty="0"/>
            </a:br>
            <a:r>
              <a:rPr lang="ru-RU" sz="800" dirty="0"/>
              <a:t>Анафаза</a:t>
            </a:r>
            <a:r>
              <a:rPr lang="ru-RU" sz="800" b="1" i="1" dirty="0">
                <a:hlinkClick r:id="" action="ppaction://noaction"/>
              </a:rPr>
              <a:t>[7]</a:t>
            </a:r>
            <a:r>
              <a:rPr lang="ru-RU" sz="800" dirty="0"/>
              <a:t>(4</a:t>
            </a:r>
            <a:r>
              <a:rPr lang="en-US" sz="800" dirty="0"/>
              <a:t>n</a:t>
            </a:r>
            <a:r>
              <a:rPr lang="ru-RU" sz="800" dirty="0"/>
              <a:t>4</a:t>
            </a:r>
            <a:r>
              <a:rPr lang="en-US" sz="800" dirty="0"/>
              <a:t>c</a:t>
            </a:r>
            <a:r>
              <a:rPr lang="ru-RU" sz="800" dirty="0"/>
              <a:t>)</a:t>
            </a:r>
          </a:p>
          <a:p>
            <a:pPr>
              <a:lnSpc>
                <a:spcPct val="80000"/>
              </a:lnSpc>
            </a:pPr>
            <a:r>
              <a:rPr lang="ru-RU" sz="800" dirty="0"/>
              <a:t>Начинается с деления центромер всех хромосом, в результате чего хроматиды превращаются в две совершенно обособленные, самостоятельные дочерние хромосомы. </a:t>
            </a:r>
          </a:p>
          <a:p>
            <a:pPr>
              <a:lnSpc>
                <a:spcPct val="80000"/>
              </a:lnSpc>
            </a:pPr>
            <a:r>
              <a:rPr lang="ru-RU" sz="800" dirty="0"/>
              <a:t>Затем дочерние хромосомы начинают расходиться к полюсам клетки. Во время движения к полюсам они обычно принимают V-образную форму. Расхождение хромосом к полюсам происходит за счет укорачивания нитей веретена. В это же время происходит удлинение опорных нитей веретена, в результате чего полюса еще дальше отодвигаются друг от друга.</a:t>
            </a:r>
          </a:p>
          <a:p>
            <a:pPr>
              <a:lnSpc>
                <a:spcPct val="80000"/>
              </a:lnSpc>
            </a:pPr>
            <a:r>
              <a:rPr lang="ru-RU" sz="800" dirty="0"/>
              <a:t>Телофаза</a:t>
            </a:r>
            <a:r>
              <a:rPr lang="ru-RU" sz="800" dirty="0">
                <a:hlinkClick r:id="" action="ppaction://noaction"/>
              </a:rPr>
              <a:t>[8]</a:t>
            </a:r>
            <a:r>
              <a:rPr lang="ru-RU" sz="800" dirty="0"/>
              <a:t> (2</a:t>
            </a:r>
            <a:r>
              <a:rPr lang="en-US" sz="800" dirty="0"/>
              <a:t>n</a:t>
            </a:r>
            <a:r>
              <a:rPr lang="ru-RU" sz="800" dirty="0"/>
              <a:t>2</a:t>
            </a:r>
            <a:r>
              <a:rPr lang="en-US" sz="800" dirty="0"/>
              <a:t>c</a:t>
            </a:r>
            <a:r>
              <a:rPr lang="ru-RU" sz="800" dirty="0"/>
              <a:t>)</a:t>
            </a:r>
          </a:p>
          <a:p>
            <a:pPr>
              <a:lnSpc>
                <a:spcPct val="80000"/>
              </a:lnSpc>
            </a:pPr>
            <a:r>
              <a:rPr lang="ru-RU" sz="800" dirty="0"/>
              <a:t>В телофазе хромосомы концентрируются на полюсах клетки и деспирализуются. Веретено деления разрушается. Вокруг хромосом формируется оболочка ядер дочерних клеток. На этом завершается деление ядра (кариокинез), затем происходит деление цитоплазмы клетки (или цитокинез). </a:t>
            </a:r>
          </a:p>
          <a:p>
            <a:pPr>
              <a:lnSpc>
                <a:spcPct val="80000"/>
              </a:lnSpc>
            </a:pPr>
            <a:r>
              <a:rPr lang="ru-RU" sz="800" dirty="0"/>
              <a:t>При делении животных клеток, на их поверхности в плоскости экватора появляется борозда, которая, постепенно углубляясь, разделяет материнскую клетку на две дочерние. У растений деление происходит путем образования так называемой клеточной пластинки, разделяющей цитоплазму. Она возникает в экваториальной области веретена, а затем растет во все стороны, достигая клеточной стенки (т.е. растет изнутри кнаружи). Клеточная пластинка формируется из материала, поставляемого эндоплазматической сетью. Затем каждая из дочерних клеток образует на своей стороне клеточную мембрану, и, наконец, на обеих сторонах пластинки образуются целлюлозные клеточные стенки.</a:t>
            </a:r>
          </a:p>
          <a:p>
            <a:pPr>
              <a:lnSpc>
                <a:spcPct val="80000"/>
              </a:lnSpc>
            </a:pPr>
            <a:r>
              <a:rPr lang="ru-RU" sz="800" dirty="0"/>
              <a:t/>
            </a:r>
            <a:br>
              <a:rPr lang="ru-RU" sz="800" dirty="0"/>
            </a:br>
            <a:r>
              <a:rPr lang="ru-RU" sz="800" dirty="0">
                <a:hlinkClick r:id="" action="ppaction://noaction"/>
              </a:rPr>
              <a:t>[1]</a:t>
            </a:r>
            <a:r>
              <a:rPr lang="ru-RU" sz="800" dirty="0"/>
              <a:t> греч. </a:t>
            </a:r>
            <a:r>
              <a:rPr lang="en-US" sz="800" dirty="0"/>
              <a:t>mitos</a:t>
            </a:r>
            <a:r>
              <a:rPr lang="ru-RU" sz="800" dirty="0"/>
              <a:t> — нить</a:t>
            </a:r>
            <a:endParaRPr lang="ru-RU" sz="800" dirty="0">
              <a:hlinkClick r:id="" action="ppaction://noaction"/>
            </a:endParaRPr>
          </a:p>
          <a:p>
            <a:pPr>
              <a:lnSpc>
                <a:spcPct val="80000"/>
              </a:lnSpc>
            </a:pPr>
            <a:r>
              <a:rPr lang="ru-RU" sz="800" dirty="0">
                <a:hlinkClick r:id="" action="ppaction://noaction"/>
              </a:rPr>
              <a:t>[2]</a:t>
            </a:r>
            <a:r>
              <a:rPr lang="ru-RU" sz="800" dirty="0"/>
              <a:t> лат. </a:t>
            </a:r>
            <a:r>
              <a:rPr lang="en-US" sz="800" dirty="0"/>
              <a:t>inter</a:t>
            </a:r>
            <a:r>
              <a:rPr lang="ru-RU" sz="800" dirty="0"/>
              <a:t> — между, греч. </a:t>
            </a:r>
            <a:r>
              <a:rPr lang="en-US" sz="800" dirty="0"/>
              <a:t>phasis</a:t>
            </a:r>
            <a:r>
              <a:rPr lang="ru-RU" sz="800" dirty="0"/>
              <a:t> — проявление</a:t>
            </a:r>
            <a:endParaRPr lang="ru-RU" sz="800" dirty="0">
              <a:hlinkClick r:id="" action="ppaction://noaction"/>
            </a:endParaRPr>
          </a:p>
          <a:p>
            <a:pPr>
              <a:lnSpc>
                <a:spcPct val="80000"/>
              </a:lnSpc>
            </a:pPr>
            <a:r>
              <a:rPr lang="ru-RU" sz="800" dirty="0">
                <a:hlinkClick r:id="" action="ppaction://noaction"/>
              </a:rPr>
              <a:t>[3]</a:t>
            </a:r>
            <a:r>
              <a:rPr lang="ru-RU" sz="800" dirty="0"/>
              <a:t> англ. </a:t>
            </a:r>
            <a:r>
              <a:rPr lang="en-US" sz="800" dirty="0"/>
              <a:t>gap</a:t>
            </a:r>
            <a:r>
              <a:rPr lang="ru-RU" sz="800" dirty="0"/>
              <a:t> — промежуток, интервал</a:t>
            </a:r>
            <a:endParaRPr lang="ru-RU" sz="800" dirty="0">
              <a:hlinkClick r:id="" action="ppaction://noaction"/>
            </a:endParaRPr>
          </a:p>
          <a:p>
            <a:pPr>
              <a:lnSpc>
                <a:spcPct val="80000"/>
              </a:lnSpc>
            </a:pPr>
            <a:r>
              <a:rPr lang="ru-RU" sz="800" dirty="0">
                <a:hlinkClick r:id="" action="ppaction://noaction"/>
              </a:rPr>
              <a:t>[4]</a:t>
            </a:r>
            <a:r>
              <a:rPr lang="ru-RU" sz="800" dirty="0"/>
              <a:t> англ. </a:t>
            </a:r>
            <a:r>
              <a:rPr lang="en-US" sz="800" dirty="0"/>
              <a:t>synthtsis</a:t>
            </a:r>
            <a:r>
              <a:rPr lang="ru-RU" sz="800" dirty="0"/>
              <a:t> — синтез</a:t>
            </a:r>
            <a:endParaRPr lang="ru-RU" sz="800" dirty="0">
              <a:hlinkClick r:id="" action="ppaction://noaction"/>
            </a:endParaRPr>
          </a:p>
          <a:p>
            <a:pPr>
              <a:lnSpc>
                <a:spcPct val="80000"/>
              </a:lnSpc>
            </a:pPr>
            <a:r>
              <a:rPr lang="ru-RU" sz="800" dirty="0">
                <a:hlinkClick r:id="" action="ppaction://noaction"/>
              </a:rPr>
              <a:t>[5]</a:t>
            </a:r>
            <a:r>
              <a:rPr lang="ru-RU" sz="800" dirty="0"/>
              <a:t> греч. </a:t>
            </a:r>
            <a:r>
              <a:rPr lang="en-US" sz="800" dirty="0"/>
              <a:t>pro</a:t>
            </a:r>
            <a:r>
              <a:rPr lang="ru-RU" sz="800" dirty="0"/>
              <a:t> — вперед, до</a:t>
            </a:r>
            <a:endParaRPr lang="ru-RU" sz="800" dirty="0">
              <a:hlinkClick r:id="" action="ppaction://noaction"/>
            </a:endParaRPr>
          </a:p>
          <a:p>
            <a:pPr>
              <a:lnSpc>
                <a:spcPct val="80000"/>
              </a:lnSpc>
            </a:pPr>
            <a:r>
              <a:rPr lang="ru-RU" sz="800" dirty="0">
                <a:hlinkClick r:id="" action="ppaction://noaction"/>
              </a:rPr>
              <a:t>[6]</a:t>
            </a:r>
            <a:r>
              <a:rPr lang="ru-RU" sz="800" dirty="0"/>
              <a:t> греч. </a:t>
            </a:r>
            <a:r>
              <a:rPr lang="en-US" sz="800" dirty="0"/>
              <a:t>meta</a:t>
            </a:r>
            <a:r>
              <a:rPr lang="ru-RU" sz="800" dirty="0"/>
              <a:t> — после, за</a:t>
            </a:r>
            <a:endParaRPr lang="ru-RU" sz="800" dirty="0">
              <a:hlinkClick r:id="" action="ppaction://noaction"/>
            </a:endParaRPr>
          </a:p>
          <a:p>
            <a:pPr>
              <a:lnSpc>
                <a:spcPct val="80000"/>
              </a:lnSpc>
            </a:pPr>
            <a:r>
              <a:rPr lang="ru-RU" sz="800" dirty="0">
                <a:hlinkClick r:id="" action="ppaction://noaction"/>
              </a:rPr>
              <a:t>[7]</a:t>
            </a:r>
            <a:r>
              <a:rPr lang="ru-RU" sz="800" dirty="0"/>
              <a:t> греч. </a:t>
            </a:r>
            <a:r>
              <a:rPr lang="en-US" sz="800" dirty="0"/>
              <a:t>ana</a:t>
            </a:r>
            <a:r>
              <a:rPr lang="ru-RU" sz="800" dirty="0"/>
              <a:t> — обратно</a:t>
            </a:r>
            <a:endParaRPr lang="ru-RU" sz="800" dirty="0">
              <a:hlinkClick r:id="" action="ppaction://noaction"/>
            </a:endParaRPr>
          </a:p>
          <a:p>
            <a:pPr>
              <a:lnSpc>
                <a:spcPct val="80000"/>
              </a:lnSpc>
            </a:pPr>
            <a:r>
              <a:rPr lang="ru-RU" sz="800" dirty="0">
                <a:hlinkClick r:id="" action="ppaction://noaction"/>
              </a:rPr>
              <a:t>[</a:t>
            </a:r>
            <a:r>
              <a:rPr lang="ru-RU" sz="800" i="1" dirty="0"/>
              <a:t>Размножение</a:t>
            </a:r>
            <a:r>
              <a:rPr lang="ru-RU" sz="800" dirty="0"/>
              <a:t> — свойство организмов воспроизводить себе подобных. Благодаря размножению обеспечивается непрерывность и преемственность жизни: виды и жизнь как таковая сохраняются во времени. </a:t>
            </a:r>
          </a:p>
          <a:p>
            <a:pPr>
              <a:lnSpc>
                <a:spcPct val="80000"/>
              </a:lnSpc>
            </a:pPr>
            <a:r>
              <a:rPr lang="ru-RU" sz="800" dirty="0"/>
              <a:t>Процессы размножения наблюдаются и на клеточном, и даже молекулярном уровнях. Размножение клеток лежит в основе таких процессов, как рост, развитие, регенерация тканей и органов. На уровне клетки к размножению способны некоторые органоиды. Например, увеличение числа митохондрий и хлоропластов в клетках может осуществляться путем деления, то есть размножения. Наконец, именно благодаря способности ДНК к размножению (самоудвоению) возможна передача наследственной информации от поколения к поколению.</a:t>
            </a:r>
          </a:p>
          <a:p>
            <a:pPr>
              <a:lnSpc>
                <a:spcPct val="80000"/>
              </a:lnSpc>
            </a:pPr>
            <a:r>
              <a:rPr lang="ru-RU" sz="800" dirty="0"/>
              <a:t>Главным признаком размножения является увеличение числа молекул, органов, клеток, особей. Формы размножения сложны и разнообразны, но все их можно свести к двум основным способам размножения — половому и бесполому. </a:t>
            </a:r>
          </a:p>
          <a:p>
            <a:pPr>
              <a:lnSpc>
                <a:spcPct val="80000"/>
              </a:lnSpc>
            </a:pPr>
            <a:r>
              <a:rPr lang="ru-RU" sz="800" dirty="0"/>
              <a:t>38.1. Бесполое размножение</a:t>
            </a:r>
          </a:p>
          <a:p>
            <a:pPr>
              <a:lnSpc>
                <a:spcPct val="80000"/>
              </a:lnSpc>
            </a:pPr>
            <a:r>
              <a:rPr lang="ru-RU" sz="800" dirty="0"/>
              <a:t>Бесполое размножение широко распространено в природе. Его можно наблюдать во многих группах организмов. Наиболее распространено оно у одноклеточных, но часто встречается и у многоклеточных. Бесполое размножение не характерно только для первичнополостных червей и моллюсков и как исключение встречается у членистоногих и позвоночных. </a:t>
            </a:r>
          </a:p>
          <a:p>
            <a:pPr>
              <a:lnSpc>
                <a:spcPct val="80000"/>
              </a:lnSpc>
            </a:pPr>
            <a:r>
              <a:rPr lang="ru-RU" sz="800" dirty="0"/>
              <a:t>Для бесполого размножения характерны следующие особенности: </a:t>
            </a:r>
          </a:p>
          <a:p>
            <a:pPr>
              <a:lnSpc>
                <a:spcPct val="80000"/>
              </a:lnSpc>
            </a:pPr>
            <a:r>
              <a:rPr lang="ru-RU" sz="800" dirty="0"/>
              <a:t>в размножении принимает участие только одна особь;</a:t>
            </a:r>
          </a:p>
          <a:p>
            <a:pPr>
              <a:lnSpc>
                <a:spcPct val="80000"/>
              </a:lnSpc>
            </a:pPr>
            <a:r>
              <a:rPr lang="ru-RU" sz="800" dirty="0"/>
              <a:t>осуществляется без участия половых клеток;</a:t>
            </a:r>
          </a:p>
          <a:p>
            <a:pPr>
              <a:lnSpc>
                <a:spcPct val="80000"/>
              </a:lnSpc>
            </a:pPr>
            <a:r>
              <a:rPr lang="ru-RU" sz="800" dirty="0"/>
              <a:t>в основе размножения лежит митоз;</a:t>
            </a:r>
          </a:p>
          <a:p>
            <a:pPr>
              <a:lnSpc>
                <a:spcPct val="80000"/>
              </a:lnSpc>
            </a:pPr>
            <a:r>
              <a:rPr lang="ru-RU" sz="800" dirty="0"/>
              <a:t>потомки идентичны и являются точными генетическими копиями материнской особи.</a:t>
            </a:r>
          </a:p>
          <a:p>
            <a:pPr>
              <a:lnSpc>
                <a:spcPct val="80000"/>
              </a:lnSpc>
            </a:pPr>
            <a:r>
              <a:rPr lang="ru-RU" sz="800" dirty="0"/>
              <a:t>В зависимости от количества клеток, принимающих участие в размножении, различают:</a:t>
            </a:r>
          </a:p>
          <a:p>
            <a:pPr>
              <a:lnSpc>
                <a:spcPct val="80000"/>
              </a:lnSpc>
            </a:pPr>
            <a:r>
              <a:rPr lang="ru-RU" sz="800" dirty="0"/>
              <a:t>размножение, при котором особи развиваются из одной клетки;</a:t>
            </a:r>
          </a:p>
          <a:p>
            <a:pPr>
              <a:lnSpc>
                <a:spcPct val="80000"/>
              </a:lnSpc>
            </a:pPr>
            <a:r>
              <a:rPr lang="ru-RU" sz="800" dirty="0"/>
              <a:t>размножение, при котором потомство развивается из некоторого числа способных к делению клеток материнской особи. </a:t>
            </a:r>
          </a:p>
          <a:p>
            <a:pPr>
              <a:lnSpc>
                <a:spcPct val="80000"/>
              </a:lnSpc>
            </a:pPr>
            <a:r>
              <a:rPr lang="ru-RU" sz="800" dirty="0"/>
              <a:t>Деление </a:t>
            </a:r>
          </a:p>
          <a:p>
            <a:pPr>
              <a:lnSpc>
                <a:spcPct val="80000"/>
              </a:lnSpc>
            </a:pPr>
            <a:r>
              <a:rPr lang="ru-RU" sz="800" dirty="0"/>
              <a:t>Наиболее древняя и самая простая форма бесполого размножения. Размножение путем деления клетки характерно для одноклеточных организмов. Различают два основных способа деления Рис. 301. Размножение трипаносом путем деления:</a:t>
            </a:r>
          </a:p>
          <a:p>
            <a:pPr>
              <a:lnSpc>
                <a:spcPct val="80000"/>
              </a:lnSpc>
            </a:pPr>
            <a:r>
              <a:rPr lang="ru-RU" sz="800" dirty="0"/>
              <a:t>1-3 — бинарное деление; 4-6 — множественное деление (шизогония).</a:t>
            </a:r>
          </a:p>
          <a:p>
            <a:pPr>
              <a:lnSpc>
                <a:spcPct val="80000"/>
              </a:lnSpc>
            </a:pPr>
            <a:r>
              <a:rPr lang="ru-RU" sz="800" dirty="0"/>
              <a:t>(рис. 301):</a:t>
            </a:r>
          </a:p>
          <a:p>
            <a:pPr>
              <a:lnSpc>
                <a:spcPct val="80000"/>
              </a:lnSpc>
            </a:pPr>
            <a:r>
              <a:rPr lang="ru-RU" sz="800" i="1" dirty="0"/>
              <a:t>бинарное деление</a:t>
            </a:r>
            <a:r>
              <a:rPr lang="ru-RU" sz="800" dirty="0"/>
              <a:t> — деление, при котором образуются две равноценные дочерние клетки (амеба);</a:t>
            </a:r>
            <a:endParaRPr lang="ru-RU" sz="800" i="1" dirty="0"/>
          </a:p>
          <a:p>
            <a:pPr>
              <a:lnSpc>
                <a:spcPct val="80000"/>
              </a:lnSpc>
            </a:pPr>
            <a:r>
              <a:rPr lang="ru-RU" sz="800" i="1" dirty="0"/>
              <a:t>множественное деление</a:t>
            </a:r>
            <a:r>
              <a:rPr lang="ru-RU" sz="800" dirty="0"/>
              <a:t>, или</a:t>
            </a:r>
            <a:r>
              <a:rPr lang="ru-RU" sz="800" i="1" dirty="0"/>
              <a:t> шизогония</a:t>
            </a:r>
            <a:r>
              <a:rPr lang="ru-RU" sz="800" dirty="0"/>
              <a:t> — деление, при котором материнская клетка распадается на большое количество более или менее одинаковых дочерних клеток (малярийный плазмодий); множественное деление подразделяют на две фазы: </a:t>
            </a:r>
          </a:p>
          <a:p>
            <a:pPr lvl="1">
              <a:lnSpc>
                <a:spcPct val="80000"/>
              </a:lnSpc>
            </a:pPr>
            <a:r>
              <a:rPr lang="ru-RU" sz="800" dirty="0"/>
              <a:t>фазу ядерного деления;</a:t>
            </a:r>
          </a:p>
          <a:p>
            <a:pPr lvl="1">
              <a:lnSpc>
                <a:spcPct val="80000"/>
              </a:lnSpc>
            </a:pPr>
            <a:r>
              <a:rPr lang="ru-RU" sz="800" dirty="0"/>
              <a:t>фазу цитоплазматического деления.</a:t>
            </a:r>
          </a:p>
          <a:p>
            <a:pPr>
              <a:lnSpc>
                <a:spcPct val="80000"/>
              </a:lnSpc>
            </a:pPr>
            <a:r>
              <a:rPr lang="ru-RU" sz="800" dirty="0"/>
              <a:t>Споруляция </a:t>
            </a:r>
          </a:p>
          <a:p>
            <a:pPr>
              <a:lnSpc>
                <a:spcPct val="80000"/>
              </a:lnSpc>
            </a:pPr>
            <a:r>
              <a:rPr lang="ru-RU" sz="800" dirty="0"/>
              <a:t>Размножение посредством спор — специализированных клеток грибов и растений. Как правило, образование спор происходит в </a:t>
            </a:r>
            <a:r>
              <a:rPr lang="ru-RU" sz="800" i="1" dirty="0"/>
              <a:t>спорангиях</a:t>
            </a:r>
            <a:r>
              <a:rPr lang="ru-RU" sz="800" dirty="0"/>
              <a:t> — одноклеточных или многоклеточных структурах. Если споры имеют жгутик и подвижны, то их называют Рис. 302. Почкование гидры.</a:t>
            </a:r>
            <a:endParaRPr lang="ru-RU" sz="800" i="1" dirty="0"/>
          </a:p>
          <a:p>
            <a:pPr>
              <a:lnSpc>
                <a:spcPct val="80000"/>
              </a:lnSpc>
            </a:pPr>
            <a:r>
              <a:rPr lang="ru-RU" sz="800" i="1" dirty="0"/>
              <a:t>зооспорами </a:t>
            </a:r>
            <a:r>
              <a:rPr lang="ru-RU" sz="800" dirty="0"/>
              <a:t>(хламидомонада). </a:t>
            </a:r>
          </a:p>
          <a:p>
            <a:pPr>
              <a:lnSpc>
                <a:spcPct val="80000"/>
              </a:lnSpc>
            </a:pPr>
            <a:r>
              <a:rPr lang="ru-RU" sz="800" dirty="0"/>
              <a:t>Почкование </a:t>
            </a:r>
          </a:p>
          <a:p>
            <a:pPr>
              <a:lnSpc>
                <a:spcPct val="80000"/>
              </a:lnSpc>
            </a:pPr>
            <a:r>
              <a:rPr lang="ru-RU" sz="800" dirty="0"/>
              <a:t>Способ размножения, при котором на материнской особи происходит образование выроста — почки, из которого развивается новая особь (рис. 302). Причем, дочерняя особь может либо отделиться от материнской и перейти к самостоятельному образу жизни (гидра), либо остается прикрепленной к ней, тогда происходит образование </a:t>
            </a:r>
          </a:p>
          <a:p>
            <a:pPr>
              <a:lnSpc>
                <a:spcPct val="80000"/>
              </a:lnSpc>
            </a:pPr>
            <a:r>
              <a:rPr lang="ru-RU" sz="800" dirty="0"/>
              <a:t>Рис. 303. Фрагментация у кольчатых червей.</a:t>
            </a:r>
          </a:p>
          <a:p>
            <a:pPr>
              <a:lnSpc>
                <a:spcPct val="80000"/>
              </a:lnSpc>
            </a:pPr>
            <a:r>
              <a:rPr lang="ru-RU" sz="800" dirty="0"/>
              <a:t>колонии (коралл). </a:t>
            </a:r>
          </a:p>
          <a:p>
            <a:pPr>
              <a:lnSpc>
                <a:spcPct val="80000"/>
              </a:lnSpc>
            </a:pPr>
            <a:r>
              <a:rPr lang="ru-RU" sz="800" dirty="0"/>
              <a:t>Фрагментация </a:t>
            </a:r>
          </a:p>
          <a:p>
            <a:pPr>
              <a:lnSpc>
                <a:spcPct val="80000"/>
              </a:lnSpc>
            </a:pPr>
            <a:r>
              <a:rPr lang="ru-RU" sz="800" i="1" dirty="0"/>
              <a:t>Фрагментация</a:t>
            </a:r>
            <a:r>
              <a:rPr lang="ru-RU" sz="800" dirty="0"/>
              <a:t> — разделение особи на две или несколько частей, каждая из которых развивается в новую особь (рис. 303). Этот способ размножения наблюдается и у растений (спирогира), и у животных (кольчатые черви). В основе фрагментации лежит свойство </a:t>
            </a:r>
            <a:r>
              <a:rPr lang="ru-RU" sz="800" i="1" dirty="0"/>
              <a:t>регенерации</a:t>
            </a:r>
            <a:r>
              <a:rPr lang="ru-RU" sz="800" dirty="0"/>
              <a:t> — способности некоторых живых существ восстанавливать Рис. 304. Вегетативное размножение земляники.</a:t>
            </a:r>
          </a:p>
          <a:p>
            <a:pPr>
              <a:lnSpc>
                <a:spcPct val="80000"/>
              </a:lnSpc>
            </a:pPr>
            <a:r>
              <a:rPr lang="ru-RU" sz="800" dirty="0"/>
              <a:t>утраченные органы или части тела. </a:t>
            </a:r>
          </a:p>
          <a:p>
            <a:pPr>
              <a:lnSpc>
                <a:spcPct val="80000"/>
              </a:lnSpc>
            </a:pPr>
            <a:r>
              <a:rPr lang="ru-RU" sz="800" dirty="0"/>
              <a:t>Вегетативное размножение </a:t>
            </a:r>
          </a:p>
          <a:p>
            <a:pPr>
              <a:lnSpc>
                <a:spcPct val="80000"/>
              </a:lnSpc>
            </a:pPr>
            <a:r>
              <a:rPr lang="ru-RU" sz="800" dirty="0"/>
              <a:t>Форма бесполого размножения, характерная для многих групп растений. При вегетативном размножении новая особь развивается либо</a:t>
            </a:r>
          </a:p>
          <a:p>
            <a:pPr>
              <a:lnSpc>
                <a:spcPct val="80000"/>
              </a:lnSpc>
            </a:pPr>
            <a:r>
              <a:rPr lang="ru-RU" sz="800" dirty="0"/>
              <a:t>из части материнской, либо из особых структур (луковица, клубень и т.д.), специально предназначенных для вегетативного размножения (рис. 304).</a:t>
            </a:r>
          </a:p>
          <a:p>
            <a:pPr>
              <a:lnSpc>
                <a:spcPct val="80000"/>
              </a:lnSpc>
            </a:pPr>
            <a:r>
              <a:rPr lang="ru-RU" sz="800" dirty="0"/>
              <a:t>Полиэмбриония</a:t>
            </a:r>
          </a:p>
          <a:p>
            <a:pPr>
              <a:lnSpc>
                <a:spcPct val="80000"/>
              </a:lnSpc>
            </a:pPr>
            <a:r>
              <a:rPr lang="ru-RU" sz="800" dirty="0"/>
              <a:t>Представляет собой размножение во время эмбрионального развития, при котором из одной зиготы развивается  несколько  зародышей — близнецов (однояйцевые близнецы у человека). Потомство всегда одного пола.</a:t>
            </a:r>
          </a:p>
          <a:p>
            <a:pPr>
              <a:lnSpc>
                <a:spcPct val="80000"/>
              </a:lnSpc>
            </a:pPr>
            <a:r>
              <a:rPr lang="ru-RU" sz="800" dirty="0"/>
              <a:t>38.2. Половое размножение</a:t>
            </a:r>
          </a:p>
          <a:p>
            <a:pPr>
              <a:lnSpc>
                <a:spcPct val="80000"/>
              </a:lnSpc>
            </a:pPr>
            <a:r>
              <a:rPr lang="ru-RU" sz="800" dirty="0"/>
              <a:t>В основе полового</a:t>
            </a:r>
            <a:r>
              <a:rPr lang="ru-RU" sz="800" i="1" dirty="0"/>
              <a:t> </a:t>
            </a:r>
            <a:r>
              <a:rPr lang="ru-RU" sz="800" dirty="0"/>
              <a:t>размножения лежит половой процесс, который связан с образованием большого количества специализированных клеток — гамет (половых клеток) и их последующего слияния. Сливаясь, гаметы образуют зиготы. Это приводит к уменьшению числа исходных клеток. Из зигот развиваются новые организмы, объединяющие в себе наследственную информацию родительских форм. Половое размножение характерно для большинства живых организмов.</a:t>
            </a:r>
          </a:p>
          <a:p>
            <a:pPr>
              <a:lnSpc>
                <a:spcPct val="80000"/>
              </a:lnSpc>
            </a:pPr>
            <a:r>
              <a:rPr lang="ru-RU" sz="800" dirty="0"/>
              <a:t>Для полого размножения характерны следующие особенности: </a:t>
            </a:r>
          </a:p>
          <a:p>
            <a:pPr>
              <a:lnSpc>
                <a:spcPct val="80000"/>
              </a:lnSpc>
            </a:pPr>
            <a:r>
              <a:rPr lang="ru-RU" sz="800" dirty="0"/>
              <a:t>в размножении принимает участие две особи — мужская и женская;</a:t>
            </a:r>
          </a:p>
          <a:p>
            <a:pPr>
              <a:lnSpc>
                <a:spcPct val="80000"/>
              </a:lnSpc>
            </a:pPr>
            <a:r>
              <a:rPr lang="ru-RU" sz="800" dirty="0"/>
              <a:t>осуществляется с помощью специализированных клеток — половых;</a:t>
            </a:r>
          </a:p>
          <a:p>
            <a:pPr>
              <a:lnSpc>
                <a:spcPct val="80000"/>
              </a:lnSpc>
            </a:pPr>
            <a:r>
              <a:rPr lang="ru-RU" sz="800" dirty="0"/>
              <a:t>в основе размножения лежит мейоз;</a:t>
            </a:r>
          </a:p>
          <a:p>
            <a:pPr>
              <a:lnSpc>
                <a:spcPct val="80000"/>
              </a:lnSpc>
            </a:pPr>
            <a:r>
              <a:rPr lang="ru-RU" sz="800" dirty="0"/>
              <a:t>потомки (за исключением однояйцевых близнецов) генетически отличны друг от друга и от родительских особей.</a:t>
            </a:r>
          </a:p>
          <a:p>
            <a:pPr>
              <a:lnSpc>
                <a:spcPct val="80000"/>
              </a:lnSpc>
            </a:pPr>
            <a:r>
              <a:rPr lang="ru-RU" sz="800" dirty="0"/>
              <a:t>Как правило, яйцеклетки и сперматозоиды вырабатываются разными организмами. Такие организмы называются </a:t>
            </a:r>
            <a:r>
              <a:rPr lang="ru-RU" sz="800" i="1" dirty="0"/>
              <a:t>раздельнополыми</a:t>
            </a:r>
            <a:r>
              <a:rPr lang="ru-RU" sz="800" dirty="0"/>
              <a:t>. Если же один и тот же организм способен продуцировать и женские, и мужские гаметы, то его называют </a:t>
            </a:r>
            <a:r>
              <a:rPr lang="ru-RU" sz="800" i="1" dirty="0"/>
              <a:t>гермафродитом</a:t>
            </a:r>
            <a:r>
              <a:rPr lang="ru-RU" sz="800" dirty="0"/>
              <a:t> (ленточные черви, сосальщики). Но и в этом случае зигота образуется, чаще всего, в результате слияния гамет разных организмов (перекрестное оплодотворение).</a:t>
            </a:r>
          </a:p>
          <a:p>
            <a:pPr>
              <a:lnSpc>
                <a:spcPct val="80000"/>
              </a:lnSpc>
            </a:pPr>
            <a:r>
              <a:rPr lang="ru-RU" sz="800" dirty="0"/>
              <a:t>38.3. Деление клеток</a:t>
            </a:r>
          </a:p>
          <a:p>
            <a:pPr>
              <a:lnSpc>
                <a:spcPct val="80000"/>
              </a:lnSpc>
            </a:pPr>
            <a:r>
              <a:rPr lang="ru-RU" sz="800" dirty="0"/>
              <a:t>В основе передачи наследственной информации, размножения, развития, регенерации лежит деление клеток. Клетка как таковая существует только в промежутке между делениями. </a:t>
            </a:r>
          </a:p>
          <a:p>
            <a:pPr>
              <a:lnSpc>
                <a:spcPct val="80000"/>
              </a:lnSpc>
            </a:pPr>
            <a:r>
              <a:rPr lang="ru-RU" sz="800" dirty="0"/>
              <a:t>Жизненный (клеточный цикл)</a:t>
            </a:r>
          </a:p>
          <a:p>
            <a:pPr>
              <a:lnSpc>
                <a:spcPct val="80000"/>
              </a:lnSpc>
            </a:pPr>
            <a:r>
              <a:rPr lang="ru-RU" sz="800" dirty="0"/>
              <a:t>Период существования клетки от момента ее образования путем деления материнской клетки (включая само деление) до собственного деления или смерти называют </a:t>
            </a:r>
            <a:r>
              <a:rPr lang="ru-RU" sz="800" i="1" dirty="0"/>
              <a:t>жизненным (клеточным) циклом</a:t>
            </a:r>
            <a:r>
              <a:rPr lang="ru-RU" sz="800" dirty="0"/>
              <a:t> (рис. 305).</a:t>
            </a:r>
          </a:p>
          <a:p>
            <a:pPr>
              <a:lnSpc>
                <a:spcPct val="80000"/>
              </a:lnSpc>
            </a:pPr>
            <a:r>
              <a:rPr lang="ru-RU" sz="800" dirty="0"/>
              <a:t>В жизненном цикле клетки различают несколько фаз:</a:t>
            </a:r>
            <a:endParaRPr lang="ru-RU" sz="800" i="1" dirty="0"/>
          </a:p>
          <a:p>
            <a:pPr>
              <a:lnSpc>
                <a:spcPct val="80000"/>
              </a:lnSpc>
            </a:pPr>
            <a:r>
              <a:rPr lang="ru-RU" sz="800" i="1" dirty="0"/>
              <a:t>Фаза деления. </a:t>
            </a:r>
            <a:r>
              <a:rPr lang="ru-RU" sz="800" dirty="0"/>
              <a:t>Соответствует митотическому делению.</a:t>
            </a:r>
            <a:endParaRPr lang="ru-RU" sz="800" i="1" dirty="0"/>
          </a:p>
          <a:p>
            <a:pPr>
              <a:lnSpc>
                <a:spcPct val="80000"/>
              </a:lnSpc>
            </a:pPr>
            <a:r>
              <a:rPr lang="ru-RU" sz="800" i="1" dirty="0"/>
              <a:t>Фаза роста.</a:t>
            </a:r>
            <a:r>
              <a:rPr lang="ru-RU" sz="800" dirty="0"/>
              <a:t> Вслед за делением клетка начинает расти, увеличивая свой объем и достигая определенных размеров.</a:t>
            </a:r>
            <a:endParaRPr lang="ru-RU" sz="800" i="1" dirty="0"/>
          </a:p>
          <a:p>
            <a:pPr>
              <a:lnSpc>
                <a:spcPct val="80000"/>
              </a:lnSpc>
            </a:pPr>
            <a:r>
              <a:rPr lang="ru-RU" sz="800" i="1" dirty="0"/>
              <a:t>Фаза покоя.</a:t>
            </a:r>
            <a:r>
              <a:rPr lang="ru-RU" sz="800" dirty="0"/>
              <a:t> Период, во время которого дальнейшая судьба клетки не определена: она может начать подготовку к делению или встать на путь специализации.</a:t>
            </a:r>
          </a:p>
          <a:p>
            <a:pPr>
              <a:lnSpc>
                <a:spcPct val="80000"/>
              </a:lnSpc>
            </a:pPr>
            <a:r>
              <a:rPr lang="ru-RU" sz="800" dirty="0"/>
              <a:t>Рис. 305. Жизненный цикл клетки многоклеточного организма:</a:t>
            </a:r>
          </a:p>
          <a:p>
            <a:pPr>
              <a:lnSpc>
                <a:spcPct val="80000"/>
              </a:lnSpc>
            </a:pPr>
            <a:r>
              <a:rPr lang="ru-RU" sz="800" dirty="0"/>
              <a:t>1 — митотический цикл; 2 — переход в дифференцированное состояние; 3 — гибель.</a:t>
            </a:r>
            <a:endParaRPr lang="ru-RU" sz="800" i="1" dirty="0"/>
          </a:p>
          <a:p>
            <a:pPr>
              <a:lnSpc>
                <a:spcPct val="80000"/>
              </a:lnSpc>
            </a:pPr>
            <a:r>
              <a:rPr lang="ru-RU" sz="800" i="1" dirty="0"/>
              <a:t>Фаза дифференциации (специализации).</a:t>
            </a:r>
            <a:r>
              <a:rPr lang="ru-RU" sz="800" dirty="0"/>
              <a:t> Наступает после окончания фазы роста. В это время клетка приобретает определенные структурные и функциональные особенности.</a:t>
            </a:r>
          </a:p>
          <a:p>
            <a:pPr>
              <a:lnSpc>
                <a:spcPct val="80000"/>
              </a:lnSpc>
            </a:pPr>
            <a:r>
              <a:rPr lang="ru-RU" sz="800" i="1" dirty="0"/>
              <a:t>Фаза зрелости.</a:t>
            </a:r>
            <a:r>
              <a:rPr lang="ru-RU" sz="800" dirty="0"/>
              <a:t> Период функционирования клетки, выполнения тех или иных функций в зависимости от специализации.</a:t>
            </a:r>
            <a:endParaRPr lang="ru-RU" sz="800" i="1" dirty="0"/>
          </a:p>
          <a:p>
            <a:pPr>
              <a:lnSpc>
                <a:spcPct val="80000"/>
              </a:lnSpc>
            </a:pPr>
            <a:r>
              <a:rPr lang="ru-RU" sz="800" i="1" dirty="0"/>
              <a:t>Фаза старения.</a:t>
            </a:r>
            <a:r>
              <a:rPr lang="ru-RU" sz="800" dirty="0"/>
              <a:t> Период, характеризующийся  ослаб-</a:t>
            </a:r>
          </a:p>
          <a:p>
            <a:pPr>
              <a:lnSpc>
                <a:spcPct val="80000"/>
              </a:lnSpc>
            </a:pPr>
            <a:r>
              <a:rPr lang="ru-RU" sz="800" dirty="0"/>
              <a:t>лением жизненных функций клетки и заканчивающийся ее делением или гибелью.</a:t>
            </a:r>
          </a:p>
          <a:p>
            <a:pPr>
              <a:lnSpc>
                <a:spcPct val="80000"/>
              </a:lnSpc>
            </a:pPr>
            <a:r>
              <a:rPr lang="ru-RU" sz="800" dirty="0"/>
              <a:t>Продолжительность жизненного цикла и количество составляющих его фаз у клеток различны. Так, клетки нервной ткани после завершения эмбрионального периода перестают делиться и функционируют на протяжении всей жизни организма, а затем погибают. Клетки же зародыша на стадии дробления, завершив одно деление, сразу же приступают к следующему, минуя все остальные фазы.</a:t>
            </a:r>
          </a:p>
          <a:p>
            <a:pPr>
              <a:lnSpc>
                <a:spcPct val="80000"/>
              </a:lnSpc>
            </a:pPr>
            <a:r>
              <a:rPr lang="ru-RU" sz="800" dirty="0"/>
              <a:t>Существует два способа деления клеток: </a:t>
            </a:r>
            <a:endParaRPr lang="ru-RU" sz="800" i="1" dirty="0"/>
          </a:p>
          <a:p>
            <a:pPr>
              <a:lnSpc>
                <a:spcPct val="80000"/>
              </a:lnSpc>
            </a:pPr>
            <a:r>
              <a:rPr lang="ru-RU" sz="800" i="1" dirty="0"/>
              <a:t>митоз</a:t>
            </a:r>
            <a:r>
              <a:rPr lang="ru-RU" sz="800" dirty="0"/>
              <a:t> — непрямое деление;</a:t>
            </a:r>
            <a:endParaRPr lang="ru-RU" sz="800" i="1" dirty="0"/>
          </a:p>
          <a:p>
            <a:pPr>
              <a:lnSpc>
                <a:spcPct val="80000"/>
              </a:lnSpc>
            </a:pPr>
            <a:r>
              <a:rPr lang="ru-RU" sz="800" i="1" dirty="0"/>
              <a:t>мейоз — </a:t>
            </a:r>
            <a:r>
              <a:rPr lang="ru-RU" sz="800" dirty="0"/>
              <a:t>деление, характерное для фазы созревания половых клеток.</a:t>
            </a:r>
          </a:p>
          <a:p>
            <a:pPr>
              <a:lnSpc>
                <a:spcPct val="80000"/>
              </a:lnSpc>
            </a:pPr>
            <a:r>
              <a:rPr lang="ru-RU" sz="800" dirty="0"/>
              <a:t>Митоз</a:t>
            </a:r>
          </a:p>
          <a:p>
            <a:pPr>
              <a:lnSpc>
                <a:spcPct val="80000"/>
              </a:lnSpc>
            </a:pPr>
            <a:r>
              <a:rPr lang="ru-RU" sz="800" i="1" dirty="0"/>
              <a:t>Митоз</a:t>
            </a:r>
            <a:r>
              <a:rPr lang="ru-RU" sz="800" dirty="0">
                <a:hlinkClick r:id="" action="ppaction://noaction"/>
              </a:rPr>
              <a:t>[1]</a:t>
            </a:r>
            <a:r>
              <a:rPr lang="ru-RU" sz="800" dirty="0"/>
              <a:t> — непрямое деление соматических клеток, представляющее собой непрерывный процесс, в результате которого сначала происходит удвоение, а затем равномерное распределение наследственного материала между дочерними клетками.</a:t>
            </a:r>
          </a:p>
          <a:p>
            <a:pPr>
              <a:lnSpc>
                <a:spcPct val="80000"/>
              </a:lnSpc>
            </a:pPr>
            <a:r>
              <a:rPr lang="ru-RU" sz="800" dirty="0"/>
              <a:t>Биологическое значение митоза:</a:t>
            </a:r>
          </a:p>
          <a:p>
            <a:pPr>
              <a:lnSpc>
                <a:spcPct val="80000"/>
              </a:lnSpc>
            </a:pPr>
            <a:r>
              <a:rPr lang="ru-RU" sz="800" dirty="0"/>
              <a:t>В результате митоза образуется две клетки, каждая из которых содержит столько же хромосом, сколько их было в материнской. Хромосомы дочерних клеток происходят от материнских хромосом путем точной репликации ДНК, поэтому их гены содержат совершенно одинаковую наследственную информацию. Дочерние клетки генетически идентичны родительской. Таким образом, митоз обеспечивает точную передачу наследственной информации от родительской клетки к дочерним.</a:t>
            </a:r>
          </a:p>
          <a:p>
            <a:pPr>
              <a:lnSpc>
                <a:spcPct val="80000"/>
              </a:lnSpc>
            </a:pPr>
            <a:r>
              <a:rPr lang="ru-RU" sz="800" dirty="0"/>
              <a:t>В результате митозов число клеток в организме увеличивается, что представляет собой один из главных механизмов роста.</a:t>
            </a:r>
          </a:p>
          <a:p>
            <a:pPr>
              <a:lnSpc>
                <a:spcPct val="80000"/>
              </a:lnSpc>
            </a:pPr>
            <a:r>
              <a:rPr lang="ru-RU" sz="800" dirty="0"/>
              <a:t>Многие виды растений и животных размножаются бесполым путем при помощи одного лишь митотического деления клеток, таким образом, митоз лежит в основе вегетативного размножения</a:t>
            </a:r>
            <a:r>
              <a:rPr lang="ru-RU" sz="800" i="1" dirty="0"/>
              <a:t>.</a:t>
            </a:r>
            <a:endParaRPr lang="ru-RU" sz="800" dirty="0"/>
          </a:p>
          <a:p>
            <a:pPr>
              <a:lnSpc>
                <a:spcPct val="80000"/>
              </a:lnSpc>
            </a:pPr>
            <a:r>
              <a:rPr lang="ru-RU" sz="800" dirty="0"/>
              <a:t>Митоз обеспечивает регенерацию утраченных частей и замещение клеток, происходящее в той или иной степени у всех многоклеточных организмов.</a:t>
            </a:r>
          </a:p>
          <a:p>
            <a:pPr>
              <a:lnSpc>
                <a:spcPct val="80000"/>
              </a:lnSpc>
            </a:pPr>
            <a:r>
              <a:rPr lang="ru-RU" sz="800" dirty="0"/>
              <a:t>Митотическое деление клетки находится под генетическим контролем. Митоз представляет собой центральное событие митотического цикла клетки.</a:t>
            </a:r>
          </a:p>
          <a:p>
            <a:pPr>
              <a:lnSpc>
                <a:spcPct val="80000"/>
              </a:lnSpc>
            </a:pPr>
            <a:r>
              <a:rPr lang="ru-RU" sz="800" dirty="0"/>
              <a:t>Митотический цикл</a:t>
            </a:r>
          </a:p>
          <a:p>
            <a:pPr>
              <a:lnSpc>
                <a:spcPct val="80000"/>
              </a:lnSpc>
            </a:pPr>
            <a:r>
              <a:rPr lang="ru-RU" sz="800" i="1" dirty="0"/>
              <a:t>Митотический цикл</a:t>
            </a:r>
            <a:r>
              <a:rPr lang="ru-RU" sz="800" dirty="0"/>
              <a:t> — комплекс взаимосвязанных и детерминированных хронологически событий, происходящих в процессе подготовки клетки к делению и на протяжении самого деления. </a:t>
            </a:r>
          </a:p>
          <a:p>
            <a:pPr>
              <a:lnSpc>
                <a:spcPct val="80000"/>
              </a:lnSpc>
            </a:pPr>
            <a:r>
              <a:rPr lang="ru-RU" sz="800" dirty="0"/>
              <a:t>Длительность митотического цикла у разных организмов сильно варьирует. Самые короткие митотические циклы характерны для дробящихся яиц некоторых животных (например, у золотой рыбки первые деления дробления совершаются через 20 минут). Наиболее распространены митотические циклы длительностью 18-20 ч. Встречаются циклы продолжительностью несколько суток. Даже в пределах одного организма наблюдаются различия в продолжительности митотического цикла: клетки эпителия двенадцатиперстной кишки мыши делятся каждые 11 часов, тощей кишки — 19 часов, в роговице глаза — через 3 суток.</a:t>
            </a:r>
          </a:p>
          <a:p>
            <a:pPr>
              <a:lnSpc>
                <a:spcPct val="80000"/>
              </a:lnSpc>
            </a:pPr>
            <a:r>
              <a:rPr lang="ru-RU" sz="800" dirty="0"/>
              <a:t>Факторы, побуждающие клетку к митозу, точно не известны. Полагают, что основную роль играет соотношение объемов ядра и цитоплазмы (</a:t>
            </a:r>
            <a:r>
              <a:rPr lang="ru-RU" sz="800" i="1" dirty="0"/>
              <a:t>ядерно-цитоплазматическое соотношение</a:t>
            </a:r>
            <a:r>
              <a:rPr lang="ru-RU" sz="800" dirty="0"/>
              <a:t>). По некоторым данным, отмирающие клетки продуцируют вещества, способные стимулировать деление клетки. По двум главным событиям митотического цикла в нем выделяют: </a:t>
            </a:r>
            <a:endParaRPr lang="ru-RU" sz="800" i="1" dirty="0"/>
          </a:p>
          <a:p>
            <a:pPr>
              <a:lnSpc>
                <a:spcPct val="80000"/>
              </a:lnSpc>
            </a:pPr>
            <a:r>
              <a:rPr lang="ru-RU" sz="800" i="1" dirty="0"/>
              <a:t>интерфазу</a:t>
            </a:r>
            <a:r>
              <a:rPr lang="ru-RU" sz="800" dirty="0"/>
              <a:t>;</a:t>
            </a:r>
            <a:endParaRPr lang="ru-RU" sz="800" i="1" dirty="0"/>
          </a:p>
          <a:p>
            <a:pPr>
              <a:lnSpc>
                <a:spcPct val="80000"/>
              </a:lnSpc>
            </a:pPr>
            <a:r>
              <a:rPr lang="ru-RU" sz="800" i="1" dirty="0"/>
              <a:t>митотическое деление.</a:t>
            </a:r>
            <a:endParaRPr lang="ru-RU" sz="800" dirty="0"/>
          </a:p>
          <a:p>
            <a:pPr>
              <a:lnSpc>
                <a:spcPct val="80000"/>
              </a:lnSpc>
            </a:pPr>
            <a:r>
              <a:rPr lang="ru-RU" sz="800" dirty="0"/>
              <a:t>Новые клетки появляются в ходе двух последовательных процессов: </a:t>
            </a:r>
            <a:endParaRPr lang="ru-RU" sz="800" i="1" dirty="0"/>
          </a:p>
          <a:p>
            <a:pPr>
              <a:lnSpc>
                <a:spcPct val="80000"/>
              </a:lnSpc>
            </a:pPr>
            <a:r>
              <a:rPr lang="ru-RU" sz="800" i="1" dirty="0"/>
              <a:t>митоза</a:t>
            </a:r>
            <a:r>
              <a:rPr lang="ru-RU" sz="800" dirty="0"/>
              <a:t> — непрямого деления, который приводит к удвоению ядра;</a:t>
            </a:r>
            <a:endParaRPr lang="ru-RU" sz="800" i="1" dirty="0"/>
          </a:p>
          <a:p>
            <a:pPr>
              <a:lnSpc>
                <a:spcPct val="80000"/>
              </a:lnSpc>
            </a:pPr>
            <a:r>
              <a:rPr lang="ru-RU" sz="800" i="1" dirty="0"/>
              <a:t>цитокинеза</a:t>
            </a:r>
            <a:r>
              <a:rPr lang="ru-RU" sz="800" dirty="0"/>
              <a:t> — разделения цитоплазмы, при котором образуется две дочерних клетки, содержащих по одному дочернему ядру. </a:t>
            </a:r>
          </a:p>
          <a:p>
            <a:pPr>
              <a:lnSpc>
                <a:spcPct val="80000"/>
              </a:lnSpc>
            </a:pPr>
            <a:r>
              <a:rPr lang="ru-RU" sz="800" dirty="0"/>
              <a:t>Непосредственно на деление клетки уходит обычно 1-3 часа, то есть основную часть жизни клетка находится в интерфазе. </a:t>
            </a:r>
          </a:p>
          <a:p>
            <a:pPr>
              <a:lnSpc>
                <a:spcPct val="80000"/>
              </a:lnSpc>
            </a:pPr>
            <a:r>
              <a:rPr lang="ru-RU" sz="800" dirty="0"/>
              <a:t>Интерфаза </a:t>
            </a:r>
            <a:r>
              <a:rPr lang="en-US" sz="800" b="1" dirty="0">
                <a:hlinkClick r:id="" action="ppaction://noaction"/>
              </a:rPr>
              <a:t>[2]</a:t>
            </a:r>
            <a:endParaRPr lang="ru-RU" sz="800" dirty="0"/>
          </a:p>
          <a:p>
            <a:pPr>
              <a:lnSpc>
                <a:spcPct val="80000"/>
              </a:lnSpc>
            </a:pPr>
            <a:r>
              <a:rPr lang="ru-RU" sz="800" i="1" dirty="0"/>
              <a:t>Интерфазой</a:t>
            </a:r>
            <a:r>
              <a:rPr lang="ru-RU" sz="800" dirty="0"/>
              <a:t> называют промежуток между двумя клеточными делениями. Продолжительность интерфазы, как правило, составляет до 90% всего клеточного цикла. Состоит из трех периодов: </a:t>
            </a:r>
          </a:p>
          <a:p>
            <a:pPr>
              <a:lnSpc>
                <a:spcPct val="80000"/>
              </a:lnSpc>
            </a:pPr>
            <a:r>
              <a:rPr lang="ru-RU" sz="800" dirty="0"/>
              <a:t>пресинтетический, или G1</a:t>
            </a:r>
            <a:r>
              <a:rPr lang="ru-RU" sz="800" dirty="0">
                <a:hlinkClick r:id="" action="ppaction://noaction"/>
              </a:rPr>
              <a:t>[3]</a:t>
            </a:r>
            <a:r>
              <a:rPr lang="ru-RU" sz="800" dirty="0"/>
              <a:t>;</a:t>
            </a:r>
          </a:p>
          <a:p>
            <a:pPr>
              <a:lnSpc>
                <a:spcPct val="80000"/>
              </a:lnSpc>
            </a:pPr>
            <a:r>
              <a:rPr lang="ru-RU" sz="800" dirty="0"/>
              <a:t>синтетический, или S</a:t>
            </a:r>
            <a:r>
              <a:rPr lang="ru-RU" sz="800" dirty="0">
                <a:hlinkClick r:id="" action="ppaction://noaction"/>
              </a:rPr>
              <a:t>[4]</a:t>
            </a:r>
            <a:r>
              <a:rPr lang="ru-RU" sz="800" dirty="0"/>
              <a:t>;</a:t>
            </a:r>
          </a:p>
          <a:p>
            <a:pPr>
              <a:lnSpc>
                <a:spcPct val="80000"/>
              </a:lnSpc>
            </a:pPr>
            <a:r>
              <a:rPr lang="ru-RU" sz="800" dirty="0"/>
              <a:t>постсинтетический, или G2. </a:t>
            </a:r>
          </a:p>
          <a:p>
            <a:pPr>
              <a:lnSpc>
                <a:spcPct val="80000"/>
              </a:lnSpc>
            </a:pPr>
            <a:r>
              <a:rPr lang="ru-RU" sz="800" dirty="0"/>
              <a:t>Пресинтетический период</a:t>
            </a:r>
          </a:p>
          <a:p>
            <a:pPr>
              <a:lnSpc>
                <a:spcPct val="80000"/>
              </a:lnSpc>
            </a:pPr>
            <a:r>
              <a:rPr lang="ru-RU" sz="800" dirty="0"/>
              <a:t>Начальный отрезок интерфазы — </a:t>
            </a:r>
            <a:r>
              <a:rPr lang="ru-RU" sz="800" i="1" dirty="0"/>
              <a:t>пресинтетический период</a:t>
            </a:r>
            <a:r>
              <a:rPr lang="ru-RU" sz="800" dirty="0"/>
              <a:t> (2</a:t>
            </a:r>
            <a:r>
              <a:rPr lang="en-US" sz="800" dirty="0"/>
              <a:t>n</a:t>
            </a:r>
            <a:r>
              <a:rPr lang="ru-RU" sz="800" dirty="0"/>
              <a:t>2</a:t>
            </a:r>
            <a:r>
              <a:rPr lang="en-US" sz="800" dirty="0"/>
              <a:t>c</a:t>
            </a:r>
            <a:r>
              <a:rPr lang="ru-RU" sz="800" dirty="0"/>
              <a:t>), </a:t>
            </a:r>
            <a:r>
              <a:rPr lang="ru-RU" sz="800" i="1" dirty="0"/>
              <a:t>период роста,</a:t>
            </a:r>
            <a:r>
              <a:rPr lang="ru-RU" sz="800" dirty="0"/>
              <a:t> начинающийся непосредственно после митоза. Самый длинный период интерфазы, продолжительность которого в клетках составляет от 10 часов до нескольких суток. Непосредственно после деления восстанавливаются черты организации интерфазной клетки:</a:t>
            </a:r>
          </a:p>
          <a:p>
            <a:pPr>
              <a:lnSpc>
                <a:spcPct val="80000"/>
              </a:lnSpc>
            </a:pPr>
            <a:r>
              <a:rPr lang="ru-RU" sz="800" dirty="0"/>
              <a:t>завершается формирование ядрышка;</a:t>
            </a:r>
          </a:p>
          <a:p>
            <a:pPr>
              <a:lnSpc>
                <a:spcPct val="80000"/>
              </a:lnSpc>
            </a:pPr>
            <a:r>
              <a:rPr lang="ru-RU" sz="800" dirty="0"/>
              <a:t>в цитоплазме интенсивно идет синтез белка, что приводит к увеличению массы клетки;</a:t>
            </a:r>
          </a:p>
          <a:p>
            <a:pPr>
              <a:lnSpc>
                <a:spcPct val="80000"/>
              </a:lnSpc>
            </a:pPr>
            <a:r>
              <a:rPr lang="ru-RU" sz="800" dirty="0"/>
              <a:t>образуется запас предшественников ДНК, ферменты, катализирующие реакцию репликации, синтезируется белок, включающий эту реакцию. </a:t>
            </a:r>
          </a:p>
          <a:p>
            <a:pPr>
              <a:lnSpc>
                <a:spcPct val="80000"/>
              </a:lnSpc>
            </a:pPr>
            <a:r>
              <a:rPr lang="ru-RU" sz="800" dirty="0"/>
              <a:t>Таким образом, в пресинтетический период осуществляются процессы подготовки следующего периода интерфазы — синтетического.</a:t>
            </a:r>
          </a:p>
          <a:p>
            <a:pPr>
              <a:lnSpc>
                <a:spcPct val="80000"/>
              </a:lnSpc>
            </a:pPr>
            <a:r>
              <a:rPr lang="ru-RU" sz="800" dirty="0"/>
              <a:t>Синтетический период</a:t>
            </a:r>
          </a:p>
          <a:p>
            <a:pPr>
              <a:lnSpc>
                <a:spcPct val="80000"/>
              </a:lnSpc>
            </a:pPr>
            <a:r>
              <a:rPr lang="ru-RU" sz="800" dirty="0"/>
              <a:t>Продолжительность синтетического периода различна: от нескольких минут у бактерий до 6-12 часов в клетках млекопитающих.</a:t>
            </a:r>
          </a:p>
          <a:p>
            <a:pPr>
              <a:lnSpc>
                <a:spcPct val="80000"/>
              </a:lnSpc>
            </a:pPr>
            <a:r>
              <a:rPr lang="ru-RU" sz="800" dirty="0"/>
              <a:t>Во время синтетического периода происходит самое главное событие интерфазы — удвоение молекул ДНК. Каждая хромосома становится двухроматидной, а число хромосом не изменяется (2</a:t>
            </a:r>
            <a:r>
              <a:rPr lang="en-US" sz="800" dirty="0"/>
              <a:t>n</a:t>
            </a:r>
            <a:r>
              <a:rPr lang="ru-RU" sz="800" dirty="0"/>
              <a:t>4</a:t>
            </a:r>
            <a:r>
              <a:rPr lang="en-US" sz="800" dirty="0"/>
              <a:t>c</a:t>
            </a:r>
            <a:r>
              <a:rPr lang="ru-RU" sz="800" dirty="0"/>
              <a:t>).</a:t>
            </a:r>
          </a:p>
          <a:p>
            <a:pPr>
              <a:lnSpc>
                <a:spcPct val="80000"/>
              </a:lnSpc>
            </a:pPr>
            <a:r>
              <a:rPr lang="ru-RU" sz="800" dirty="0"/>
              <a:t>Параллельно с репликацией ДНК в цитоплазме интенсивно синтезируются гистоновые белки, которые затем мигрируют в ядро, где соединяются с ДНК. </a:t>
            </a:r>
          </a:p>
          <a:p>
            <a:pPr>
              <a:lnSpc>
                <a:spcPct val="80000"/>
              </a:lnSpc>
            </a:pPr>
            <a:r>
              <a:rPr lang="ru-RU" sz="800" dirty="0"/>
              <a:t>Постсинтетический период</a:t>
            </a:r>
          </a:p>
          <a:p>
            <a:pPr>
              <a:lnSpc>
                <a:spcPct val="80000"/>
              </a:lnSpc>
            </a:pPr>
            <a:r>
              <a:rPr lang="ru-RU" sz="800" dirty="0"/>
              <a:t>Несмотря на то, что период называется постсинтетическим, это не означает отсутствие процессов синтеза на этом этапе интерфазы. Постсинтетическим его называют только потому, что он начинается после завершения синтеза (репликации) ДНК.</a:t>
            </a:r>
          </a:p>
          <a:p>
            <a:pPr>
              <a:lnSpc>
                <a:spcPct val="80000"/>
              </a:lnSpc>
            </a:pPr>
            <a:r>
              <a:rPr lang="ru-RU" sz="800" dirty="0"/>
              <a:t>Если пресинтетический период осуществлял рост и подготовку к синтезу ДНК, то постсинтетический обеспечивает подготовку клетки к делению и также характеризуется интенсивными процессами синтеза. В этот период:</a:t>
            </a:r>
          </a:p>
          <a:p>
            <a:pPr>
              <a:lnSpc>
                <a:spcPct val="80000"/>
              </a:lnSpc>
            </a:pPr>
            <a:r>
              <a:rPr lang="ru-RU" sz="800" dirty="0"/>
              <a:t>продолжается синтез белков, входящих в состав хромосом;</a:t>
            </a:r>
          </a:p>
          <a:p>
            <a:pPr>
              <a:lnSpc>
                <a:spcPct val="80000"/>
              </a:lnSpc>
            </a:pPr>
            <a:r>
              <a:rPr lang="ru-RU" sz="800" dirty="0"/>
              <a:t>синтезируются ферменты и энергетические вещества, необходимые для обеспечения процесса деления клетки;</a:t>
            </a:r>
          </a:p>
          <a:p>
            <a:pPr>
              <a:lnSpc>
                <a:spcPct val="80000"/>
              </a:lnSpc>
            </a:pPr>
            <a:r>
              <a:rPr lang="ru-RU" sz="800" dirty="0"/>
              <a:t>начинается спирализация хромосом;</a:t>
            </a:r>
          </a:p>
          <a:p>
            <a:pPr>
              <a:lnSpc>
                <a:spcPct val="80000"/>
              </a:lnSpc>
            </a:pPr>
            <a:r>
              <a:rPr lang="ru-RU" sz="800" dirty="0"/>
              <a:t>синтезируются белки, необходимые для построения митотического аппарата клетки (митотического веретена);</a:t>
            </a:r>
          </a:p>
          <a:p>
            <a:pPr>
              <a:lnSpc>
                <a:spcPct val="80000"/>
              </a:lnSpc>
            </a:pPr>
            <a:r>
              <a:rPr lang="ru-RU" sz="800" dirty="0"/>
              <a:t>увеличивается масса цитоплазмы и резко возрастает объем ядра.</a:t>
            </a:r>
          </a:p>
          <a:p>
            <a:pPr>
              <a:lnSpc>
                <a:spcPct val="80000"/>
              </a:lnSpc>
            </a:pPr>
            <a:r>
              <a:rPr lang="ru-RU" sz="800" dirty="0"/>
              <a:t>Механизм митоза</a:t>
            </a:r>
          </a:p>
          <a:p>
            <a:pPr>
              <a:lnSpc>
                <a:spcPct val="80000"/>
              </a:lnSpc>
            </a:pPr>
            <a:r>
              <a:rPr lang="ru-RU" sz="800" dirty="0"/>
              <a:t>Деление ядра и цитоплазмы — это два самостоятельных процесса, проходящие непрерывно и последовательно. Однако для удобства изучения происходящих во время деления событий митоз искусственно разделяют на четыре стадии (рис. 306): </a:t>
            </a:r>
          </a:p>
          <a:p>
            <a:pPr>
              <a:lnSpc>
                <a:spcPct val="80000"/>
              </a:lnSpc>
            </a:pPr>
            <a:r>
              <a:rPr lang="ru-RU" sz="800" dirty="0"/>
              <a:t>профазу;</a:t>
            </a:r>
          </a:p>
          <a:p>
            <a:pPr>
              <a:lnSpc>
                <a:spcPct val="80000"/>
              </a:lnSpc>
            </a:pPr>
            <a:r>
              <a:rPr lang="ru-RU" sz="800" dirty="0"/>
              <a:t>метафазу;</a:t>
            </a:r>
          </a:p>
          <a:p>
            <a:pPr>
              <a:lnSpc>
                <a:spcPct val="80000"/>
              </a:lnSpc>
            </a:pPr>
            <a:r>
              <a:rPr lang="ru-RU" sz="800" dirty="0"/>
              <a:t>анафазу;</a:t>
            </a:r>
          </a:p>
          <a:p>
            <a:pPr>
              <a:lnSpc>
                <a:spcPct val="80000"/>
              </a:lnSpc>
            </a:pPr>
            <a:r>
              <a:rPr lang="ru-RU" sz="800" dirty="0"/>
              <a:t>телофазу. </a:t>
            </a:r>
          </a:p>
          <a:p>
            <a:pPr>
              <a:lnSpc>
                <a:spcPct val="80000"/>
              </a:lnSpc>
            </a:pPr>
            <a:r>
              <a:rPr lang="ru-RU" sz="800" dirty="0"/>
              <a:t>Длительность стадий митоза различна и зависит от типа ткани, физиологического состояния организма, внешних факторов. Наиболее продолжительны первая и последняя.</a:t>
            </a:r>
          </a:p>
          <a:p>
            <a:pPr>
              <a:lnSpc>
                <a:spcPct val="80000"/>
              </a:lnSpc>
            </a:pPr>
            <a:r>
              <a:rPr lang="ru-RU" sz="800" dirty="0"/>
              <a:t>Профаза</a:t>
            </a:r>
            <a:r>
              <a:rPr lang="ru-RU" sz="800" b="1" dirty="0">
                <a:hlinkClick r:id="" action="ppaction://noaction"/>
              </a:rPr>
              <a:t>[5]</a:t>
            </a:r>
            <a:r>
              <a:rPr lang="ru-RU" sz="800" dirty="0"/>
              <a:t>(2</a:t>
            </a:r>
            <a:r>
              <a:rPr lang="en-US" sz="800" dirty="0"/>
              <a:t>n</a:t>
            </a:r>
            <a:r>
              <a:rPr lang="ru-RU" sz="800" dirty="0"/>
              <a:t>4</a:t>
            </a:r>
            <a:r>
              <a:rPr lang="en-US" sz="800" dirty="0"/>
              <a:t>c</a:t>
            </a:r>
            <a:r>
              <a:rPr lang="ru-RU" sz="800" dirty="0"/>
              <a:t>)</a:t>
            </a:r>
          </a:p>
          <a:p>
            <a:pPr>
              <a:lnSpc>
                <a:spcPct val="80000"/>
              </a:lnSpc>
            </a:pPr>
            <a:r>
              <a:rPr lang="ru-RU" sz="800" dirty="0"/>
              <a:t>Первая фаза деления ядра. В начале профазы (ранняя профаза) ядро заметно увеличивается. В результате спирализации хромосомы уплотняются, укорачиваются. В поздней профазе хорошо видно, что каждая хромосома состоит из двух хроматид, соединенных центромерой. Хромосомы начинают передвигаться к клеточному экватору.</a:t>
            </a:r>
          </a:p>
          <a:p>
            <a:pPr>
              <a:lnSpc>
                <a:spcPct val="80000"/>
              </a:lnSpc>
            </a:pPr>
            <a:r>
              <a:rPr lang="ru-RU" sz="800" dirty="0"/>
              <a:t>В поздней профазе из материала цитоплазмы формируется веретено деления. Оно образуется либо с участием центриолей (в клетках животных и некоторых низших растений), либо без них (в клетках высших растений и некоторых простейших). От центриолей, разошедшихся к разным полюсам клетки, начинают образовываться нити веретена деления двух типов: </a:t>
            </a:r>
            <a:endParaRPr lang="ru-RU" sz="800" i="1" dirty="0"/>
          </a:p>
          <a:p>
            <a:pPr>
              <a:lnSpc>
                <a:spcPct val="80000"/>
              </a:lnSpc>
            </a:pPr>
            <a:r>
              <a:rPr lang="ru-RU" sz="800" i="1" dirty="0"/>
              <a:t>опорные</a:t>
            </a:r>
            <a:r>
              <a:rPr lang="ru-RU" sz="800" dirty="0"/>
              <a:t>, соединяющие полюса клетки;</a:t>
            </a:r>
            <a:endParaRPr lang="ru-RU" sz="800" i="1" dirty="0"/>
          </a:p>
          <a:p>
            <a:pPr>
              <a:lnSpc>
                <a:spcPct val="80000"/>
              </a:lnSpc>
            </a:pPr>
            <a:r>
              <a:rPr lang="ru-RU" sz="800" i="1" dirty="0"/>
              <a:t>тянущие</a:t>
            </a:r>
            <a:r>
              <a:rPr lang="ru-RU" sz="800" dirty="0"/>
              <a:t> (хромосомные), прикрепляющиеся в метафазе к центромерам хромосом. </a:t>
            </a:r>
          </a:p>
          <a:p>
            <a:pPr>
              <a:lnSpc>
                <a:spcPct val="80000"/>
              </a:lnSpc>
            </a:pPr>
            <a:r>
              <a:rPr lang="ru-RU" sz="800" dirty="0"/>
              <a:t>К концу профазы ядерная оболочка исчезает, и хромосомы свободно располагаются в цитоплазме. Ядрышко обычно исчезает чуть раньше.</a:t>
            </a:r>
          </a:p>
          <a:p>
            <a:pPr>
              <a:lnSpc>
                <a:spcPct val="80000"/>
              </a:lnSpc>
            </a:pPr>
            <a:r>
              <a:rPr lang="ru-RU" sz="800" dirty="0"/>
              <a:t>Метафаза</a:t>
            </a:r>
            <a:r>
              <a:rPr lang="ru-RU" sz="800" b="1" i="1" dirty="0">
                <a:hlinkClick r:id="" action="ppaction://noaction"/>
              </a:rPr>
              <a:t>[6]</a:t>
            </a:r>
            <a:r>
              <a:rPr lang="ru-RU" sz="800" dirty="0"/>
              <a:t>(2</a:t>
            </a:r>
            <a:r>
              <a:rPr lang="en-US" sz="800" dirty="0"/>
              <a:t>n</a:t>
            </a:r>
            <a:r>
              <a:rPr lang="ru-RU" sz="800" dirty="0"/>
              <a:t>4</a:t>
            </a:r>
            <a:r>
              <a:rPr lang="en-US" sz="800" dirty="0"/>
              <a:t>c</a:t>
            </a:r>
            <a:r>
              <a:rPr lang="ru-RU" sz="800" dirty="0"/>
              <a:t>)</a:t>
            </a:r>
          </a:p>
          <a:p>
            <a:pPr>
              <a:lnSpc>
                <a:spcPct val="80000"/>
              </a:lnSpc>
            </a:pPr>
            <a:r>
              <a:rPr lang="ru-RU" sz="800" dirty="0"/>
              <a:t>Началом метафазы считают тот момент, когда ядерная оболочка полностью исчезла. В начале метафазы хромосомы выстраиваются в плоскости экватора, образуя так называемую </a:t>
            </a:r>
            <a:r>
              <a:rPr lang="ru-RU" sz="800" i="1" dirty="0"/>
              <a:t>метафазную пластинку</a:t>
            </a:r>
            <a:r>
              <a:rPr lang="ru-RU" sz="800" dirty="0"/>
              <a:t>. Причем центромеры хромосом лежат строго в плоскости экватора. Нити веретена прикрепляются к центромерам хромосом, некоторые нити проходят от полюса к полюсу клетки, не прикрепляясь к хромосомам. </a:t>
            </a:r>
          </a:p>
          <a:p>
            <a:pPr>
              <a:lnSpc>
                <a:spcPct val="80000"/>
              </a:lnSpc>
            </a:pPr>
            <a:r>
              <a:rPr lang="ru-RU" sz="800" dirty="0"/>
              <a:t>Рис. 306. Основные стадии митоза:</a:t>
            </a:r>
          </a:p>
          <a:p>
            <a:pPr>
              <a:lnSpc>
                <a:spcPct val="80000"/>
              </a:lnSpc>
            </a:pPr>
            <a:r>
              <a:rPr lang="ru-RU" sz="800" dirty="0"/>
              <a:t>А — профаза; Б — метафаза; В — анафаза; Г — телофаза.</a:t>
            </a:r>
          </a:p>
          <a:p>
            <a:pPr>
              <a:lnSpc>
                <a:spcPct val="80000"/>
              </a:lnSpc>
            </a:pPr>
            <a:r>
              <a:rPr lang="ru-RU" sz="800" dirty="0"/>
              <a:t/>
            </a:r>
            <a:br>
              <a:rPr lang="ru-RU" sz="800" dirty="0"/>
            </a:br>
            <a:r>
              <a:rPr lang="ru-RU" sz="800" dirty="0"/>
              <a:t>Анафаза</a:t>
            </a:r>
            <a:r>
              <a:rPr lang="ru-RU" sz="800" b="1" i="1" dirty="0">
                <a:hlinkClick r:id="" action="ppaction://noaction"/>
              </a:rPr>
              <a:t>[7]</a:t>
            </a:r>
            <a:r>
              <a:rPr lang="ru-RU" sz="800" dirty="0"/>
              <a:t>(4</a:t>
            </a:r>
            <a:r>
              <a:rPr lang="en-US" sz="800" dirty="0"/>
              <a:t>n</a:t>
            </a:r>
            <a:r>
              <a:rPr lang="ru-RU" sz="800" dirty="0"/>
              <a:t>4</a:t>
            </a:r>
            <a:r>
              <a:rPr lang="en-US" sz="800" dirty="0"/>
              <a:t>c</a:t>
            </a:r>
            <a:r>
              <a:rPr lang="ru-RU" sz="800" dirty="0"/>
              <a:t>)</a:t>
            </a:r>
          </a:p>
          <a:p>
            <a:pPr>
              <a:lnSpc>
                <a:spcPct val="80000"/>
              </a:lnSpc>
            </a:pPr>
            <a:r>
              <a:rPr lang="ru-RU" sz="800" dirty="0"/>
              <a:t>Начинается с деления центромер всех хромосом, в результате чего хроматиды превращаются в две совершенно обособленные, самостоятельные дочерние хромосомы. </a:t>
            </a:r>
          </a:p>
          <a:p>
            <a:pPr>
              <a:lnSpc>
                <a:spcPct val="80000"/>
              </a:lnSpc>
            </a:pPr>
            <a:r>
              <a:rPr lang="ru-RU" sz="800" dirty="0"/>
              <a:t>Затем дочерние хромосомы начинают расходиться к полюсам клетки. Во время движения к полюсам они обычно принимают V-образную форму. Расхождение хромосом к полюсам происходит за счет укорачивания нитей веретена. В это же время происходит удлинение опорных нитей веретена, в результате чего полюса еще дальше отодвигаются друг от друга.</a:t>
            </a:r>
          </a:p>
          <a:p>
            <a:pPr>
              <a:lnSpc>
                <a:spcPct val="80000"/>
              </a:lnSpc>
            </a:pPr>
            <a:r>
              <a:rPr lang="ru-RU" sz="800" dirty="0"/>
              <a:t>Телофаза</a:t>
            </a:r>
            <a:r>
              <a:rPr lang="ru-RU" sz="800" dirty="0">
                <a:hlinkClick r:id="" action="ppaction://noaction"/>
              </a:rPr>
              <a:t>[8]</a:t>
            </a:r>
            <a:r>
              <a:rPr lang="ru-RU" sz="800" dirty="0"/>
              <a:t> (2</a:t>
            </a:r>
            <a:r>
              <a:rPr lang="en-US" sz="800" dirty="0"/>
              <a:t>n</a:t>
            </a:r>
            <a:r>
              <a:rPr lang="ru-RU" sz="800" dirty="0"/>
              <a:t>2</a:t>
            </a:r>
            <a:r>
              <a:rPr lang="en-US" sz="800" dirty="0"/>
              <a:t>c</a:t>
            </a:r>
            <a:r>
              <a:rPr lang="ru-RU" sz="800" dirty="0"/>
              <a:t>)</a:t>
            </a:r>
          </a:p>
          <a:p>
            <a:pPr>
              <a:lnSpc>
                <a:spcPct val="80000"/>
              </a:lnSpc>
            </a:pPr>
            <a:r>
              <a:rPr lang="ru-RU" sz="800" dirty="0"/>
              <a:t>В телофазе хромосомы концентрируются на полюсах клетки и деспирализуются. Веретено деления разрушается. Вокруг хромосом формируется оболочка ядер дочерних клеток. На этом завершается деление ядра (кариокинез), затем происходит деление цитоплазмы клетки (или цитокинез). </a:t>
            </a:r>
          </a:p>
          <a:p>
            <a:pPr>
              <a:lnSpc>
                <a:spcPct val="80000"/>
              </a:lnSpc>
            </a:pPr>
            <a:r>
              <a:rPr lang="ru-RU" sz="800" dirty="0"/>
              <a:t>При делении животных клеток, на их поверхности в плоскости экватора появляется борозда, которая, постепенно углубляясь, разделяет материнскую клетку на две дочерние. У растений деление происходит путем образования так называемой клеточной пластинки, разделяющей цитоплазму. Она возникает в экваториальной области веретена, а затем растет во все стороны, достигая клеточной стенки (т.е. растет изнутри кнаружи). Клеточная пластинка формируется из материала, поставляемого эндоплазматической сетью. Затем каждая из дочерних клеток образует на своей стороне клеточную мембрану, и, наконец, на обеих сторонах пластинки образуются целлюлозные клеточные стенки.</a:t>
            </a:r>
          </a:p>
          <a:p>
            <a:pPr>
              <a:lnSpc>
                <a:spcPct val="80000"/>
              </a:lnSpc>
            </a:pPr>
            <a:r>
              <a:rPr lang="ru-RU" sz="800" dirty="0"/>
              <a:t/>
            </a:r>
            <a:br>
              <a:rPr lang="ru-RU" sz="800" dirty="0"/>
            </a:br>
            <a:endParaRPr lang="ru-RU" sz="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79F16E-016D-4901-95DE-825B8A96B413}" type="slidenum">
              <a:rPr lang="ru-RU" smtClean="0"/>
              <a:pPr/>
              <a:t>7</a:t>
            </a:fld>
            <a:endParaRPr lang="ru-R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F34B60D-83C8-4F67-9F79-494D9E8260D4}" type="slidenum">
              <a:rPr lang="ru-RU" smtClean="0"/>
              <a:pPr/>
              <a:t>8</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F34B60D-83C8-4F67-9F79-494D9E8260D4}" type="slidenum">
              <a:rPr lang="ru-RU" smtClean="0"/>
              <a:pPr/>
              <a:t>10</a:t>
            </a:fld>
            <a:endParaRPr lang="ru-R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679F16E-016D-4901-95DE-825B8A96B413}" type="slidenum">
              <a:rPr lang="ru-RU" smtClean="0"/>
              <a:pPr/>
              <a:t>17</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F9B7DA0-8556-4131-85C3-2732996614DF}" type="slidenum">
              <a:rPr lang="ru-RU" smtClean="0"/>
              <a:pPr/>
              <a:t>20</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4461E828-BB3B-47B4-B24D-59DA2332E2BF}" type="datetimeFigureOut">
              <a:rPr lang="ru-RU" smtClean="0"/>
              <a:pPr/>
              <a:t>22.04.2020</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3866B832-31AD-4917-86D6-315121C700DF}" type="slidenum">
              <a:rPr lang="ru-RU" smtClean="0"/>
              <a:pPr/>
              <a:t>‹#›</a:t>
            </a:fld>
            <a:endParaRPr lang="ru-RU" dirty="0"/>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461E828-BB3B-47B4-B24D-59DA2332E2BF}" type="datetimeFigureOut">
              <a:rPr lang="ru-RU" smtClean="0"/>
              <a:pPr/>
              <a:t>22.04.2020</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3866B832-31AD-4917-86D6-315121C700DF}" type="slidenum">
              <a:rPr lang="ru-RU" smtClean="0"/>
              <a:pPr/>
              <a:t>‹#›</a:t>
            </a:fld>
            <a:endParaRPr lang="ru-RU" dirty="0"/>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461E828-BB3B-47B4-B24D-59DA2332E2BF}" type="datetimeFigureOut">
              <a:rPr lang="ru-RU" smtClean="0"/>
              <a:pPr/>
              <a:t>22.04.2020</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3866B832-31AD-4917-86D6-315121C700DF}" type="slidenum">
              <a:rPr lang="ru-RU" smtClean="0"/>
              <a:pPr/>
              <a:t>‹#›</a:t>
            </a:fld>
            <a:endParaRPr lang="ru-RU" dirty="0"/>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pPr>
              <a:defRPr/>
            </a:pPr>
            <a:fld id="{A4D47A25-8230-404C-BE0C-8265C800067D}" type="slidenum">
              <a:rPr lang="ru-RU"/>
              <a:pPr>
                <a:defRPr/>
              </a:pPr>
              <a:t>‹#›</a:t>
            </a:fld>
            <a:endParaRPr lang="ru-RU"/>
          </a:p>
        </p:txBody>
      </p:sp>
    </p:spTree>
  </p:cSld>
  <p:clrMapOvr>
    <a:masterClrMapping/>
  </p:clrMapOvr>
  <p:transition>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4461E828-BB3B-47B4-B24D-59DA2332E2BF}" type="datetimeFigureOut">
              <a:rPr lang="ru-RU" smtClean="0"/>
              <a:pPr/>
              <a:t>22.04.2020</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3866B832-31AD-4917-86D6-315121C700DF}" type="slidenum">
              <a:rPr lang="ru-RU" smtClean="0"/>
              <a:pPr/>
              <a:t>‹#›</a:t>
            </a:fld>
            <a:endParaRPr lang="ru-RU"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4461E828-BB3B-47B4-B24D-59DA2332E2BF}" type="datetimeFigureOut">
              <a:rPr lang="ru-RU" smtClean="0"/>
              <a:pPr/>
              <a:t>22.04.2020</a:t>
            </a:fld>
            <a:endParaRPr lang="ru-RU" dirty="0"/>
          </a:p>
        </p:txBody>
      </p:sp>
      <p:sp>
        <p:nvSpPr>
          <p:cNvPr id="5" name="Нижний колонтитул 4"/>
          <p:cNvSpPr>
            <a:spLocks noGrp="1"/>
          </p:cNvSpPr>
          <p:nvPr>
            <p:ph type="ftr" sz="quarter" idx="11"/>
          </p:nvPr>
        </p:nvSpPr>
        <p:spPr/>
        <p:txBody>
          <a:bodyPr/>
          <a:lstStyle>
            <a:lvl1pPr>
              <a:defRPr/>
            </a:lvl1pPr>
          </a:lstStyle>
          <a:p>
            <a:endParaRPr lang="ru-RU" dirty="0"/>
          </a:p>
        </p:txBody>
      </p:sp>
      <p:sp>
        <p:nvSpPr>
          <p:cNvPr id="6" name="Номер слайда 5"/>
          <p:cNvSpPr>
            <a:spLocks noGrp="1"/>
          </p:cNvSpPr>
          <p:nvPr>
            <p:ph type="sldNum" sz="quarter" idx="12"/>
          </p:nvPr>
        </p:nvSpPr>
        <p:spPr/>
        <p:txBody>
          <a:bodyPr/>
          <a:lstStyle>
            <a:lvl1pPr>
              <a:defRPr/>
            </a:lvl1pPr>
          </a:lstStyle>
          <a:p>
            <a:fld id="{3866B832-31AD-4917-86D6-315121C700DF}" type="slidenum">
              <a:rPr lang="ru-RU" smtClean="0"/>
              <a:pPr/>
              <a:t>‹#›</a:t>
            </a:fld>
            <a:endParaRPr lang="ru-RU" dirty="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4461E828-BB3B-47B4-B24D-59DA2332E2BF}" type="datetimeFigureOut">
              <a:rPr lang="ru-RU" smtClean="0"/>
              <a:pPr/>
              <a:t>22.04.2020</a:t>
            </a:fld>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3866B832-31AD-4917-86D6-315121C700DF}" type="slidenum">
              <a:rPr lang="ru-RU" smtClean="0"/>
              <a:pPr/>
              <a:t>‹#›</a:t>
            </a:fld>
            <a:endParaRPr lang="ru-RU"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4461E828-BB3B-47B4-B24D-59DA2332E2BF}" type="datetimeFigureOut">
              <a:rPr lang="ru-RU" smtClean="0"/>
              <a:pPr/>
              <a:t>22.04.2020</a:t>
            </a:fld>
            <a:endParaRPr lang="ru-RU" dirty="0"/>
          </a:p>
        </p:txBody>
      </p:sp>
      <p:sp>
        <p:nvSpPr>
          <p:cNvPr id="8" name="Нижний колонтитул 7"/>
          <p:cNvSpPr>
            <a:spLocks noGrp="1"/>
          </p:cNvSpPr>
          <p:nvPr>
            <p:ph type="ftr" sz="quarter" idx="11"/>
          </p:nvPr>
        </p:nvSpPr>
        <p:spPr/>
        <p:txBody>
          <a:bodyPr/>
          <a:lstStyle>
            <a:lvl1pPr>
              <a:defRPr/>
            </a:lvl1pPr>
          </a:lstStyle>
          <a:p>
            <a:endParaRPr lang="ru-RU" dirty="0"/>
          </a:p>
        </p:txBody>
      </p:sp>
      <p:sp>
        <p:nvSpPr>
          <p:cNvPr id="9" name="Номер слайда 8"/>
          <p:cNvSpPr>
            <a:spLocks noGrp="1"/>
          </p:cNvSpPr>
          <p:nvPr>
            <p:ph type="sldNum" sz="quarter" idx="12"/>
          </p:nvPr>
        </p:nvSpPr>
        <p:spPr/>
        <p:txBody>
          <a:bodyPr/>
          <a:lstStyle>
            <a:lvl1pPr>
              <a:defRPr/>
            </a:lvl1pPr>
          </a:lstStyle>
          <a:p>
            <a:fld id="{3866B832-31AD-4917-86D6-315121C700DF}" type="slidenum">
              <a:rPr lang="ru-RU" smtClean="0"/>
              <a:pPr/>
              <a:t>‹#›</a:t>
            </a:fld>
            <a:endParaRPr lang="ru-RU" dirty="0"/>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4461E828-BB3B-47B4-B24D-59DA2332E2BF}" type="datetimeFigureOut">
              <a:rPr lang="ru-RU" smtClean="0"/>
              <a:pPr/>
              <a:t>22.04.2020</a:t>
            </a:fld>
            <a:endParaRPr lang="ru-RU" dirty="0"/>
          </a:p>
        </p:txBody>
      </p:sp>
      <p:sp>
        <p:nvSpPr>
          <p:cNvPr id="4" name="Нижний колонтитул 3"/>
          <p:cNvSpPr>
            <a:spLocks noGrp="1"/>
          </p:cNvSpPr>
          <p:nvPr>
            <p:ph type="ftr" sz="quarter" idx="11"/>
          </p:nvPr>
        </p:nvSpPr>
        <p:spPr/>
        <p:txBody>
          <a:bodyPr/>
          <a:lstStyle>
            <a:lvl1pPr>
              <a:defRPr/>
            </a:lvl1pPr>
          </a:lstStyle>
          <a:p>
            <a:endParaRPr lang="ru-RU" dirty="0"/>
          </a:p>
        </p:txBody>
      </p:sp>
      <p:sp>
        <p:nvSpPr>
          <p:cNvPr id="5" name="Номер слайда 4"/>
          <p:cNvSpPr>
            <a:spLocks noGrp="1"/>
          </p:cNvSpPr>
          <p:nvPr>
            <p:ph type="sldNum" sz="quarter" idx="12"/>
          </p:nvPr>
        </p:nvSpPr>
        <p:spPr/>
        <p:txBody>
          <a:bodyPr/>
          <a:lstStyle>
            <a:lvl1pPr>
              <a:defRPr/>
            </a:lvl1pPr>
          </a:lstStyle>
          <a:p>
            <a:fld id="{3866B832-31AD-4917-86D6-315121C700DF}" type="slidenum">
              <a:rPr lang="ru-RU" smtClean="0"/>
              <a:pPr/>
              <a:t>‹#›</a:t>
            </a:fld>
            <a:endParaRPr lang="ru-RU" dirty="0"/>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4461E828-BB3B-47B4-B24D-59DA2332E2BF}" type="datetimeFigureOut">
              <a:rPr lang="ru-RU" smtClean="0"/>
              <a:pPr/>
              <a:t>22.04.2020</a:t>
            </a:fld>
            <a:endParaRPr lang="ru-RU" dirty="0"/>
          </a:p>
        </p:txBody>
      </p:sp>
      <p:sp>
        <p:nvSpPr>
          <p:cNvPr id="3" name="Нижний колонтитул 2"/>
          <p:cNvSpPr>
            <a:spLocks noGrp="1"/>
          </p:cNvSpPr>
          <p:nvPr>
            <p:ph type="ftr" sz="quarter" idx="11"/>
          </p:nvPr>
        </p:nvSpPr>
        <p:spPr/>
        <p:txBody>
          <a:bodyPr/>
          <a:lstStyle>
            <a:lvl1pPr>
              <a:defRPr/>
            </a:lvl1pPr>
          </a:lstStyle>
          <a:p>
            <a:endParaRPr lang="ru-RU" dirty="0"/>
          </a:p>
        </p:txBody>
      </p:sp>
      <p:sp>
        <p:nvSpPr>
          <p:cNvPr id="4" name="Номер слайда 3"/>
          <p:cNvSpPr>
            <a:spLocks noGrp="1"/>
          </p:cNvSpPr>
          <p:nvPr>
            <p:ph type="sldNum" sz="quarter" idx="12"/>
          </p:nvPr>
        </p:nvSpPr>
        <p:spPr/>
        <p:txBody>
          <a:bodyPr/>
          <a:lstStyle>
            <a:lvl1pPr>
              <a:defRPr/>
            </a:lvl1pPr>
          </a:lstStyle>
          <a:p>
            <a:fld id="{3866B832-31AD-4917-86D6-315121C700DF}" type="slidenum">
              <a:rPr lang="ru-RU" smtClean="0"/>
              <a:pPr/>
              <a:t>‹#›</a:t>
            </a:fld>
            <a:endParaRPr lang="ru-RU" dirty="0"/>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4461E828-BB3B-47B4-B24D-59DA2332E2BF}" type="datetimeFigureOut">
              <a:rPr lang="ru-RU" smtClean="0"/>
              <a:pPr/>
              <a:t>22.04.2020</a:t>
            </a:fld>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3866B832-31AD-4917-86D6-315121C700DF}" type="slidenum">
              <a:rPr lang="ru-RU" smtClean="0"/>
              <a:pPr/>
              <a:t>‹#›</a:t>
            </a:fld>
            <a:endParaRPr lang="ru-RU" dirty="0"/>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4461E828-BB3B-47B4-B24D-59DA2332E2BF}" type="datetimeFigureOut">
              <a:rPr lang="ru-RU" smtClean="0"/>
              <a:pPr/>
              <a:t>22.04.2020</a:t>
            </a:fld>
            <a:endParaRPr lang="ru-RU" dirty="0"/>
          </a:p>
        </p:txBody>
      </p:sp>
      <p:sp>
        <p:nvSpPr>
          <p:cNvPr id="6" name="Нижний колонтитул 5"/>
          <p:cNvSpPr>
            <a:spLocks noGrp="1"/>
          </p:cNvSpPr>
          <p:nvPr>
            <p:ph type="ftr" sz="quarter" idx="11"/>
          </p:nvPr>
        </p:nvSpPr>
        <p:spPr/>
        <p:txBody>
          <a:bodyPr/>
          <a:lstStyle>
            <a:lvl1pPr>
              <a:defRPr/>
            </a:lvl1pPr>
          </a:lstStyle>
          <a:p>
            <a:endParaRPr lang="ru-RU" dirty="0"/>
          </a:p>
        </p:txBody>
      </p:sp>
      <p:sp>
        <p:nvSpPr>
          <p:cNvPr id="7" name="Номер слайда 6"/>
          <p:cNvSpPr>
            <a:spLocks noGrp="1"/>
          </p:cNvSpPr>
          <p:nvPr>
            <p:ph type="sldNum" sz="quarter" idx="12"/>
          </p:nvPr>
        </p:nvSpPr>
        <p:spPr/>
        <p:txBody>
          <a:bodyPr/>
          <a:lstStyle>
            <a:lvl1pPr>
              <a:defRPr/>
            </a:lvl1pPr>
          </a:lstStyle>
          <a:p>
            <a:fld id="{3866B832-31AD-4917-86D6-315121C700DF}" type="slidenum">
              <a:rPr lang="ru-RU" smtClean="0"/>
              <a:pPr/>
              <a:t>‹#›</a:t>
            </a:fld>
            <a:endParaRPr lang="ru-RU" dirty="0"/>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00"/>
            </a:gs>
            <a:gs pos="50000">
              <a:schemeClr val="bg1"/>
            </a:gs>
            <a:gs pos="100000">
              <a:srgbClr val="FFFF00"/>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4461E828-BB3B-47B4-B24D-59DA2332E2BF}" type="datetimeFigureOut">
              <a:rPr lang="ru-RU" smtClean="0"/>
              <a:pPr/>
              <a:t>22.04.2020</a:t>
            </a:fld>
            <a:endParaRPr lang="ru-RU"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866B832-31AD-4917-86D6-315121C700DF}"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wipe dir="r"/>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683568" y="2708920"/>
            <a:ext cx="7772400" cy="1470025"/>
          </a:xfrm>
        </p:spPr>
        <p:txBody>
          <a:bodyPr/>
          <a:lstStyle/>
          <a:p>
            <a:pPr lvl="0" fontAlgn="auto">
              <a:spcAft>
                <a:spcPts val="0"/>
              </a:spcAft>
              <a:defRPr/>
            </a:pPr>
            <a:r>
              <a:rPr lang="ru-RU" b="1" kern="1200" dirty="0" smtClean="0">
                <a:solidFill>
                  <a:schemeClr val="accent2">
                    <a:lumMod val="75000"/>
                  </a:schemeClr>
                </a:solidFill>
              </a:rPr>
              <a:t/>
            </a:r>
            <a:br>
              <a:rPr lang="ru-RU" b="1" kern="1200" dirty="0" smtClean="0">
                <a:solidFill>
                  <a:schemeClr val="accent2">
                    <a:lumMod val="75000"/>
                  </a:schemeClr>
                </a:solidFill>
              </a:rPr>
            </a:br>
            <a:r>
              <a:rPr lang="ru-RU" b="1" kern="1200" dirty="0" smtClean="0">
                <a:solidFill>
                  <a:schemeClr val="accent2">
                    <a:lumMod val="75000"/>
                  </a:schemeClr>
                </a:solidFill>
              </a:rPr>
              <a:t/>
            </a:r>
            <a:br>
              <a:rPr lang="ru-RU" b="1" kern="1200" dirty="0" smtClean="0">
                <a:solidFill>
                  <a:schemeClr val="accent2">
                    <a:lumMod val="75000"/>
                  </a:schemeClr>
                </a:solidFill>
              </a:rPr>
            </a:br>
            <a:r>
              <a:rPr lang="ru-RU" b="1" kern="1200" dirty="0" smtClean="0">
                <a:solidFill>
                  <a:srgbClr val="FF0000"/>
                </a:solidFill>
              </a:rPr>
              <a:t>Клеточный цикл.</a:t>
            </a:r>
            <a:br>
              <a:rPr lang="ru-RU" b="1" kern="1200" dirty="0" smtClean="0">
                <a:solidFill>
                  <a:srgbClr val="FF0000"/>
                </a:solidFill>
              </a:rPr>
            </a:br>
            <a:r>
              <a:rPr lang="ru-RU" b="1" kern="1200" dirty="0" smtClean="0">
                <a:solidFill>
                  <a:srgbClr val="FF0000"/>
                </a:solidFill>
              </a:rPr>
              <a:t/>
            </a:r>
            <a:br>
              <a:rPr lang="ru-RU" b="1" kern="1200" dirty="0" smtClean="0">
                <a:solidFill>
                  <a:srgbClr val="FF0000"/>
                </a:solidFill>
              </a:rPr>
            </a:br>
            <a:endParaRPr lang="ru-RU" dirty="0">
              <a:solidFill>
                <a:srgbClr val="FF0000"/>
              </a:solidFill>
            </a:endParaRPr>
          </a:p>
        </p:txBody>
      </p:sp>
      <p:sp>
        <p:nvSpPr>
          <p:cNvPr id="5" name="Подзаголовок 4"/>
          <p:cNvSpPr>
            <a:spLocks noGrp="1"/>
          </p:cNvSpPr>
          <p:nvPr>
            <p:ph type="subTitle" idx="1"/>
          </p:nvPr>
        </p:nvSpPr>
        <p:spPr>
          <a:xfrm>
            <a:off x="539552" y="4221088"/>
            <a:ext cx="7848872" cy="1752600"/>
          </a:xfrm>
        </p:spPr>
        <p:txBody>
          <a:bodyPr/>
          <a:lstStyle/>
          <a:p>
            <a:r>
              <a:rPr lang="ru-RU" sz="3600" b="1" dirty="0" smtClean="0">
                <a:solidFill>
                  <a:srgbClr val="FF0000"/>
                </a:solidFill>
              </a:rPr>
              <a:t>Деление клетки – </a:t>
            </a:r>
            <a:br>
              <a:rPr lang="ru-RU" sz="3600" b="1" dirty="0" smtClean="0">
                <a:solidFill>
                  <a:srgbClr val="FF0000"/>
                </a:solidFill>
              </a:rPr>
            </a:br>
            <a:r>
              <a:rPr lang="ru-RU" sz="3600" b="1" dirty="0" smtClean="0">
                <a:solidFill>
                  <a:srgbClr val="FF0000"/>
                </a:solidFill>
              </a:rPr>
              <a:t>митоз и мейоз.</a:t>
            </a:r>
            <a:endParaRPr lang="ru-RU" sz="3600" dirty="0">
              <a:solidFill>
                <a:srgbClr val="FF0000"/>
              </a:solidFill>
            </a:endParaRPr>
          </a:p>
        </p:txBody>
      </p:sp>
      <p:pic>
        <p:nvPicPr>
          <p:cNvPr id="7" name="Picture 7" descr="C:\Documents and Settings\алексей\Рабочий стол\Рисунок5.png"/>
          <p:cNvPicPr>
            <a:picLocks noChangeAspect="1" noChangeArrowheads="1"/>
          </p:cNvPicPr>
          <p:nvPr/>
        </p:nvPicPr>
        <p:blipFill>
          <a:blip r:embed="rId2" cstate="print">
            <a:lum contrast="10000"/>
          </a:blip>
          <a:srcRect/>
          <a:stretch>
            <a:fillRect/>
          </a:stretch>
        </p:blipFill>
        <p:spPr bwMode="auto">
          <a:xfrm>
            <a:off x="395536" y="836712"/>
            <a:ext cx="8208913" cy="1773088"/>
          </a:xfrm>
          <a:prstGeom prst="rect">
            <a:avLst/>
          </a:prstGeom>
          <a:ln>
            <a:noFill/>
          </a:ln>
          <a:effectLst>
            <a:softEdge rad="112500"/>
          </a:effectLst>
        </p:spPr>
      </p:pic>
    </p:spTree>
  </p:cSld>
  <p:clrMapOvr>
    <a:masterClrMapping/>
  </p:clrMapOvr>
  <p:transition spd="slow">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691680" y="476672"/>
            <a:ext cx="5754269" cy="71508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ru-RU" sz="3600" b="1" dirty="0" smtClean="0">
                <a:solidFill>
                  <a:srgbClr val="FF0000"/>
                </a:solidFill>
              </a:rPr>
              <a:t>Характеристика митоза</a:t>
            </a:r>
            <a:endParaRPr lang="ru-RU" sz="3600" b="1" dirty="0">
              <a:solidFill>
                <a:srgbClr val="FF0000"/>
              </a:solidFill>
            </a:endParaRPr>
          </a:p>
        </p:txBody>
      </p:sp>
      <p:graphicFrame>
        <p:nvGraphicFramePr>
          <p:cNvPr id="3" name="Таблица 2"/>
          <p:cNvGraphicFramePr>
            <a:graphicFrameLocks noGrp="1"/>
          </p:cNvGraphicFramePr>
          <p:nvPr/>
        </p:nvGraphicFramePr>
        <p:xfrm>
          <a:off x="323528" y="1700808"/>
          <a:ext cx="8424936" cy="2600960"/>
        </p:xfrm>
        <a:graphic>
          <a:graphicData uri="http://schemas.openxmlformats.org/drawingml/2006/table">
            <a:tbl>
              <a:tblPr firstRow="1" bandRow="1">
                <a:tableStyleId>{5940675A-B579-460E-94D1-54222C63F5DA}</a:tableStyleId>
              </a:tblPr>
              <a:tblGrid>
                <a:gridCol w="2349262"/>
                <a:gridCol w="3949756"/>
                <a:gridCol w="2125918"/>
              </a:tblGrid>
              <a:tr h="370840">
                <a:tc>
                  <a:txBody>
                    <a:bodyPr/>
                    <a:lstStyle/>
                    <a:p>
                      <a:pPr algn="ctr"/>
                      <a:r>
                        <a:rPr lang="ru-RU" sz="2000" b="1" dirty="0" smtClean="0"/>
                        <a:t>Фазы митоза</a:t>
                      </a:r>
                      <a:endParaRPr lang="ru-RU" sz="2000" b="1" dirty="0"/>
                    </a:p>
                  </a:txBody>
                  <a:tcPr/>
                </a:tc>
                <a:tc>
                  <a:txBody>
                    <a:bodyPr/>
                    <a:lstStyle/>
                    <a:p>
                      <a:pPr algn="ctr"/>
                      <a:r>
                        <a:rPr lang="ru-RU" sz="2000" b="1" dirty="0" smtClean="0"/>
                        <a:t>События,</a:t>
                      </a:r>
                      <a:r>
                        <a:rPr lang="ru-RU" sz="2000" b="1" baseline="0" dirty="0" smtClean="0"/>
                        <a:t> происходящие в фазу</a:t>
                      </a:r>
                      <a:endParaRPr lang="ru-RU" sz="2000" b="1" dirty="0"/>
                    </a:p>
                  </a:txBody>
                  <a:tcPr/>
                </a:tc>
                <a:tc>
                  <a:txBody>
                    <a:bodyPr/>
                    <a:lstStyle/>
                    <a:p>
                      <a:pPr algn="ctr"/>
                      <a:r>
                        <a:rPr lang="ru-RU" sz="2000" b="1" dirty="0" smtClean="0"/>
                        <a:t>Набор</a:t>
                      </a:r>
                    </a:p>
                    <a:p>
                      <a:pPr algn="ctr"/>
                      <a:r>
                        <a:rPr lang="ru-RU" sz="2000" b="1" dirty="0" smtClean="0"/>
                        <a:t>хромосом</a:t>
                      </a:r>
                      <a:endParaRPr lang="ru-RU" sz="2000" b="1" dirty="0"/>
                    </a:p>
                  </a:txBody>
                  <a:tcPr/>
                </a:tc>
              </a:tr>
              <a:tr h="370840">
                <a:tc>
                  <a:txBody>
                    <a:bodyPr/>
                    <a:lstStyle/>
                    <a:p>
                      <a:pPr algn="l"/>
                      <a:r>
                        <a:rPr lang="ru-RU" sz="1800" b="1" dirty="0" smtClean="0"/>
                        <a:t>1. Профаза</a:t>
                      </a:r>
                      <a:endParaRPr lang="ru-RU" sz="1800" b="1" dirty="0"/>
                    </a:p>
                  </a:txBody>
                  <a:tcPr/>
                </a:tc>
                <a:tc>
                  <a:txBody>
                    <a:bodyPr/>
                    <a:lstStyle/>
                    <a:p>
                      <a:pPr algn="ctr"/>
                      <a:endParaRPr lang="ru-RU" sz="1800" b="1" dirty="0"/>
                    </a:p>
                  </a:txBody>
                  <a:tcPr/>
                </a:tc>
                <a:tc>
                  <a:txBody>
                    <a:bodyPr/>
                    <a:lstStyle/>
                    <a:p>
                      <a:pPr algn="ctr"/>
                      <a:endParaRPr lang="ru-RU" sz="1800" b="1" dirty="0"/>
                    </a:p>
                  </a:txBody>
                  <a:tcPr/>
                </a:tc>
              </a:tr>
              <a:tr h="370840">
                <a:tc>
                  <a:txBody>
                    <a:bodyPr/>
                    <a:lstStyle/>
                    <a:p>
                      <a:endParaRPr lang="ru-RU" sz="1800" b="1" dirty="0"/>
                    </a:p>
                  </a:txBody>
                  <a:tcPr/>
                </a:tc>
                <a:tc>
                  <a:txBody>
                    <a:bodyPr/>
                    <a:lstStyle/>
                    <a:p>
                      <a:endParaRPr lang="ru-RU" sz="1800" b="1" dirty="0"/>
                    </a:p>
                  </a:txBody>
                  <a:tcPr/>
                </a:tc>
                <a:tc>
                  <a:txBody>
                    <a:bodyPr/>
                    <a:lstStyle/>
                    <a:p>
                      <a:endParaRPr lang="ru-RU" sz="1800" b="1" dirty="0"/>
                    </a:p>
                  </a:txBody>
                  <a:tcPr/>
                </a:tc>
              </a:tr>
              <a:tr h="370840">
                <a:tc>
                  <a:txBody>
                    <a:bodyPr/>
                    <a:lstStyle/>
                    <a:p>
                      <a:endParaRPr lang="ru-RU" sz="3200" dirty="0"/>
                    </a:p>
                  </a:txBody>
                  <a:tcPr/>
                </a:tc>
                <a:tc>
                  <a:txBody>
                    <a:bodyPr/>
                    <a:lstStyle/>
                    <a:p>
                      <a:endParaRPr lang="ru-RU" sz="3200" dirty="0"/>
                    </a:p>
                  </a:txBody>
                  <a:tcPr/>
                </a:tc>
                <a:tc>
                  <a:txBody>
                    <a:bodyPr/>
                    <a:lstStyle/>
                    <a:p>
                      <a:endParaRPr lang="ru-RU" sz="3200" dirty="0"/>
                    </a:p>
                  </a:txBody>
                  <a:tcPr/>
                </a:tc>
              </a:tr>
              <a:tr h="372824">
                <a:tc>
                  <a:txBody>
                    <a:bodyPr/>
                    <a:lstStyle/>
                    <a:p>
                      <a:endParaRPr lang="ru-RU" sz="3200" dirty="0"/>
                    </a:p>
                  </a:txBody>
                  <a:tcPr/>
                </a:tc>
                <a:tc>
                  <a:txBody>
                    <a:bodyPr/>
                    <a:lstStyle/>
                    <a:p>
                      <a:endParaRPr lang="ru-RU" sz="3200" dirty="0"/>
                    </a:p>
                  </a:txBody>
                  <a:tcPr/>
                </a:tc>
                <a:tc>
                  <a:txBody>
                    <a:bodyPr/>
                    <a:lstStyle/>
                    <a:p>
                      <a:endParaRPr lang="ru-RU" sz="3200" dirty="0"/>
                    </a:p>
                  </a:txBody>
                  <a:tcPr/>
                </a:tc>
              </a:tr>
            </a:tbl>
          </a:graphicData>
        </a:graphic>
      </p:graphicFrame>
    </p:spTree>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691680" y="116632"/>
            <a:ext cx="5754269" cy="71508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ru-RU" sz="3600" b="1" dirty="0" smtClean="0">
                <a:solidFill>
                  <a:srgbClr val="FF0000"/>
                </a:solidFill>
              </a:rPr>
              <a:t>Профаза</a:t>
            </a:r>
            <a:endParaRPr lang="ru-RU" sz="3600" b="1" dirty="0">
              <a:solidFill>
                <a:srgbClr val="FF0000"/>
              </a:solidFill>
            </a:endParaRPr>
          </a:p>
        </p:txBody>
      </p:sp>
      <p:pic>
        <p:nvPicPr>
          <p:cNvPr id="3" name="Picture 4" descr="7_2"/>
          <p:cNvPicPr>
            <a:picLocks noChangeAspect="1" noChangeArrowheads="1"/>
          </p:cNvPicPr>
          <p:nvPr/>
        </p:nvPicPr>
        <p:blipFill>
          <a:blip r:embed="rId2" cstate="print">
            <a:lum contrast="10000"/>
          </a:blip>
          <a:srcRect l="-503" t="17998" r="69954" b="7199"/>
          <a:stretch>
            <a:fillRect/>
          </a:stretch>
        </p:blipFill>
        <p:spPr bwMode="auto">
          <a:xfrm>
            <a:off x="113243" y="692696"/>
            <a:ext cx="2724825" cy="2799188"/>
          </a:xfrm>
          <a:prstGeom prst="rect">
            <a:avLst/>
          </a:prstGeom>
          <a:noFill/>
          <a:ln w="9525">
            <a:noFill/>
            <a:miter lim="800000"/>
            <a:headEnd/>
            <a:tailEnd/>
          </a:ln>
        </p:spPr>
      </p:pic>
      <p:pic>
        <p:nvPicPr>
          <p:cNvPr id="1026" name="Picture 2" descr="C:\Documents and Settings\алексей\Рабочий стол\Безымянный.bmp"/>
          <p:cNvPicPr>
            <a:picLocks noChangeAspect="1" noChangeArrowheads="1"/>
          </p:cNvPicPr>
          <p:nvPr/>
        </p:nvPicPr>
        <p:blipFill>
          <a:blip r:embed="rId3" cstate="print"/>
          <a:srcRect r="10039" b="27313"/>
          <a:stretch>
            <a:fillRect/>
          </a:stretch>
        </p:blipFill>
        <p:spPr bwMode="auto">
          <a:xfrm>
            <a:off x="2629441" y="908720"/>
            <a:ext cx="4678863" cy="3024336"/>
          </a:xfrm>
          <a:prstGeom prst="rect">
            <a:avLst/>
          </a:prstGeom>
          <a:ln>
            <a:noFill/>
          </a:ln>
          <a:effectLst>
            <a:softEdge rad="112500"/>
          </a:effectLst>
        </p:spPr>
      </p:pic>
      <p:sp>
        <p:nvSpPr>
          <p:cNvPr id="7" name="Rectangle 3"/>
          <p:cNvSpPr txBox="1">
            <a:spLocks noChangeArrowheads="1"/>
          </p:cNvSpPr>
          <p:nvPr/>
        </p:nvSpPr>
        <p:spPr>
          <a:xfrm>
            <a:off x="359532" y="4797152"/>
            <a:ext cx="8424936" cy="864096"/>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lstStyle/>
          <a:p>
            <a:pPr lvl="0" algn="r">
              <a:lnSpc>
                <a:spcPct val="80000"/>
              </a:lnSpc>
              <a:spcBef>
                <a:spcPct val="20000"/>
              </a:spcBef>
              <a:buClr>
                <a:srgbClr val="FF9933"/>
              </a:buClr>
              <a:buSzPct val="100000"/>
              <a:buFont typeface="Monotype Corsiva" pitchFamily="66" charset="0"/>
              <a:buChar char="•"/>
            </a:pPr>
            <a:r>
              <a:rPr lang="ru-RU" sz="2800" dirty="0" smtClean="0">
                <a:latin typeface="+mn-lt"/>
              </a:rPr>
              <a:t>Микротрубочки и центриоли участвуют в образовании веретена деления</a:t>
            </a:r>
            <a:r>
              <a:rPr lang="ru-RU" sz="2800" noProof="0" dirty="0" smtClean="0">
                <a:latin typeface="+mn-lt"/>
              </a:rPr>
              <a:t> </a:t>
            </a:r>
            <a:endParaRPr lang="ru-RU" sz="2800" dirty="0" smtClean="0">
              <a:latin typeface="+mn-lt"/>
            </a:endParaRPr>
          </a:p>
        </p:txBody>
      </p:sp>
      <p:sp>
        <p:nvSpPr>
          <p:cNvPr id="11" name="TextBox 10"/>
          <p:cNvSpPr txBox="1"/>
          <p:nvPr/>
        </p:nvSpPr>
        <p:spPr>
          <a:xfrm>
            <a:off x="6444208" y="3284984"/>
            <a:ext cx="1415131" cy="369332"/>
          </a:xfrm>
          <a:prstGeom prst="rect">
            <a:avLst/>
          </a:prstGeom>
          <a:noFill/>
        </p:spPr>
        <p:txBody>
          <a:bodyPr wrap="none" rtlCol="0">
            <a:spAutoFit/>
          </a:bodyPr>
          <a:lstStyle/>
          <a:p>
            <a:r>
              <a:rPr lang="ru-RU" dirty="0" smtClean="0"/>
              <a:t>хромосомы</a:t>
            </a:r>
            <a:endParaRPr lang="ru-RU" dirty="0"/>
          </a:p>
        </p:txBody>
      </p:sp>
      <p:sp>
        <p:nvSpPr>
          <p:cNvPr id="12" name="TextBox 11"/>
          <p:cNvSpPr txBox="1"/>
          <p:nvPr/>
        </p:nvSpPr>
        <p:spPr>
          <a:xfrm>
            <a:off x="6444208" y="980728"/>
            <a:ext cx="1318374" cy="369332"/>
          </a:xfrm>
          <a:prstGeom prst="rect">
            <a:avLst/>
          </a:prstGeom>
          <a:noFill/>
        </p:spPr>
        <p:txBody>
          <a:bodyPr wrap="none" rtlCol="0">
            <a:spAutoFit/>
          </a:bodyPr>
          <a:lstStyle/>
          <a:p>
            <a:r>
              <a:rPr lang="ru-RU" dirty="0" smtClean="0"/>
              <a:t>центриоли</a:t>
            </a:r>
            <a:endParaRPr lang="ru-RU" dirty="0"/>
          </a:p>
        </p:txBody>
      </p:sp>
      <p:sp>
        <p:nvSpPr>
          <p:cNvPr id="13" name="TextBox 12"/>
          <p:cNvSpPr txBox="1"/>
          <p:nvPr/>
        </p:nvSpPr>
        <p:spPr>
          <a:xfrm>
            <a:off x="2771800" y="836712"/>
            <a:ext cx="2134239" cy="369332"/>
          </a:xfrm>
          <a:prstGeom prst="rect">
            <a:avLst/>
          </a:prstGeom>
          <a:noFill/>
        </p:spPr>
        <p:txBody>
          <a:bodyPr wrap="none" rtlCol="0">
            <a:spAutoFit/>
          </a:bodyPr>
          <a:lstStyle/>
          <a:p>
            <a:r>
              <a:rPr lang="ru-RU" dirty="0" smtClean="0"/>
              <a:t>веретено деления</a:t>
            </a:r>
            <a:endParaRPr lang="ru-RU" dirty="0"/>
          </a:p>
        </p:txBody>
      </p:sp>
      <p:sp>
        <p:nvSpPr>
          <p:cNvPr id="15" name="TextBox 14"/>
          <p:cNvSpPr txBox="1"/>
          <p:nvPr/>
        </p:nvSpPr>
        <p:spPr>
          <a:xfrm>
            <a:off x="359532" y="3789040"/>
            <a:ext cx="8424936" cy="781752"/>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r">
              <a:lnSpc>
                <a:spcPct val="80000"/>
              </a:lnSpc>
              <a:spcBef>
                <a:spcPts val="0"/>
              </a:spcBef>
              <a:spcAft>
                <a:spcPts val="0"/>
              </a:spcAft>
              <a:buClr>
                <a:srgbClr val="FF9933"/>
              </a:buClr>
              <a:buFont typeface="Monotype Corsiva" pitchFamily="66" charset="0"/>
              <a:buChar char="•"/>
            </a:pPr>
            <a:r>
              <a:rPr lang="ru-RU" sz="2800" dirty="0" smtClean="0">
                <a:latin typeface="+mn-lt"/>
              </a:rPr>
              <a:t>Увеличивается объем ядра, хромосомы конденсируются и утолщаются</a:t>
            </a:r>
            <a:endParaRPr lang="ru-RU" sz="2800" dirty="0">
              <a:latin typeface="+mn-lt"/>
            </a:endParaRPr>
          </a:p>
        </p:txBody>
      </p:sp>
      <p:sp>
        <p:nvSpPr>
          <p:cNvPr id="16" name="Rectangle 3"/>
          <p:cNvSpPr txBox="1">
            <a:spLocks noChangeArrowheads="1"/>
          </p:cNvSpPr>
          <p:nvPr/>
        </p:nvSpPr>
        <p:spPr>
          <a:xfrm>
            <a:off x="359532" y="5805264"/>
            <a:ext cx="8424936" cy="864096"/>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lstStyle/>
          <a:p>
            <a:pPr algn="r">
              <a:lnSpc>
                <a:spcPct val="80000"/>
              </a:lnSpc>
              <a:spcBef>
                <a:spcPct val="20000"/>
              </a:spcBef>
              <a:buClr>
                <a:srgbClr val="FF9933"/>
              </a:buClr>
              <a:buSzPct val="100000"/>
              <a:buFont typeface="Monotype Corsiva" pitchFamily="66" charset="0"/>
              <a:buChar char="•"/>
            </a:pPr>
            <a:r>
              <a:rPr lang="ru-RU" sz="3200" dirty="0" smtClean="0">
                <a:latin typeface="Georgia" pitchFamily="18" charset="0"/>
              </a:rPr>
              <a:t> </a:t>
            </a:r>
            <a:r>
              <a:rPr lang="ru-RU" sz="2800" dirty="0" smtClean="0">
                <a:latin typeface="+mn-lt"/>
              </a:rPr>
              <a:t>Ядерная мембрана растворяется, хромосомы выходят в цитоплазму</a:t>
            </a:r>
            <a:endParaRPr lang="ru-RU" sz="2800" dirty="0" smtClean="0">
              <a:latin typeface="Georgia" pitchFamily="18" charset="0"/>
            </a:endParaRPr>
          </a:p>
        </p:txBody>
      </p:sp>
      <p:sp>
        <p:nvSpPr>
          <p:cNvPr id="19" name="TextBox 18"/>
          <p:cNvSpPr txBox="1"/>
          <p:nvPr/>
        </p:nvSpPr>
        <p:spPr>
          <a:xfrm>
            <a:off x="7164288" y="1700808"/>
            <a:ext cx="1661742" cy="995422"/>
          </a:xfrm>
          <a:prstGeom prst="ellipse">
            <a:avLst/>
          </a:prstGeom>
          <a:noFill/>
          <a:ln>
            <a:solidFill>
              <a:srgbClr val="FF9900"/>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4000" dirty="0" smtClean="0">
                <a:solidFill>
                  <a:srgbClr val="FF0000"/>
                </a:solidFill>
                <a:latin typeface="+mn-lt"/>
              </a:rPr>
              <a:t>2</a:t>
            </a:r>
            <a:r>
              <a:rPr lang="en-US" sz="4000" dirty="0" smtClean="0">
                <a:solidFill>
                  <a:srgbClr val="FF0000"/>
                </a:solidFill>
                <a:latin typeface="+mn-lt"/>
              </a:rPr>
              <a:t>n</a:t>
            </a:r>
            <a:r>
              <a:rPr lang="ru-RU" sz="4000" dirty="0" smtClean="0">
                <a:solidFill>
                  <a:srgbClr val="FF0000"/>
                </a:solidFill>
                <a:latin typeface="+mn-lt"/>
              </a:rPr>
              <a:t>4</a:t>
            </a:r>
            <a:r>
              <a:rPr lang="en-US" sz="4000" dirty="0" smtClean="0">
                <a:solidFill>
                  <a:srgbClr val="FF0000"/>
                </a:solidFill>
                <a:latin typeface="+mn-lt"/>
              </a:rPr>
              <a:t>c</a:t>
            </a:r>
            <a:endParaRPr lang="ru-RU" sz="4000" dirty="0">
              <a:solidFill>
                <a:srgbClr val="FF0000"/>
              </a:solidFill>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1000"/>
                                        <p:tgtEl>
                                          <p:spTgt spid="1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strips(downRight)">
                                      <p:cBhvr>
                                        <p:cTn id="11" dur="1000"/>
                                        <p:tgtEl>
                                          <p:spTgt spid="11">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1000"/>
                                        <p:tgtEl>
                                          <p:spTgt spid="7"/>
                                        </p:tgtEl>
                                      </p:cBhvr>
                                    </p:animEffect>
                                  </p:childTnLst>
                                </p:cTn>
                              </p:par>
                            </p:childTnLst>
                          </p:cTn>
                        </p:par>
                        <p:par>
                          <p:cTn id="17" fill="hold">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trips(downRight)">
                                      <p:cBhvr>
                                        <p:cTn id="20" dur="1000"/>
                                        <p:tgtEl>
                                          <p:spTgt spid="13"/>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Right)">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trips(downRight)">
                                      <p:cBhvr>
                                        <p:cTn id="28" dur="1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strips(downRight)">
                                      <p:cBhvr>
                                        <p:cTn id="33"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5" grpId="0"/>
      <p:bldP spid="16"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694866" y="116632"/>
            <a:ext cx="5754269" cy="71508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ru-RU" sz="3600" b="1" dirty="0" smtClean="0">
                <a:solidFill>
                  <a:srgbClr val="FF0000"/>
                </a:solidFill>
              </a:rPr>
              <a:t>Метафаза</a:t>
            </a:r>
            <a:endParaRPr lang="ru-RU" sz="3600" b="1" dirty="0">
              <a:solidFill>
                <a:srgbClr val="FF0000"/>
              </a:solidFill>
            </a:endParaRPr>
          </a:p>
        </p:txBody>
      </p:sp>
      <p:pic>
        <p:nvPicPr>
          <p:cNvPr id="6" name="Picture 4" descr="7_3"/>
          <p:cNvPicPr>
            <a:picLocks noChangeAspect="1" noChangeArrowheads="1"/>
          </p:cNvPicPr>
          <p:nvPr/>
        </p:nvPicPr>
        <p:blipFill>
          <a:blip r:embed="rId2" cstate="print"/>
          <a:srcRect t="18059" r="68719"/>
          <a:stretch>
            <a:fillRect/>
          </a:stretch>
        </p:blipFill>
        <p:spPr bwMode="auto">
          <a:xfrm>
            <a:off x="34789" y="476672"/>
            <a:ext cx="2809019" cy="2799850"/>
          </a:xfrm>
          <a:prstGeom prst="rect">
            <a:avLst/>
          </a:prstGeom>
          <a:noFill/>
          <a:ln w="9525">
            <a:noFill/>
            <a:miter lim="800000"/>
            <a:headEnd/>
            <a:tailEnd/>
          </a:ln>
        </p:spPr>
      </p:pic>
      <p:pic>
        <p:nvPicPr>
          <p:cNvPr id="8" name="Picture 2" descr="C:\Documents and Settings\алексей\Рабочий стол\Безымянный.bmp"/>
          <p:cNvPicPr>
            <a:picLocks noChangeAspect="1" noChangeArrowheads="1"/>
          </p:cNvPicPr>
          <p:nvPr/>
        </p:nvPicPr>
        <p:blipFill>
          <a:blip r:embed="rId3" cstate="print"/>
          <a:srcRect r="11220" b="33218"/>
          <a:stretch>
            <a:fillRect/>
          </a:stretch>
        </p:blipFill>
        <p:spPr bwMode="auto">
          <a:xfrm>
            <a:off x="2451286" y="908720"/>
            <a:ext cx="5384738" cy="3240360"/>
          </a:xfrm>
          <a:prstGeom prst="rect">
            <a:avLst/>
          </a:prstGeom>
          <a:ln>
            <a:noFill/>
          </a:ln>
          <a:effectLst>
            <a:softEdge rad="112500"/>
          </a:effectLst>
        </p:spPr>
      </p:pic>
      <p:sp>
        <p:nvSpPr>
          <p:cNvPr id="9" name="TextBox 8"/>
          <p:cNvSpPr txBox="1"/>
          <p:nvPr/>
        </p:nvSpPr>
        <p:spPr>
          <a:xfrm>
            <a:off x="2771800" y="908720"/>
            <a:ext cx="1475725" cy="369332"/>
          </a:xfrm>
          <a:prstGeom prst="rect">
            <a:avLst/>
          </a:prstGeom>
          <a:noFill/>
        </p:spPr>
        <p:txBody>
          <a:bodyPr wrap="none" rtlCol="0">
            <a:spAutoFit/>
          </a:bodyPr>
          <a:lstStyle/>
          <a:p>
            <a:r>
              <a:rPr lang="ru-RU" dirty="0" smtClean="0"/>
              <a:t>центромера</a:t>
            </a:r>
            <a:endParaRPr lang="ru-RU" dirty="0"/>
          </a:p>
        </p:txBody>
      </p:sp>
      <p:sp>
        <p:nvSpPr>
          <p:cNvPr id="10" name="TextBox 9"/>
          <p:cNvSpPr txBox="1"/>
          <p:nvPr/>
        </p:nvSpPr>
        <p:spPr>
          <a:xfrm>
            <a:off x="6012160" y="908720"/>
            <a:ext cx="1571264" cy="646331"/>
          </a:xfrm>
          <a:prstGeom prst="rect">
            <a:avLst/>
          </a:prstGeom>
          <a:noFill/>
        </p:spPr>
        <p:txBody>
          <a:bodyPr wrap="none" rtlCol="0">
            <a:spAutoFit/>
          </a:bodyPr>
          <a:lstStyle/>
          <a:p>
            <a:r>
              <a:rPr lang="ru-RU" dirty="0" smtClean="0"/>
              <a:t>сестринские </a:t>
            </a:r>
          </a:p>
          <a:p>
            <a:r>
              <a:rPr lang="ru-RU" dirty="0" smtClean="0"/>
              <a:t>хроматиды</a:t>
            </a:r>
            <a:endParaRPr lang="ru-RU" dirty="0"/>
          </a:p>
        </p:txBody>
      </p:sp>
      <p:sp>
        <p:nvSpPr>
          <p:cNvPr id="11" name="TextBox 10"/>
          <p:cNvSpPr txBox="1"/>
          <p:nvPr/>
        </p:nvSpPr>
        <p:spPr>
          <a:xfrm>
            <a:off x="6732240" y="3068960"/>
            <a:ext cx="1318374" cy="369332"/>
          </a:xfrm>
          <a:prstGeom prst="rect">
            <a:avLst/>
          </a:prstGeom>
          <a:noFill/>
        </p:spPr>
        <p:txBody>
          <a:bodyPr wrap="none" rtlCol="0">
            <a:spAutoFit/>
          </a:bodyPr>
          <a:lstStyle/>
          <a:p>
            <a:r>
              <a:rPr lang="ru-RU" dirty="0" smtClean="0"/>
              <a:t>центриоли</a:t>
            </a:r>
            <a:endParaRPr lang="ru-RU" dirty="0"/>
          </a:p>
        </p:txBody>
      </p:sp>
      <p:sp>
        <p:nvSpPr>
          <p:cNvPr id="12" name="TextBox 11"/>
          <p:cNvSpPr txBox="1"/>
          <p:nvPr/>
        </p:nvSpPr>
        <p:spPr>
          <a:xfrm>
            <a:off x="1979712" y="3212976"/>
            <a:ext cx="2134239" cy="369332"/>
          </a:xfrm>
          <a:prstGeom prst="rect">
            <a:avLst/>
          </a:prstGeom>
          <a:noFill/>
        </p:spPr>
        <p:txBody>
          <a:bodyPr wrap="none" rtlCol="0">
            <a:spAutoFit/>
          </a:bodyPr>
          <a:lstStyle/>
          <a:p>
            <a:r>
              <a:rPr lang="ru-RU" dirty="0" smtClean="0"/>
              <a:t>веретено деления</a:t>
            </a:r>
            <a:endParaRPr lang="ru-RU" dirty="0"/>
          </a:p>
        </p:txBody>
      </p:sp>
      <p:sp>
        <p:nvSpPr>
          <p:cNvPr id="13" name="Rectangle 3"/>
          <p:cNvSpPr txBox="1">
            <a:spLocks noChangeArrowheads="1"/>
          </p:cNvSpPr>
          <p:nvPr/>
        </p:nvSpPr>
        <p:spPr>
          <a:xfrm>
            <a:off x="467544" y="4293096"/>
            <a:ext cx="8424936" cy="1296144"/>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lstStyle/>
          <a:p>
            <a:pPr algn="r">
              <a:lnSpc>
                <a:spcPct val="80000"/>
              </a:lnSpc>
              <a:spcBef>
                <a:spcPct val="20000"/>
              </a:spcBef>
              <a:buClr>
                <a:srgbClr val="FF9933"/>
              </a:buClr>
              <a:buSzPct val="100000"/>
              <a:buFont typeface="Monotype Corsiva" pitchFamily="66" charset="0"/>
              <a:buChar char="•"/>
            </a:pPr>
            <a:r>
              <a:rPr lang="ru-RU" sz="3200" dirty="0" smtClean="0">
                <a:latin typeface="Georgia" pitchFamily="18" charset="0"/>
              </a:rPr>
              <a:t> </a:t>
            </a:r>
            <a:r>
              <a:rPr lang="ru-RU" sz="2800" dirty="0" smtClean="0"/>
              <a:t>Хромосомы располагаются по экватору клетки, хроматиды соединены в области центромеры – </a:t>
            </a:r>
            <a:r>
              <a:rPr lang="ru-RU" sz="2800" dirty="0" smtClean="0">
                <a:solidFill>
                  <a:srgbClr val="FF0000"/>
                </a:solidFill>
              </a:rPr>
              <a:t>метафазная пластинка</a:t>
            </a:r>
            <a:endParaRPr lang="ru-RU" sz="2800" dirty="0" smtClean="0">
              <a:solidFill>
                <a:srgbClr val="FF0000"/>
              </a:solidFill>
              <a:latin typeface="Georgia" pitchFamily="18" charset="0"/>
            </a:endParaRPr>
          </a:p>
        </p:txBody>
      </p:sp>
      <p:sp>
        <p:nvSpPr>
          <p:cNvPr id="14" name="Rectangle 3"/>
          <p:cNvSpPr txBox="1">
            <a:spLocks noChangeArrowheads="1"/>
          </p:cNvSpPr>
          <p:nvPr/>
        </p:nvSpPr>
        <p:spPr>
          <a:xfrm>
            <a:off x="395536" y="5589240"/>
            <a:ext cx="8424936" cy="864096"/>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lstStyle/>
          <a:p>
            <a:pPr algn="r">
              <a:lnSpc>
                <a:spcPct val="80000"/>
              </a:lnSpc>
              <a:spcBef>
                <a:spcPct val="20000"/>
              </a:spcBef>
              <a:buClr>
                <a:srgbClr val="FF9933"/>
              </a:buClr>
              <a:buSzPct val="100000"/>
              <a:buFont typeface="Monotype Corsiva" pitchFamily="66" charset="0"/>
              <a:buChar char="•"/>
            </a:pPr>
            <a:r>
              <a:rPr lang="ru-RU" sz="3200" dirty="0" smtClean="0">
                <a:latin typeface="Georgia" pitchFamily="18" charset="0"/>
              </a:rPr>
              <a:t> </a:t>
            </a:r>
            <a:r>
              <a:rPr lang="ru-RU" sz="2800" dirty="0" smtClean="0"/>
              <a:t>Нити веретена деления прикрепляются к центромерам</a:t>
            </a:r>
            <a:endParaRPr lang="ru-RU" sz="2800" dirty="0" smtClean="0">
              <a:latin typeface="Georgia" pitchFamily="18" charset="0"/>
            </a:endParaRPr>
          </a:p>
        </p:txBody>
      </p:sp>
      <p:sp>
        <p:nvSpPr>
          <p:cNvPr id="15" name="TextBox 14"/>
          <p:cNvSpPr txBox="1"/>
          <p:nvPr/>
        </p:nvSpPr>
        <p:spPr>
          <a:xfrm>
            <a:off x="7164288" y="1700808"/>
            <a:ext cx="1661742" cy="995422"/>
          </a:xfrm>
          <a:prstGeom prst="ellipse">
            <a:avLst/>
          </a:prstGeom>
          <a:noFill/>
          <a:ln>
            <a:solidFill>
              <a:srgbClr val="FF9900"/>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4000" dirty="0" smtClean="0">
                <a:solidFill>
                  <a:srgbClr val="FF0000"/>
                </a:solidFill>
                <a:latin typeface="+mn-lt"/>
              </a:rPr>
              <a:t>2</a:t>
            </a:r>
            <a:r>
              <a:rPr lang="en-US" sz="4000" dirty="0" smtClean="0">
                <a:solidFill>
                  <a:srgbClr val="FF0000"/>
                </a:solidFill>
                <a:latin typeface="+mn-lt"/>
              </a:rPr>
              <a:t>n</a:t>
            </a:r>
            <a:r>
              <a:rPr lang="ru-RU" sz="4000" dirty="0" smtClean="0">
                <a:solidFill>
                  <a:srgbClr val="FF0000"/>
                </a:solidFill>
                <a:latin typeface="+mn-lt"/>
              </a:rPr>
              <a:t>4</a:t>
            </a:r>
            <a:r>
              <a:rPr lang="en-US" sz="4000" dirty="0" smtClean="0">
                <a:solidFill>
                  <a:srgbClr val="FF0000"/>
                </a:solidFill>
                <a:latin typeface="+mn-lt"/>
              </a:rPr>
              <a:t>c</a:t>
            </a:r>
            <a:endParaRPr lang="ru-RU" sz="4000" dirty="0">
              <a:solidFill>
                <a:srgbClr val="FF0000"/>
              </a:solidFill>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Right)">
                                      <p:cBhvr>
                                        <p:cTn id="7" dur="1000"/>
                                        <p:tgtEl>
                                          <p:spTgt spid="13"/>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1000"/>
                                        <p:tgtEl>
                                          <p:spTgt spid="10"/>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strips(downRight)">
                                      <p:cBhvr>
                                        <p:cTn id="20" dur="1000"/>
                                        <p:tgtEl>
                                          <p:spTgt spid="14"/>
                                        </p:tgtEl>
                                      </p:cBhvr>
                                    </p:animEffect>
                                  </p:childTnLst>
                                </p:cTn>
                              </p:par>
                            </p:childTnLst>
                          </p:cTn>
                        </p:par>
                        <p:par>
                          <p:cTn id="21" fill="hold">
                            <p:stCondLst>
                              <p:cond delay="1000"/>
                            </p:stCondLst>
                            <p:childTnLst>
                              <p:par>
                                <p:cTn id="22" presetID="18" presetClass="entr" presetSubtype="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1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trips(downRight)">
                                      <p:cBhvr>
                                        <p:cTn id="2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694866" y="116632"/>
            <a:ext cx="5754269" cy="71508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ru-RU" sz="3600" b="1" dirty="0" smtClean="0">
                <a:solidFill>
                  <a:srgbClr val="FF0000"/>
                </a:solidFill>
              </a:rPr>
              <a:t>Анафаза</a:t>
            </a:r>
            <a:endParaRPr lang="ru-RU" sz="3600" b="1" dirty="0">
              <a:solidFill>
                <a:srgbClr val="FF0000"/>
              </a:solidFill>
            </a:endParaRPr>
          </a:p>
        </p:txBody>
      </p:sp>
      <p:pic>
        <p:nvPicPr>
          <p:cNvPr id="3" name="Picture 4" descr="7_4"/>
          <p:cNvPicPr>
            <a:picLocks noChangeAspect="1" noChangeArrowheads="1"/>
          </p:cNvPicPr>
          <p:nvPr/>
        </p:nvPicPr>
        <p:blipFill>
          <a:blip r:embed="rId2" cstate="print"/>
          <a:srcRect t="14490" r="67334"/>
          <a:stretch>
            <a:fillRect/>
          </a:stretch>
        </p:blipFill>
        <p:spPr bwMode="auto">
          <a:xfrm>
            <a:off x="179512" y="183923"/>
            <a:ext cx="2835404" cy="3021131"/>
          </a:xfrm>
          <a:prstGeom prst="rect">
            <a:avLst/>
          </a:prstGeom>
          <a:noFill/>
          <a:ln w="9525">
            <a:solidFill>
              <a:schemeClr val="bg1"/>
            </a:solidFill>
            <a:miter lim="800000"/>
            <a:headEnd/>
            <a:tailEnd/>
          </a:ln>
        </p:spPr>
      </p:pic>
      <p:pic>
        <p:nvPicPr>
          <p:cNvPr id="6" name="Picture 2" descr="C:\Documents and Settings\алексей\Рабочий стол\Безымянный.bmp"/>
          <p:cNvPicPr>
            <a:picLocks noChangeAspect="1" noChangeArrowheads="1"/>
          </p:cNvPicPr>
          <p:nvPr/>
        </p:nvPicPr>
        <p:blipFill>
          <a:blip r:embed="rId3" cstate="print"/>
          <a:srcRect l="5906" t="738" r="5906" b="29528"/>
          <a:stretch>
            <a:fillRect/>
          </a:stretch>
        </p:blipFill>
        <p:spPr bwMode="auto">
          <a:xfrm>
            <a:off x="2411760" y="908720"/>
            <a:ext cx="5349893" cy="3384376"/>
          </a:xfrm>
          <a:prstGeom prst="rect">
            <a:avLst/>
          </a:prstGeom>
          <a:ln>
            <a:noFill/>
          </a:ln>
          <a:effectLst>
            <a:softEdge rad="112500"/>
          </a:effectLst>
        </p:spPr>
      </p:pic>
      <p:sp>
        <p:nvSpPr>
          <p:cNvPr id="7" name="TextBox 6"/>
          <p:cNvSpPr txBox="1"/>
          <p:nvPr/>
        </p:nvSpPr>
        <p:spPr>
          <a:xfrm>
            <a:off x="2915816" y="836712"/>
            <a:ext cx="1415131" cy="369332"/>
          </a:xfrm>
          <a:prstGeom prst="rect">
            <a:avLst/>
          </a:prstGeom>
          <a:noFill/>
        </p:spPr>
        <p:txBody>
          <a:bodyPr wrap="none" rtlCol="0">
            <a:spAutoFit/>
          </a:bodyPr>
          <a:lstStyle/>
          <a:p>
            <a:r>
              <a:rPr lang="ru-RU" dirty="0" smtClean="0"/>
              <a:t>хромосомы</a:t>
            </a:r>
          </a:p>
        </p:txBody>
      </p:sp>
      <p:sp>
        <p:nvSpPr>
          <p:cNvPr id="8" name="TextBox 7"/>
          <p:cNvSpPr txBox="1"/>
          <p:nvPr/>
        </p:nvSpPr>
        <p:spPr>
          <a:xfrm>
            <a:off x="6300192" y="1340768"/>
            <a:ext cx="1318374" cy="369332"/>
          </a:xfrm>
          <a:prstGeom prst="rect">
            <a:avLst/>
          </a:prstGeom>
          <a:noFill/>
        </p:spPr>
        <p:txBody>
          <a:bodyPr wrap="none" rtlCol="0">
            <a:spAutoFit/>
          </a:bodyPr>
          <a:lstStyle/>
          <a:p>
            <a:r>
              <a:rPr lang="ru-RU" dirty="0" smtClean="0"/>
              <a:t>центриоли</a:t>
            </a:r>
            <a:endParaRPr lang="ru-RU" dirty="0"/>
          </a:p>
        </p:txBody>
      </p:sp>
      <p:sp>
        <p:nvSpPr>
          <p:cNvPr id="9" name="TextBox 8"/>
          <p:cNvSpPr txBox="1"/>
          <p:nvPr/>
        </p:nvSpPr>
        <p:spPr>
          <a:xfrm>
            <a:off x="6372200" y="3645024"/>
            <a:ext cx="2134239" cy="369332"/>
          </a:xfrm>
          <a:prstGeom prst="rect">
            <a:avLst/>
          </a:prstGeom>
          <a:noFill/>
        </p:spPr>
        <p:txBody>
          <a:bodyPr wrap="none" rtlCol="0">
            <a:spAutoFit/>
          </a:bodyPr>
          <a:lstStyle/>
          <a:p>
            <a:r>
              <a:rPr lang="ru-RU" dirty="0" smtClean="0"/>
              <a:t>веретено деления</a:t>
            </a:r>
            <a:endParaRPr lang="ru-RU" dirty="0"/>
          </a:p>
        </p:txBody>
      </p:sp>
      <p:sp>
        <p:nvSpPr>
          <p:cNvPr id="10" name="TextBox 9"/>
          <p:cNvSpPr txBox="1"/>
          <p:nvPr/>
        </p:nvSpPr>
        <p:spPr>
          <a:xfrm>
            <a:off x="2195736" y="3573016"/>
            <a:ext cx="1475725" cy="369332"/>
          </a:xfrm>
          <a:prstGeom prst="rect">
            <a:avLst/>
          </a:prstGeom>
          <a:noFill/>
        </p:spPr>
        <p:txBody>
          <a:bodyPr wrap="none" rtlCol="0">
            <a:spAutoFit/>
          </a:bodyPr>
          <a:lstStyle/>
          <a:p>
            <a:r>
              <a:rPr lang="ru-RU" dirty="0" smtClean="0"/>
              <a:t>центромера</a:t>
            </a:r>
            <a:endParaRPr lang="ru-RU" dirty="0"/>
          </a:p>
        </p:txBody>
      </p:sp>
      <p:sp>
        <p:nvSpPr>
          <p:cNvPr id="11" name="Rectangle 3"/>
          <p:cNvSpPr txBox="1">
            <a:spLocks noChangeArrowheads="1"/>
          </p:cNvSpPr>
          <p:nvPr/>
        </p:nvSpPr>
        <p:spPr>
          <a:xfrm>
            <a:off x="395536" y="4581128"/>
            <a:ext cx="8424936" cy="864096"/>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lstStyle/>
          <a:p>
            <a:pPr algn="r">
              <a:lnSpc>
                <a:spcPct val="80000"/>
              </a:lnSpc>
              <a:spcBef>
                <a:spcPct val="20000"/>
              </a:spcBef>
              <a:buClr>
                <a:srgbClr val="FF9933"/>
              </a:buClr>
              <a:buSzPct val="100000"/>
              <a:buFont typeface="Monotype Corsiva" pitchFamily="66" charset="0"/>
              <a:buChar char="•"/>
            </a:pPr>
            <a:r>
              <a:rPr lang="ru-RU" sz="3200" dirty="0" smtClean="0"/>
              <a:t> </a:t>
            </a:r>
            <a:r>
              <a:rPr lang="ru-RU" sz="2800" dirty="0" smtClean="0"/>
              <a:t>Центромеры расщепляются, хроматиды становятся самостоятельными хромосомами</a:t>
            </a:r>
          </a:p>
          <a:p>
            <a:pPr>
              <a:lnSpc>
                <a:spcPct val="80000"/>
              </a:lnSpc>
              <a:spcBef>
                <a:spcPct val="20000"/>
              </a:spcBef>
              <a:buClr>
                <a:srgbClr val="FF9933"/>
              </a:buClr>
              <a:buSzPct val="100000"/>
            </a:pPr>
            <a:r>
              <a:rPr lang="ru-RU" sz="3200" dirty="0" smtClean="0">
                <a:latin typeface="Georgia" pitchFamily="18" charset="0"/>
              </a:rPr>
              <a:t> </a:t>
            </a:r>
          </a:p>
        </p:txBody>
      </p:sp>
      <p:sp>
        <p:nvSpPr>
          <p:cNvPr id="12" name="Rectangle 3"/>
          <p:cNvSpPr txBox="1">
            <a:spLocks noChangeArrowheads="1"/>
          </p:cNvSpPr>
          <p:nvPr/>
        </p:nvSpPr>
        <p:spPr>
          <a:xfrm>
            <a:off x="359532" y="5589240"/>
            <a:ext cx="8424936" cy="864096"/>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lstStyle/>
          <a:p>
            <a:pPr algn="r">
              <a:lnSpc>
                <a:spcPct val="80000"/>
              </a:lnSpc>
              <a:spcBef>
                <a:spcPct val="20000"/>
              </a:spcBef>
              <a:buClr>
                <a:srgbClr val="FF9933"/>
              </a:buClr>
              <a:buSzPct val="100000"/>
              <a:buFont typeface="Monotype Corsiva" pitchFamily="66" charset="0"/>
              <a:buChar char="•"/>
            </a:pPr>
            <a:r>
              <a:rPr lang="ru-RU" sz="3200" dirty="0" smtClean="0"/>
              <a:t> </a:t>
            </a:r>
            <a:r>
              <a:rPr lang="ru-RU" sz="2800" dirty="0" smtClean="0"/>
              <a:t>Нити веретена деления сокращаются и тянут хромосомы к полюсам клетки</a:t>
            </a:r>
          </a:p>
          <a:p>
            <a:pPr>
              <a:lnSpc>
                <a:spcPct val="80000"/>
              </a:lnSpc>
              <a:spcBef>
                <a:spcPct val="20000"/>
              </a:spcBef>
              <a:buClr>
                <a:srgbClr val="FF9933"/>
              </a:buClr>
              <a:buSzPct val="100000"/>
            </a:pPr>
            <a:r>
              <a:rPr lang="ru-RU" sz="3200" dirty="0" smtClean="0">
                <a:latin typeface="Georgia" pitchFamily="18" charset="0"/>
              </a:rPr>
              <a:t> </a:t>
            </a:r>
          </a:p>
        </p:txBody>
      </p:sp>
      <p:sp>
        <p:nvSpPr>
          <p:cNvPr id="13" name="TextBox 12"/>
          <p:cNvSpPr txBox="1"/>
          <p:nvPr/>
        </p:nvSpPr>
        <p:spPr>
          <a:xfrm>
            <a:off x="7164288" y="1700808"/>
            <a:ext cx="1661742" cy="995422"/>
          </a:xfrm>
          <a:prstGeom prst="ellipse">
            <a:avLst/>
          </a:prstGeom>
          <a:noFill/>
          <a:ln>
            <a:solidFill>
              <a:srgbClr val="FF9900"/>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4000" dirty="0" smtClean="0">
                <a:solidFill>
                  <a:srgbClr val="FF0000"/>
                </a:solidFill>
              </a:rPr>
              <a:t>4</a:t>
            </a:r>
            <a:r>
              <a:rPr lang="en-US" sz="4000" dirty="0" smtClean="0">
                <a:solidFill>
                  <a:srgbClr val="FF0000"/>
                </a:solidFill>
                <a:latin typeface="+mn-lt"/>
              </a:rPr>
              <a:t>n</a:t>
            </a:r>
            <a:r>
              <a:rPr lang="ru-RU" sz="4000" dirty="0" smtClean="0">
                <a:solidFill>
                  <a:srgbClr val="FF0000"/>
                </a:solidFill>
                <a:latin typeface="+mn-lt"/>
              </a:rPr>
              <a:t>4</a:t>
            </a:r>
            <a:r>
              <a:rPr lang="en-US" sz="4000" dirty="0" smtClean="0">
                <a:solidFill>
                  <a:srgbClr val="FF0000"/>
                </a:solidFill>
                <a:latin typeface="+mn-lt"/>
              </a:rPr>
              <a:t>c</a:t>
            </a:r>
            <a:endParaRPr lang="ru-RU" sz="4000" dirty="0">
              <a:solidFill>
                <a:srgbClr val="FF0000"/>
              </a:solidFill>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2000"/>
                                        <p:tgtEl>
                                          <p:spTgt spid="10"/>
                                        </p:tgtEl>
                                      </p:cBhvr>
                                    </p:animEffect>
                                  </p:childTnLst>
                                </p:cTn>
                              </p:par>
                            </p:childTnLst>
                          </p:cTn>
                        </p:par>
                        <p:par>
                          <p:cTn id="12" fill="hold">
                            <p:stCondLst>
                              <p:cond delay="3000"/>
                            </p:stCondLst>
                            <p:childTnLst>
                              <p:par>
                                <p:cTn id="13" presetID="18" presetClass="entr" presetSubtype="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Right)">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Right)">
                                      <p:cBhvr>
                                        <p:cTn id="20" dur="1000"/>
                                        <p:tgtEl>
                                          <p:spTgt spid="12"/>
                                        </p:tgtEl>
                                      </p:cBhvr>
                                    </p:animEffect>
                                  </p:childTnLst>
                                </p:cTn>
                              </p:par>
                            </p:childTnLst>
                          </p:cTn>
                        </p:par>
                        <p:par>
                          <p:cTn id="21" fill="hold">
                            <p:stCondLst>
                              <p:cond delay="1000"/>
                            </p:stCondLst>
                            <p:childTnLst>
                              <p:par>
                                <p:cTn id="22" presetID="18" presetClass="entr" presetSubtype="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strips(downRight)">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694866" y="116632"/>
            <a:ext cx="5754269" cy="71508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ru-RU" sz="3600" b="1" dirty="0" smtClean="0">
                <a:solidFill>
                  <a:srgbClr val="FF0000"/>
                </a:solidFill>
              </a:rPr>
              <a:t>Телофаза</a:t>
            </a:r>
            <a:endParaRPr lang="ru-RU" sz="3600" b="1" dirty="0">
              <a:solidFill>
                <a:srgbClr val="FF0000"/>
              </a:solidFill>
            </a:endParaRPr>
          </a:p>
        </p:txBody>
      </p:sp>
      <p:pic>
        <p:nvPicPr>
          <p:cNvPr id="6" name="Picture 4" descr="7_5"/>
          <p:cNvPicPr>
            <a:picLocks noChangeAspect="1" noChangeArrowheads="1"/>
          </p:cNvPicPr>
          <p:nvPr/>
        </p:nvPicPr>
        <p:blipFill>
          <a:blip r:embed="rId2" cstate="print">
            <a:lum bright="-10000" contrast="20000"/>
          </a:blip>
          <a:srcRect l="-1463" t="16181" r="69738" b="9247"/>
          <a:stretch>
            <a:fillRect/>
          </a:stretch>
        </p:blipFill>
        <p:spPr bwMode="auto">
          <a:xfrm>
            <a:off x="251520" y="908720"/>
            <a:ext cx="2578230" cy="2557141"/>
          </a:xfrm>
          <a:prstGeom prst="rect">
            <a:avLst/>
          </a:prstGeom>
          <a:noFill/>
          <a:ln w="9525">
            <a:noFill/>
            <a:miter lim="800000"/>
            <a:headEnd/>
            <a:tailEnd/>
          </a:ln>
        </p:spPr>
      </p:pic>
      <p:pic>
        <p:nvPicPr>
          <p:cNvPr id="4098" name="Picture 2" descr="C:\Documents and Settings\алексей\Рабочий стол\Безымянный.bmp"/>
          <p:cNvPicPr>
            <a:picLocks noChangeAspect="1" noChangeArrowheads="1"/>
          </p:cNvPicPr>
          <p:nvPr/>
        </p:nvPicPr>
        <p:blipFill>
          <a:blip r:embed="rId3" cstate="print"/>
          <a:srcRect r="8268" b="27313"/>
          <a:stretch>
            <a:fillRect/>
          </a:stretch>
        </p:blipFill>
        <p:spPr bwMode="auto">
          <a:xfrm>
            <a:off x="2699792" y="908720"/>
            <a:ext cx="5046396" cy="3198907"/>
          </a:xfrm>
          <a:prstGeom prst="rect">
            <a:avLst/>
          </a:prstGeom>
          <a:ln>
            <a:noFill/>
          </a:ln>
          <a:effectLst>
            <a:softEdge rad="112500"/>
          </a:effectLst>
        </p:spPr>
      </p:pic>
      <p:sp>
        <p:nvSpPr>
          <p:cNvPr id="9" name="TextBox 8"/>
          <p:cNvSpPr txBox="1"/>
          <p:nvPr/>
        </p:nvSpPr>
        <p:spPr>
          <a:xfrm>
            <a:off x="2411760" y="980728"/>
            <a:ext cx="1157048" cy="369332"/>
          </a:xfrm>
          <a:prstGeom prst="rect">
            <a:avLst/>
          </a:prstGeom>
          <a:noFill/>
        </p:spPr>
        <p:txBody>
          <a:bodyPr wrap="none" rtlCol="0">
            <a:spAutoFit/>
          </a:bodyPr>
          <a:lstStyle/>
          <a:p>
            <a:r>
              <a:rPr lang="ru-RU" dirty="0" smtClean="0"/>
              <a:t>ядрышко</a:t>
            </a:r>
            <a:endParaRPr lang="ru-RU" dirty="0"/>
          </a:p>
        </p:txBody>
      </p:sp>
      <p:sp>
        <p:nvSpPr>
          <p:cNvPr id="10" name="TextBox 9"/>
          <p:cNvSpPr txBox="1"/>
          <p:nvPr/>
        </p:nvSpPr>
        <p:spPr>
          <a:xfrm>
            <a:off x="5436096" y="764704"/>
            <a:ext cx="1784206" cy="369332"/>
          </a:xfrm>
          <a:prstGeom prst="rect">
            <a:avLst/>
          </a:prstGeom>
          <a:noFill/>
        </p:spPr>
        <p:txBody>
          <a:bodyPr wrap="none" rtlCol="0">
            <a:spAutoFit/>
          </a:bodyPr>
          <a:lstStyle/>
          <a:p>
            <a:r>
              <a:rPr lang="ru-RU" dirty="0" smtClean="0"/>
              <a:t>дочерние ядра</a:t>
            </a:r>
            <a:endParaRPr lang="ru-RU" dirty="0"/>
          </a:p>
        </p:txBody>
      </p:sp>
      <p:sp>
        <p:nvSpPr>
          <p:cNvPr id="11" name="TextBox 10"/>
          <p:cNvSpPr txBox="1"/>
          <p:nvPr/>
        </p:nvSpPr>
        <p:spPr>
          <a:xfrm>
            <a:off x="6660232" y="1340768"/>
            <a:ext cx="1318374" cy="369332"/>
          </a:xfrm>
          <a:prstGeom prst="rect">
            <a:avLst/>
          </a:prstGeom>
          <a:noFill/>
        </p:spPr>
        <p:txBody>
          <a:bodyPr wrap="none" rtlCol="0">
            <a:spAutoFit/>
          </a:bodyPr>
          <a:lstStyle/>
          <a:p>
            <a:r>
              <a:rPr lang="ru-RU" dirty="0" smtClean="0"/>
              <a:t>центриоли</a:t>
            </a:r>
            <a:endParaRPr lang="ru-RU" dirty="0"/>
          </a:p>
        </p:txBody>
      </p:sp>
      <p:sp>
        <p:nvSpPr>
          <p:cNvPr id="12" name="TextBox 11"/>
          <p:cNvSpPr txBox="1"/>
          <p:nvPr/>
        </p:nvSpPr>
        <p:spPr>
          <a:xfrm>
            <a:off x="6300192" y="3429000"/>
            <a:ext cx="2233945" cy="369332"/>
          </a:xfrm>
          <a:prstGeom prst="rect">
            <a:avLst/>
          </a:prstGeom>
          <a:noFill/>
        </p:spPr>
        <p:txBody>
          <a:bodyPr wrap="none" rtlCol="0">
            <a:spAutoFit/>
          </a:bodyPr>
          <a:lstStyle/>
          <a:p>
            <a:r>
              <a:rPr lang="ru-RU" dirty="0" smtClean="0"/>
              <a:t>ядерная мембрана</a:t>
            </a:r>
            <a:endParaRPr lang="ru-RU" dirty="0"/>
          </a:p>
        </p:txBody>
      </p:sp>
      <p:sp>
        <p:nvSpPr>
          <p:cNvPr id="13" name="TextBox 12"/>
          <p:cNvSpPr txBox="1"/>
          <p:nvPr/>
        </p:nvSpPr>
        <p:spPr>
          <a:xfrm>
            <a:off x="2123728" y="2780928"/>
            <a:ext cx="1415131" cy="369332"/>
          </a:xfrm>
          <a:prstGeom prst="rect">
            <a:avLst/>
          </a:prstGeom>
          <a:noFill/>
        </p:spPr>
        <p:txBody>
          <a:bodyPr wrap="none" rtlCol="0">
            <a:spAutoFit/>
          </a:bodyPr>
          <a:lstStyle/>
          <a:p>
            <a:r>
              <a:rPr lang="ru-RU" dirty="0" smtClean="0"/>
              <a:t>хромосомы</a:t>
            </a:r>
            <a:endParaRPr lang="ru-RU" dirty="0"/>
          </a:p>
        </p:txBody>
      </p:sp>
      <p:sp>
        <p:nvSpPr>
          <p:cNvPr id="14" name="TextBox 13"/>
          <p:cNvSpPr txBox="1"/>
          <p:nvPr/>
        </p:nvSpPr>
        <p:spPr>
          <a:xfrm>
            <a:off x="2267744" y="3573016"/>
            <a:ext cx="1961819" cy="369332"/>
          </a:xfrm>
          <a:prstGeom prst="rect">
            <a:avLst/>
          </a:prstGeom>
          <a:noFill/>
        </p:spPr>
        <p:txBody>
          <a:bodyPr wrap="none" rtlCol="0">
            <a:spAutoFit/>
          </a:bodyPr>
          <a:lstStyle/>
          <a:p>
            <a:r>
              <a:rPr lang="ru-RU" dirty="0" smtClean="0"/>
              <a:t>дочерние клетки</a:t>
            </a:r>
            <a:endParaRPr lang="ru-RU" dirty="0"/>
          </a:p>
        </p:txBody>
      </p:sp>
      <p:sp>
        <p:nvSpPr>
          <p:cNvPr id="15" name="Rectangle 3"/>
          <p:cNvSpPr txBox="1">
            <a:spLocks noChangeArrowheads="1"/>
          </p:cNvSpPr>
          <p:nvPr/>
        </p:nvSpPr>
        <p:spPr>
          <a:xfrm>
            <a:off x="359532" y="4149080"/>
            <a:ext cx="8424936" cy="864096"/>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lstStyle/>
          <a:p>
            <a:pPr algn="r">
              <a:lnSpc>
                <a:spcPct val="80000"/>
              </a:lnSpc>
              <a:spcBef>
                <a:spcPct val="20000"/>
              </a:spcBef>
              <a:buClr>
                <a:srgbClr val="FF9933"/>
              </a:buClr>
              <a:buSzPct val="100000"/>
              <a:buFont typeface="Monotype Corsiva" pitchFamily="66" charset="0"/>
              <a:buChar char="•"/>
            </a:pPr>
            <a:r>
              <a:rPr lang="ru-RU" sz="3200" dirty="0" smtClean="0"/>
              <a:t> </a:t>
            </a:r>
            <a:r>
              <a:rPr lang="ru-RU" sz="2800" dirty="0" smtClean="0"/>
              <a:t>Хромосомы деконденсируются, образуются ядрышки и ядерные мембраны</a:t>
            </a:r>
          </a:p>
          <a:p>
            <a:pPr>
              <a:lnSpc>
                <a:spcPct val="80000"/>
              </a:lnSpc>
              <a:spcBef>
                <a:spcPct val="20000"/>
              </a:spcBef>
              <a:buClr>
                <a:srgbClr val="FF9933"/>
              </a:buClr>
              <a:buSzPct val="100000"/>
            </a:pPr>
            <a:r>
              <a:rPr lang="ru-RU" sz="3200" dirty="0" smtClean="0">
                <a:latin typeface="Georgia" pitchFamily="18" charset="0"/>
              </a:rPr>
              <a:t> </a:t>
            </a:r>
          </a:p>
        </p:txBody>
      </p:sp>
      <p:sp>
        <p:nvSpPr>
          <p:cNvPr id="16" name="Rectangle 3"/>
          <p:cNvSpPr txBox="1">
            <a:spLocks noChangeArrowheads="1"/>
          </p:cNvSpPr>
          <p:nvPr/>
        </p:nvSpPr>
        <p:spPr>
          <a:xfrm>
            <a:off x="359532" y="5157192"/>
            <a:ext cx="8424936" cy="504056"/>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lstStyle/>
          <a:p>
            <a:pPr algn="r">
              <a:lnSpc>
                <a:spcPct val="80000"/>
              </a:lnSpc>
              <a:spcBef>
                <a:spcPct val="20000"/>
              </a:spcBef>
              <a:buClr>
                <a:srgbClr val="FF9933"/>
              </a:buClr>
              <a:buSzPct val="100000"/>
              <a:buFont typeface="Monotype Corsiva" pitchFamily="66" charset="0"/>
              <a:buChar char="•"/>
            </a:pPr>
            <a:r>
              <a:rPr lang="ru-RU" sz="3200" dirty="0" smtClean="0"/>
              <a:t> </a:t>
            </a:r>
            <a:r>
              <a:rPr lang="ru-RU" sz="2800" dirty="0" smtClean="0"/>
              <a:t>Растворяются нити веретена деления</a:t>
            </a:r>
            <a:endParaRPr lang="ru-RU" sz="2800" dirty="0" smtClean="0">
              <a:latin typeface="Georgia" pitchFamily="18" charset="0"/>
            </a:endParaRPr>
          </a:p>
        </p:txBody>
      </p:sp>
      <p:sp>
        <p:nvSpPr>
          <p:cNvPr id="17" name="Rectangle 3"/>
          <p:cNvSpPr txBox="1">
            <a:spLocks noChangeArrowheads="1"/>
          </p:cNvSpPr>
          <p:nvPr/>
        </p:nvSpPr>
        <p:spPr>
          <a:xfrm>
            <a:off x="359532" y="5805264"/>
            <a:ext cx="8424936" cy="864096"/>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a:lstStyle/>
          <a:p>
            <a:pPr algn="r">
              <a:lnSpc>
                <a:spcPct val="80000"/>
              </a:lnSpc>
              <a:spcBef>
                <a:spcPct val="20000"/>
              </a:spcBef>
              <a:buClr>
                <a:srgbClr val="FF9933"/>
              </a:buClr>
              <a:buSzPct val="100000"/>
              <a:buFont typeface="Monotype Corsiva" pitchFamily="66" charset="0"/>
              <a:buChar char="•"/>
            </a:pPr>
            <a:r>
              <a:rPr lang="ru-RU" sz="3200" dirty="0" smtClean="0">
                <a:latin typeface="Georgia" pitchFamily="18" charset="0"/>
              </a:rPr>
              <a:t> </a:t>
            </a:r>
            <a:r>
              <a:rPr lang="ru-RU" sz="2800" dirty="0" smtClean="0">
                <a:solidFill>
                  <a:srgbClr val="FF0000"/>
                </a:solidFill>
              </a:rPr>
              <a:t>Цитокинез</a:t>
            </a:r>
            <a:r>
              <a:rPr lang="ru-RU" sz="2800" dirty="0" smtClean="0"/>
              <a:t> – деление цитоплазмы и образование двух дочерних клеток</a:t>
            </a:r>
          </a:p>
          <a:p>
            <a:pPr>
              <a:lnSpc>
                <a:spcPct val="80000"/>
              </a:lnSpc>
              <a:spcBef>
                <a:spcPct val="20000"/>
              </a:spcBef>
              <a:buClr>
                <a:srgbClr val="FF9933"/>
              </a:buClr>
              <a:buSzPct val="100000"/>
              <a:buFont typeface="Monotype Corsiva" pitchFamily="66" charset="0"/>
              <a:buChar char="•"/>
            </a:pPr>
            <a:endParaRPr lang="ru-RU" sz="3200" dirty="0" smtClean="0"/>
          </a:p>
        </p:txBody>
      </p:sp>
      <p:sp>
        <p:nvSpPr>
          <p:cNvPr id="18" name="TextBox 17"/>
          <p:cNvSpPr txBox="1"/>
          <p:nvPr/>
        </p:nvSpPr>
        <p:spPr>
          <a:xfrm>
            <a:off x="7164288" y="1700808"/>
            <a:ext cx="1661742" cy="995422"/>
          </a:xfrm>
          <a:prstGeom prst="ellipse">
            <a:avLst/>
          </a:prstGeom>
          <a:noFill/>
          <a:ln>
            <a:solidFill>
              <a:srgbClr val="FF9900"/>
            </a:solidFill>
          </a:ln>
        </p:spPr>
        <p:style>
          <a:lnRef idx="1">
            <a:schemeClr val="accent1"/>
          </a:lnRef>
          <a:fillRef idx="2">
            <a:schemeClr val="accent1"/>
          </a:fillRef>
          <a:effectRef idx="1">
            <a:schemeClr val="accent1"/>
          </a:effectRef>
          <a:fontRef idx="minor">
            <a:schemeClr val="dk1"/>
          </a:fontRef>
        </p:style>
        <p:txBody>
          <a:bodyPr wrap="none" rtlCol="0">
            <a:spAutoFit/>
          </a:bodyPr>
          <a:lstStyle/>
          <a:p>
            <a:r>
              <a:rPr lang="ru-RU" sz="4000" dirty="0" smtClean="0">
                <a:solidFill>
                  <a:srgbClr val="FF0000"/>
                </a:solidFill>
              </a:rPr>
              <a:t>2</a:t>
            </a:r>
            <a:r>
              <a:rPr lang="en-US" sz="4000" dirty="0" smtClean="0">
                <a:solidFill>
                  <a:srgbClr val="FF0000"/>
                </a:solidFill>
                <a:latin typeface="+mn-lt"/>
              </a:rPr>
              <a:t>n</a:t>
            </a:r>
            <a:r>
              <a:rPr lang="ru-RU" sz="4000" dirty="0" smtClean="0">
                <a:solidFill>
                  <a:srgbClr val="FF0000"/>
                </a:solidFill>
              </a:rPr>
              <a:t>2</a:t>
            </a:r>
            <a:r>
              <a:rPr lang="en-US" sz="4000" dirty="0" smtClean="0">
                <a:solidFill>
                  <a:srgbClr val="FF0000"/>
                </a:solidFill>
                <a:latin typeface="+mn-lt"/>
              </a:rPr>
              <a:t>c</a:t>
            </a:r>
            <a:endParaRPr lang="ru-RU" sz="4000" dirty="0">
              <a:solidFill>
                <a:srgbClr val="FF0000"/>
              </a:solidFill>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1000"/>
                                        <p:tgtEl>
                                          <p:spTgt spid="15"/>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trips(downRight)">
                                      <p:cBhvr>
                                        <p:cTn id="11" dur="1000"/>
                                        <p:tgtEl>
                                          <p:spTgt spid="13"/>
                                        </p:tgtEl>
                                      </p:cBhvr>
                                    </p:animEffect>
                                  </p:childTnLst>
                                </p:cTn>
                              </p:par>
                            </p:childTnLst>
                          </p:cTn>
                        </p:par>
                        <p:par>
                          <p:cTn id="12" fill="hold">
                            <p:stCondLst>
                              <p:cond delay="2000"/>
                            </p:stCondLst>
                            <p:childTnLst>
                              <p:par>
                                <p:cTn id="13" presetID="18" presetClass="entr" presetSubtype="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Right)">
                                      <p:cBhvr>
                                        <p:cTn id="15" dur="1000"/>
                                        <p:tgtEl>
                                          <p:spTgt spid="9"/>
                                        </p:tgtEl>
                                      </p:cBhvr>
                                    </p:animEffect>
                                  </p:childTnLst>
                                </p:cTn>
                              </p:par>
                            </p:childTnLst>
                          </p:cTn>
                        </p:par>
                        <p:par>
                          <p:cTn id="16" fill="hold">
                            <p:stCondLst>
                              <p:cond delay="3000"/>
                            </p:stCondLst>
                            <p:childTnLst>
                              <p:par>
                                <p:cTn id="17" presetID="18" presetClass="entr" presetSubtype="6"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Right)">
                                      <p:cBhvr>
                                        <p:cTn id="19" dur="1000"/>
                                        <p:tgtEl>
                                          <p:spTgt spid="12"/>
                                        </p:tgtEl>
                                      </p:cBhvr>
                                    </p:animEffect>
                                  </p:childTnLst>
                                </p:cTn>
                              </p:par>
                            </p:childTnLst>
                          </p:cTn>
                        </p:par>
                        <p:par>
                          <p:cTn id="20" fill="hold">
                            <p:stCondLst>
                              <p:cond delay="4000"/>
                            </p:stCondLst>
                            <p:childTnLst>
                              <p:par>
                                <p:cTn id="21" presetID="18" presetClass="entr" presetSubtype="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strips(downRight)">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trips(downRight)">
                                      <p:cBhvr>
                                        <p:cTn id="28" dur="1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6"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strips(downRight)">
                                      <p:cBhvr>
                                        <p:cTn id="33" dur="1000"/>
                                        <p:tgtEl>
                                          <p:spTgt spid="17"/>
                                        </p:tgtEl>
                                      </p:cBhvr>
                                    </p:animEffect>
                                  </p:childTnLst>
                                </p:cTn>
                              </p:par>
                            </p:childTnLst>
                          </p:cTn>
                        </p:par>
                        <p:par>
                          <p:cTn id="34" fill="hold">
                            <p:stCondLst>
                              <p:cond delay="1000"/>
                            </p:stCondLst>
                            <p:childTnLst>
                              <p:par>
                                <p:cTn id="35" presetID="18" presetClass="entr" presetSubtype="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strips(downRight)">
                                      <p:cBhvr>
                                        <p:cTn id="37" dur="1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strips(downRight)">
                                      <p:cBhvr>
                                        <p:cTn id="4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P spid="13" grpId="0"/>
      <p:bldP spid="14" grpId="0"/>
      <p:bldP spid="15" grpId="0"/>
      <p:bldP spid="16" grpId="0"/>
      <p:bldP spid="17" grpId="0"/>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332656"/>
            <a:ext cx="9144000" cy="765175"/>
          </a:xfrm>
        </p:spPr>
        <p:txBody>
          <a:bodyPr/>
          <a:lstStyle/>
          <a:p>
            <a:pPr eaLnBrk="1" hangingPunct="1"/>
            <a:r>
              <a:rPr lang="ru-RU" sz="3200" b="1" dirty="0" smtClean="0">
                <a:solidFill>
                  <a:srgbClr val="FF0000"/>
                </a:solidFill>
              </a:rPr>
              <a:t>Длительность клеточных циклов</a:t>
            </a:r>
          </a:p>
        </p:txBody>
      </p:sp>
      <p:sp>
        <p:nvSpPr>
          <p:cNvPr id="24579" name="Rectangle 3"/>
          <p:cNvSpPr>
            <a:spLocks noGrp="1" noChangeArrowheads="1"/>
          </p:cNvSpPr>
          <p:nvPr>
            <p:ph idx="1"/>
          </p:nvPr>
        </p:nvSpPr>
        <p:spPr>
          <a:xfrm>
            <a:off x="179388" y="1500188"/>
            <a:ext cx="8964612" cy="4545012"/>
          </a:xfrm>
        </p:spPr>
        <p:txBody>
          <a:bodyPr/>
          <a:lstStyle/>
          <a:p>
            <a:pPr algn="just" eaLnBrk="1" hangingPunct="1">
              <a:lnSpc>
                <a:spcPct val="90000"/>
              </a:lnSpc>
              <a:spcBef>
                <a:spcPts val="600"/>
              </a:spcBef>
              <a:spcAft>
                <a:spcPts val="600"/>
              </a:spcAft>
            </a:pPr>
            <a:r>
              <a:rPr lang="ru-RU" sz="2800" dirty="0" smtClean="0">
                <a:solidFill>
                  <a:srgbClr val="002060"/>
                </a:solidFill>
              </a:rPr>
              <a:t>Дробящееся яйцо у золотой рыбки  </a:t>
            </a:r>
            <a:r>
              <a:rPr lang="ru-RU" sz="2800" dirty="0" smtClean="0">
                <a:solidFill>
                  <a:srgbClr val="FF0000"/>
                </a:solidFill>
              </a:rPr>
              <a:t>– 20 мин</a:t>
            </a:r>
          </a:p>
          <a:p>
            <a:pPr algn="just" eaLnBrk="1" hangingPunct="1">
              <a:lnSpc>
                <a:spcPct val="90000"/>
              </a:lnSpc>
              <a:spcBef>
                <a:spcPts val="600"/>
              </a:spcBef>
              <a:spcAft>
                <a:spcPts val="600"/>
              </a:spcAft>
            </a:pPr>
            <a:r>
              <a:rPr lang="ru-RU" sz="2800" dirty="0" smtClean="0">
                <a:solidFill>
                  <a:srgbClr val="002060"/>
                </a:solidFill>
              </a:rPr>
              <a:t>Эпителий 12-перстной кишки </a:t>
            </a:r>
            <a:r>
              <a:rPr lang="ru-RU" sz="2800" dirty="0" smtClean="0">
                <a:solidFill>
                  <a:srgbClr val="FF0000"/>
                </a:solidFill>
              </a:rPr>
              <a:t>– 11 час</a:t>
            </a:r>
          </a:p>
          <a:p>
            <a:pPr algn="just" eaLnBrk="1" hangingPunct="1">
              <a:lnSpc>
                <a:spcPct val="90000"/>
              </a:lnSpc>
              <a:spcBef>
                <a:spcPts val="600"/>
              </a:spcBef>
              <a:spcAft>
                <a:spcPts val="600"/>
              </a:spcAft>
            </a:pPr>
            <a:r>
              <a:rPr lang="ru-RU" sz="2800" dirty="0" smtClean="0">
                <a:solidFill>
                  <a:srgbClr val="002060"/>
                </a:solidFill>
              </a:rPr>
              <a:t>Эпителий толстой кишки </a:t>
            </a:r>
            <a:r>
              <a:rPr lang="ru-RU" sz="2800" dirty="0" smtClean="0">
                <a:solidFill>
                  <a:srgbClr val="FF0000"/>
                </a:solidFill>
              </a:rPr>
              <a:t>– 19 час</a:t>
            </a:r>
          </a:p>
          <a:p>
            <a:pPr algn="just" eaLnBrk="1" hangingPunct="1">
              <a:lnSpc>
                <a:spcPct val="90000"/>
              </a:lnSpc>
              <a:spcBef>
                <a:spcPts val="600"/>
              </a:spcBef>
              <a:spcAft>
                <a:spcPts val="600"/>
              </a:spcAft>
            </a:pPr>
            <a:r>
              <a:rPr lang="ru-RU" sz="2800" dirty="0" smtClean="0">
                <a:solidFill>
                  <a:srgbClr val="002060"/>
                </a:solidFill>
              </a:rPr>
              <a:t>Клетки кончика лука </a:t>
            </a:r>
            <a:r>
              <a:rPr lang="ru-RU" sz="2800" dirty="0" smtClean="0">
                <a:solidFill>
                  <a:srgbClr val="FF0000"/>
                </a:solidFill>
              </a:rPr>
              <a:t>– 20 час</a:t>
            </a:r>
          </a:p>
          <a:p>
            <a:pPr algn="just" eaLnBrk="1" hangingPunct="1">
              <a:lnSpc>
                <a:spcPct val="90000"/>
              </a:lnSpc>
              <a:spcBef>
                <a:spcPts val="600"/>
              </a:spcBef>
              <a:spcAft>
                <a:spcPts val="600"/>
              </a:spcAft>
            </a:pPr>
            <a:r>
              <a:rPr lang="ru-RU" sz="2800" dirty="0" smtClean="0">
                <a:solidFill>
                  <a:srgbClr val="002060"/>
                </a:solidFill>
              </a:rPr>
              <a:t>Эпителий роговицы глаза </a:t>
            </a:r>
            <a:r>
              <a:rPr lang="ru-RU" sz="2800" dirty="0" smtClean="0">
                <a:solidFill>
                  <a:srgbClr val="FF0000"/>
                </a:solidFill>
              </a:rPr>
              <a:t>– 3 дня</a:t>
            </a:r>
          </a:p>
          <a:p>
            <a:pPr algn="just" eaLnBrk="1" hangingPunct="1">
              <a:lnSpc>
                <a:spcPct val="90000"/>
              </a:lnSpc>
              <a:spcBef>
                <a:spcPts val="600"/>
              </a:spcBef>
              <a:spcAft>
                <a:spcPts val="600"/>
              </a:spcAft>
            </a:pPr>
            <a:r>
              <a:rPr lang="ru-RU" sz="2800" dirty="0" smtClean="0">
                <a:solidFill>
                  <a:srgbClr val="002060"/>
                </a:solidFill>
              </a:rPr>
              <a:t>Кожный эпителий </a:t>
            </a:r>
            <a:r>
              <a:rPr lang="ru-RU" sz="2800" dirty="0" smtClean="0">
                <a:solidFill>
                  <a:srgbClr val="FF0000"/>
                </a:solidFill>
              </a:rPr>
              <a:t>– 24 дня</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 calcmode="lin" valueType="num">
                                      <p:cBhvr additive="base">
                                        <p:cTn id="12" dur="1000" fill="hold"/>
                                        <p:tgtEl>
                                          <p:spTgt spid="24579">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24579">
                                            <p:txEl>
                                              <p:pRg st="2" end="2"/>
                                            </p:txEl>
                                          </p:spTgt>
                                        </p:tgtEl>
                                        <p:attrNameLst>
                                          <p:attrName>style.visibility</p:attrName>
                                        </p:attrNameLst>
                                      </p:cBhvr>
                                      <p:to>
                                        <p:strVal val="visible"/>
                                      </p:to>
                                    </p:set>
                                    <p:anim calcmode="lin" valueType="num">
                                      <p:cBhvr additive="base">
                                        <p:cTn id="17" dur="1000" fill="hold"/>
                                        <p:tgtEl>
                                          <p:spTgt spid="24579">
                                            <p:txEl>
                                              <p:pRg st="2" end="2"/>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8" fill="hold" nodeType="afterEffect">
                                  <p:stCondLst>
                                    <p:cond delay="0"/>
                                  </p:stCondLst>
                                  <p:childTnLst>
                                    <p:set>
                                      <p:cBhvr>
                                        <p:cTn id="21" dur="1" fill="hold">
                                          <p:stCondLst>
                                            <p:cond delay="0"/>
                                          </p:stCondLst>
                                        </p:cTn>
                                        <p:tgtEl>
                                          <p:spTgt spid="24579">
                                            <p:txEl>
                                              <p:pRg st="3" end="3"/>
                                            </p:txEl>
                                          </p:spTgt>
                                        </p:tgtEl>
                                        <p:attrNameLst>
                                          <p:attrName>style.visibility</p:attrName>
                                        </p:attrNameLst>
                                      </p:cBhvr>
                                      <p:to>
                                        <p:strVal val="visible"/>
                                      </p:to>
                                    </p:set>
                                    <p:anim calcmode="lin" valueType="num">
                                      <p:cBhvr additive="base">
                                        <p:cTn id="22" dur="1000" fill="hold"/>
                                        <p:tgtEl>
                                          <p:spTgt spid="24579">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24579">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3500"/>
                            </p:stCondLst>
                            <p:childTnLst>
                              <p:par>
                                <p:cTn id="25" presetID="2" presetClass="entr" presetSubtype="8" fill="hold" nodeType="after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 calcmode="lin" valueType="num">
                                      <p:cBhvr additive="base">
                                        <p:cTn id="27" dur="1000" fill="hold"/>
                                        <p:tgtEl>
                                          <p:spTgt spid="24579">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4500"/>
                            </p:stCondLst>
                            <p:childTnLst>
                              <p:par>
                                <p:cTn id="30" presetID="2" presetClass="entr" presetSubtype="8" fill="hold" nodeType="after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 calcmode="lin" valueType="num">
                                      <p:cBhvr additive="base">
                                        <p:cTn id="32" dur="1000" fill="hold"/>
                                        <p:tgtEl>
                                          <p:spTgt spid="24579">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2457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79512" y="2060848"/>
            <a:ext cx="8964488" cy="1138773"/>
          </a:xfrm>
          <a:prstGeom prst="rect">
            <a:avLst/>
          </a:prstGeom>
        </p:spPr>
        <p:txBody>
          <a:bodyPr wrap="square">
            <a:spAutoFit/>
          </a:bodyPr>
          <a:lstStyle/>
          <a:p>
            <a:endParaRPr lang="ru-RU" sz="2400" dirty="0" smtClean="0"/>
          </a:p>
          <a:p>
            <a:pPr>
              <a:buFont typeface="Wingdings" pitchFamily="2" charset="2"/>
              <a:buChar char="§"/>
            </a:pPr>
            <a:r>
              <a:rPr lang="ru-RU" sz="2000" dirty="0" smtClean="0"/>
              <a:t>Это необходимо для сохранения постоянства числа хромосом в клетках организма при половом размножении</a:t>
            </a:r>
            <a:r>
              <a:rPr lang="ru-RU" sz="2400" dirty="0" smtClean="0"/>
              <a:t>.</a:t>
            </a:r>
            <a:endParaRPr lang="ru-RU" sz="2400" dirty="0"/>
          </a:p>
        </p:txBody>
      </p:sp>
      <p:sp>
        <p:nvSpPr>
          <p:cNvPr id="7" name="Прямоугольник 6"/>
          <p:cNvSpPr/>
          <p:nvPr/>
        </p:nvSpPr>
        <p:spPr>
          <a:xfrm>
            <a:off x="179512" y="3645024"/>
            <a:ext cx="8640960" cy="707886"/>
          </a:xfrm>
          <a:prstGeom prst="rect">
            <a:avLst/>
          </a:prstGeom>
        </p:spPr>
        <p:txBody>
          <a:bodyPr wrap="square">
            <a:spAutoFit/>
          </a:bodyPr>
          <a:lstStyle/>
          <a:p>
            <a:pPr>
              <a:buFont typeface="Wingdings" pitchFamily="2" charset="2"/>
              <a:buChar char="§"/>
            </a:pPr>
            <a:r>
              <a:rPr lang="ru-RU" sz="2000" dirty="0" smtClean="0"/>
              <a:t>В каждой клетке тела человека диплоидный набор хромосом (2</a:t>
            </a:r>
            <a:r>
              <a:rPr lang="en-US" sz="2000" dirty="0" smtClean="0"/>
              <a:t>n</a:t>
            </a:r>
            <a:r>
              <a:rPr lang="ru-RU" sz="2000" dirty="0" smtClean="0"/>
              <a:t>) равен 46. </a:t>
            </a:r>
            <a:endParaRPr lang="ru-RU" sz="2000" dirty="0"/>
          </a:p>
        </p:txBody>
      </p:sp>
      <p:sp>
        <p:nvSpPr>
          <p:cNvPr id="8" name="Прямоугольник 7"/>
          <p:cNvSpPr/>
          <p:nvPr/>
        </p:nvSpPr>
        <p:spPr>
          <a:xfrm>
            <a:off x="179512" y="4581128"/>
            <a:ext cx="8964488" cy="1015663"/>
          </a:xfrm>
          <a:prstGeom prst="rect">
            <a:avLst/>
          </a:prstGeom>
        </p:spPr>
        <p:txBody>
          <a:bodyPr wrap="square">
            <a:spAutoFit/>
          </a:bodyPr>
          <a:lstStyle/>
          <a:p>
            <a:pPr>
              <a:buFont typeface="Wingdings" pitchFamily="2" charset="2"/>
              <a:buChar char="§"/>
            </a:pPr>
            <a:r>
              <a:rPr lang="ru-RU" sz="2000" dirty="0" smtClean="0"/>
              <a:t>Новый человеческий организм возникает в момент слияния яйцеклетки и сперматозоида. Поэтому содержит по гаплоидному набору хромосом (n), т. е. по 23 хромосомы.</a:t>
            </a:r>
          </a:p>
        </p:txBody>
      </p:sp>
      <p:sp>
        <p:nvSpPr>
          <p:cNvPr id="10" name="Прямоугольник 9"/>
          <p:cNvSpPr/>
          <p:nvPr/>
        </p:nvSpPr>
        <p:spPr>
          <a:xfrm>
            <a:off x="179512" y="260648"/>
            <a:ext cx="8964488" cy="2000548"/>
          </a:xfrm>
          <a:prstGeom prst="rect">
            <a:avLst/>
          </a:prstGeom>
        </p:spPr>
        <p:txBody>
          <a:bodyPr wrap="square">
            <a:spAutoFit/>
          </a:bodyPr>
          <a:lstStyle/>
          <a:p>
            <a:pPr>
              <a:buFont typeface="Wingdings" pitchFamily="2" charset="2"/>
              <a:buChar char="§"/>
            </a:pPr>
            <a:r>
              <a:rPr lang="ru-RU" sz="2400" b="1" dirty="0" smtClean="0">
                <a:solidFill>
                  <a:srgbClr val="FF0000"/>
                </a:solidFill>
              </a:rPr>
              <a:t>Мейоз </a:t>
            </a:r>
            <a:r>
              <a:rPr lang="ru-RU" sz="2000" dirty="0" smtClean="0"/>
              <a:t>- это особый способ деления клеток, в результате  которого происходит редукция числа хромосом вдвое.</a:t>
            </a:r>
          </a:p>
          <a:p>
            <a:endParaRPr lang="ru-RU" sz="2000" dirty="0" smtClean="0"/>
          </a:p>
          <a:p>
            <a:pPr>
              <a:buFont typeface="Wingdings" pitchFamily="2" charset="2"/>
              <a:buChar char="§"/>
            </a:pPr>
            <a:r>
              <a:rPr lang="ru-RU" sz="2000" dirty="0" smtClean="0"/>
              <a:t> Впервые был описан В. Флеммингом в 1882 году у животных и Э. Страсбургером в 1888 году  у растений. С помощью мейоза образуются гаметы.</a:t>
            </a:r>
            <a:endParaRPr lang="ru-RU" sz="2000" dirty="0"/>
          </a:p>
        </p:txBody>
      </p:sp>
    </p:spTree>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552" y="188640"/>
            <a:ext cx="8218488" cy="633412"/>
          </a:xfrm>
        </p:spPr>
        <p:txBody>
          <a:bodyPr/>
          <a:lstStyle/>
          <a:p>
            <a:r>
              <a:rPr lang="ru-RU" sz="3200" b="1" dirty="0" smtClean="0">
                <a:solidFill>
                  <a:srgbClr val="FF0000"/>
                </a:solidFill>
              </a:rPr>
              <a:t>Результат мейоза</a:t>
            </a:r>
            <a:endParaRPr lang="ru-RU" sz="3200" b="1" dirty="0">
              <a:solidFill>
                <a:srgbClr val="FF0000"/>
              </a:solidFill>
            </a:endParaRPr>
          </a:p>
        </p:txBody>
      </p:sp>
      <p:sp>
        <p:nvSpPr>
          <p:cNvPr id="11267" name="Rectangle 3"/>
          <p:cNvSpPr>
            <a:spLocks noGrp="1" noChangeArrowheads="1"/>
          </p:cNvSpPr>
          <p:nvPr>
            <p:ph idx="1"/>
          </p:nvPr>
        </p:nvSpPr>
        <p:spPr>
          <a:xfrm>
            <a:off x="395536" y="3645024"/>
            <a:ext cx="8472518" cy="2714644"/>
          </a:xfrm>
        </p:spPr>
        <p:txBody>
          <a:bodyPr>
            <a:noAutofit/>
          </a:bodyPr>
          <a:lstStyle/>
          <a:p>
            <a:pPr marL="3175" indent="11113" algn="just">
              <a:lnSpc>
                <a:spcPct val="120000"/>
              </a:lnSpc>
              <a:spcBef>
                <a:spcPts val="0"/>
              </a:spcBef>
              <a:buFont typeface="Wingdings" pitchFamily="2" charset="2"/>
              <a:buChar char="§"/>
            </a:pPr>
            <a:r>
              <a:rPr lang="ru-RU" sz="2200" dirty="0" smtClean="0"/>
              <a:t>Благодаря мейозу из каждого гонадоцита половых желёз с двойным, − </a:t>
            </a:r>
            <a:r>
              <a:rPr lang="ru-RU" sz="2200" b="1" i="1" dirty="0" smtClean="0"/>
              <a:t>диплоидным</a:t>
            </a:r>
            <a:r>
              <a:rPr lang="ru-RU" sz="2200" dirty="0" smtClean="0"/>
              <a:t> набором хромосом, образуется 4 клетки  с одинарным, − </a:t>
            </a:r>
            <a:r>
              <a:rPr lang="ru-RU" sz="2200" b="1" i="1" dirty="0" smtClean="0"/>
              <a:t>гаплоидным</a:t>
            </a:r>
            <a:r>
              <a:rPr lang="ru-RU" sz="2200" dirty="0" smtClean="0"/>
              <a:t> набором;</a:t>
            </a:r>
          </a:p>
          <a:p>
            <a:pPr marL="3175" indent="11113" algn="just">
              <a:lnSpc>
                <a:spcPct val="120000"/>
              </a:lnSpc>
              <a:spcBef>
                <a:spcPts val="0"/>
              </a:spcBef>
              <a:buNone/>
            </a:pPr>
            <a:endParaRPr lang="ru-RU" sz="2200" dirty="0" smtClean="0"/>
          </a:p>
          <a:p>
            <a:pPr marL="3175" indent="11113" algn="just">
              <a:lnSpc>
                <a:spcPct val="120000"/>
              </a:lnSpc>
              <a:spcBef>
                <a:spcPts val="0"/>
              </a:spcBef>
              <a:buFont typeface="Wingdings" pitchFamily="2" charset="2"/>
              <a:buChar char="§"/>
            </a:pPr>
            <a:r>
              <a:rPr lang="ru-RU" sz="2200" dirty="0" smtClean="0"/>
              <a:t> генетическая рекомбинация гомологичных хромосом создаёт новые, ранее не существовавшие комбинации генов и повышает выживаемость организмов в процессе эволюции.</a:t>
            </a:r>
            <a:endParaRPr lang="ru-RU" sz="2200" dirty="0"/>
          </a:p>
        </p:txBody>
      </p:sp>
      <p:pic>
        <p:nvPicPr>
          <p:cNvPr id="4" name="Рисунок 3" descr="Яйцеклетка.jpg"/>
          <p:cNvPicPr>
            <a:picLocks noChangeAspect="1"/>
          </p:cNvPicPr>
          <p:nvPr/>
        </p:nvPicPr>
        <p:blipFill>
          <a:blip r:embed="rId3" cstate="print"/>
          <a:stretch>
            <a:fillRect/>
          </a:stretch>
        </p:blipFill>
        <p:spPr>
          <a:xfrm>
            <a:off x="4644008" y="1052736"/>
            <a:ext cx="2736238" cy="2643206"/>
          </a:xfrm>
          <a:prstGeom prst="rect">
            <a:avLst/>
          </a:prstGeom>
        </p:spPr>
      </p:pic>
      <p:grpSp>
        <p:nvGrpSpPr>
          <p:cNvPr id="2" name="Группа 8"/>
          <p:cNvGrpSpPr/>
          <p:nvPr/>
        </p:nvGrpSpPr>
        <p:grpSpPr>
          <a:xfrm>
            <a:off x="2339752" y="1484784"/>
            <a:ext cx="1000132" cy="2071702"/>
            <a:chOff x="2786050" y="1428736"/>
            <a:chExt cx="1928826" cy="2933700"/>
          </a:xfrm>
        </p:grpSpPr>
        <p:pic>
          <p:nvPicPr>
            <p:cNvPr id="12290" name="Picture 2"/>
            <p:cNvPicPr>
              <a:picLocks noChangeAspect="1" noChangeArrowheads="1"/>
            </p:cNvPicPr>
            <p:nvPr/>
          </p:nvPicPr>
          <p:blipFill>
            <a:blip r:embed="rId4" cstate="print">
              <a:lum bright="10000" contrast="-10000"/>
            </a:blip>
            <a:srcRect/>
            <a:stretch>
              <a:fillRect/>
            </a:stretch>
          </p:blipFill>
          <p:spPr bwMode="auto">
            <a:xfrm>
              <a:off x="2786050" y="1428736"/>
              <a:ext cx="428628" cy="2933700"/>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print">
              <a:lum bright="10000" contrast="-10000"/>
            </a:blip>
            <a:srcRect/>
            <a:stretch>
              <a:fillRect/>
            </a:stretch>
          </p:blipFill>
          <p:spPr bwMode="auto">
            <a:xfrm>
              <a:off x="3286116" y="1428736"/>
              <a:ext cx="428628" cy="2933700"/>
            </a:xfrm>
            <a:prstGeom prst="rect">
              <a:avLst/>
            </a:prstGeom>
            <a:noFill/>
            <a:ln w="9525">
              <a:noFill/>
              <a:miter lim="800000"/>
              <a:headEnd/>
              <a:tailEnd/>
            </a:ln>
            <a:effectLst/>
          </p:spPr>
        </p:pic>
        <p:pic>
          <p:nvPicPr>
            <p:cNvPr id="7" name="Picture 2"/>
            <p:cNvPicPr>
              <a:picLocks noChangeAspect="1" noChangeArrowheads="1"/>
            </p:cNvPicPr>
            <p:nvPr/>
          </p:nvPicPr>
          <p:blipFill>
            <a:blip r:embed="rId4" cstate="print">
              <a:lum bright="10000" contrast="-10000"/>
            </a:blip>
            <a:srcRect/>
            <a:stretch>
              <a:fillRect/>
            </a:stretch>
          </p:blipFill>
          <p:spPr bwMode="auto">
            <a:xfrm>
              <a:off x="3786182" y="1428736"/>
              <a:ext cx="428628" cy="2933700"/>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lum bright="10000" contrast="-10000"/>
            </a:blip>
            <a:srcRect/>
            <a:stretch>
              <a:fillRect/>
            </a:stretch>
          </p:blipFill>
          <p:spPr bwMode="auto">
            <a:xfrm>
              <a:off x="4286248" y="1428736"/>
              <a:ext cx="428628" cy="2933700"/>
            </a:xfrm>
            <a:prstGeom prst="rect">
              <a:avLst/>
            </a:prstGeom>
            <a:noFill/>
            <a:ln w="9525">
              <a:noFill/>
              <a:miter lim="800000"/>
              <a:headEnd/>
              <a:tailEnd/>
            </a:ln>
            <a:effectLst/>
          </p:spPr>
        </p:pic>
      </p:gr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 Box 4"/>
          <p:cNvSpPr txBox="1">
            <a:spLocks noChangeArrowheads="1"/>
          </p:cNvSpPr>
          <p:nvPr/>
        </p:nvSpPr>
        <p:spPr bwMode="auto">
          <a:xfrm>
            <a:off x="827088" y="471470"/>
            <a:ext cx="7561262" cy="457200"/>
          </a:xfrm>
          <a:prstGeom prst="rect">
            <a:avLst/>
          </a:prstGeom>
          <a:noFill/>
          <a:ln w="9525">
            <a:noFill/>
            <a:miter lim="800000"/>
            <a:headEnd/>
            <a:tailEnd/>
          </a:ln>
          <a:effectLst/>
        </p:spPr>
        <p:txBody>
          <a:bodyPr>
            <a:spAutoFit/>
          </a:bodyPr>
          <a:lstStyle/>
          <a:p>
            <a:pPr algn="ctr">
              <a:spcBef>
                <a:spcPct val="50000"/>
              </a:spcBef>
            </a:pPr>
            <a:r>
              <a:rPr lang="ru-RU" sz="2400" b="1" i="1" dirty="0">
                <a:solidFill>
                  <a:srgbClr val="FF0000"/>
                </a:solidFill>
                <a:latin typeface="+mj-lt"/>
              </a:rPr>
              <a:t>Подведем</a:t>
            </a:r>
            <a:r>
              <a:rPr lang="ru-RU" sz="2400" b="1" i="1" dirty="0">
                <a:solidFill>
                  <a:srgbClr val="FF0000"/>
                </a:solidFill>
              </a:rPr>
              <a:t> </a:t>
            </a:r>
            <a:r>
              <a:rPr lang="ru-RU" sz="2400" b="1" i="1" dirty="0">
                <a:solidFill>
                  <a:srgbClr val="FF0000"/>
                </a:solidFill>
                <a:latin typeface="+mj-lt"/>
              </a:rPr>
              <a:t>итоги</a:t>
            </a:r>
            <a:r>
              <a:rPr lang="ru-RU" sz="2400" b="1" i="1" dirty="0">
                <a:solidFill>
                  <a:srgbClr val="FF0000"/>
                </a:solidFill>
              </a:rPr>
              <a:t>:</a:t>
            </a:r>
          </a:p>
        </p:txBody>
      </p:sp>
      <p:sp>
        <p:nvSpPr>
          <p:cNvPr id="48133" name="Text Box 5"/>
          <p:cNvSpPr txBox="1">
            <a:spLocks noChangeArrowheads="1"/>
          </p:cNvSpPr>
          <p:nvPr/>
        </p:nvSpPr>
        <p:spPr bwMode="auto">
          <a:xfrm>
            <a:off x="428596" y="928670"/>
            <a:ext cx="8215371" cy="5576911"/>
          </a:xfrm>
          <a:prstGeom prst="rect">
            <a:avLst/>
          </a:prstGeom>
          <a:noFill/>
          <a:ln w="9525">
            <a:noFill/>
            <a:miter lim="800000"/>
            <a:headEnd/>
            <a:tailEnd/>
          </a:ln>
          <a:effectLst/>
        </p:spPr>
        <p:txBody>
          <a:bodyPr wrap="square">
            <a:spAutoFit/>
          </a:bodyPr>
          <a:lstStyle/>
          <a:p>
            <a:pPr>
              <a:lnSpc>
                <a:spcPct val="110000"/>
              </a:lnSpc>
              <a:spcBef>
                <a:spcPct val="50000"/>
              </a:spcBef>
            </a:pPr>
            <a:r>
              <a:rPr lang="ru-RU" dirty="0" smtClean="0"/>
              <a:t>Мейоз:</a:t>
            </a:r>
            <a:endParaRPr lang="ru-RU" dirty="0"/>
          </a:p>
          <a:p>
            <a:pPr>
              <a:lnSpc>
                <a:spcPct val="110000"/>
              </a:lnSpc>
            </a:pPr>
            <a:r>
              <a:rPr lang="ru-RU" i="1" dirty="0" smtClean="0">
                <a:solidFill>
                  <a:srgbClr val="FF0000"/>
                </a:solidFill>
              </a:rPr>
              <a:t>Особый вид деления клеток, при котором число хромосом в дочерних клетках уменьшается в два раза.</a:t>
            </a:r>
          </a:p>
          <a:p>
            <a:pPr>
              <a:lnSpc>
                <a:spcPct val="110000"/>
              </a:lnSpc>
            </a:pPr>
            <a:r>
              <a:rPr lang="ru-RU" dirty="0" smtClean="0"/>
              <a:t>Конъюгация:</a:t>
            </a:r>
          </a:p>
          <a:p>
            <a:pPr>
              <a:lnSpc>
                <a:spcPct val="110000"/>
              </a:lnSpc>
            </a:pPr>
            <a:r>
              <a:rPr lang="ru-RU" i="1" dirty="0" smtClean="0">
                <a:solidFill>
                  <a:srgbClr val="FF0000"/>
                </a:solidFill>
              </a:rPr>
              <a:t>Процесс тесного сближения гомологичных хромосом в профазу </a:t>
            </a:r>
            <a:r>
              <a:rPr lang="en-US" i="1" dirty="0" smtClean="0">
                <a:solidFill>
                  <a:srgbClr val="FF0000"/>
                </a:solidFill>
              </a:rPr>
              <a:t>I</a:t>
            </a:r>
            <a:r>
              <a:rPr lang="ru-RU" i="1" dirty="0" smtClean="0">
                <a:solidFill>
                  <a:srgbClr val="FF0000"/>
                </a:solidFill>
              </a:rPr>
              <a:t>.</a:t>
            </a:r>
          </a:p>
          <a:p>
            <a:pPr>
              <a:lnSpc>
                <a:spcPct val="110000"/>
              </a:lnSpc>
            </a:pPr>
            <a:r>
              <a:rPr lang="ru-RU" dirty="0" smtClean="0"/>
              <a:t>Перекрест хромосом, кроссинговер:</a:t>
            </a:r>
          </a:p>
          <a:p>
            <a:pPr>
              <a:lnSpc>
                <a:spcPct val="110000"/>
              </a:lnSpc>
            </a:pPr>
            <a:r>
              <a:rPr lang="ru-RU" i="1" dirty="0" smtClean="0">
                <a:solidFill>
                  <a:srgbClr val="FF0000"/>
                </a:solidFill>
              </a:rPr>
              <a:t>Во время конъюгации в гомологичных хромосомах могут происходить поперечные разрывы и хромосомы обмениваются одинаковыми участками. Это явление получило название перекрест хромосом, или кроссинговер.</a:t>
            </a:r>
          </a:p>
          <a:p>
            <a:pPr>
              <a:lnSpc>
                <a:spcPct val="110000"/>
              </a:lnSpc>
            </a:pPr>
            <a:r>
              <a:rPr lang="ru-RU" dirty="0" smtClean="0"/>
              <a:t>Набор хромосом в клетках после 1-го деления мейоза:</a:t>
            </a:r>
          </a:p>
          <a:p>
            <a:pPr>
              <a:lnSpc>
                <a:spcPct val="110000"/>
              </a:lnSpc>
            </a:pPr>
            <a:r>
              <a:rPr lang="ru-RU" i="1" dirty="0" smtClean="0">
                <a:solidFill>
                  <a:srgbClr val="FF0000"/>
                </a:solidFill>
              </a:rPr>
              <a:t>Образуются две клетки с гаплоидным набором хромосом, но хромосомы из двух хроматид.</a:t>
            </a:r>
          </a:p>
          <a:p>
            <a:pPr>
              <a:lnSpc>
                <a:spcPct val="110000"/>
              </a:lnSpc>
            </a:pPr>
            <a:r>
              <a:rPr lang="ru-RU" dirty="0" smtClean="0"/>
              <a:t>Когда в первом делении мейоза происходит перекомбинация генетического материала?</a:t>
            </a:r>
          </a:p>
          <a:p>
            <a:pPr>
              <a:lnSpc>
                <a:spcPct val="110000"/>
              </a:lnSpc>
            </a:pPr>
            <a:r>
              <a:rPr lang="ru-RU" i="1" dirty="0" smtClean="0">
                <a:solidFill>
                  <a:srgbClr val="FF0000"/>
                </a:solidFill>
              </a:rPr>
              <a:t>Во время профазы </a:t>
            </a:r>
            <a:r>
              <a:rPr lang="en-US" i="1" dirty="0" smtClean="0">
                <a:solidFill>
                  <a:srgbClr val="FF0000"/>
                </a:solidFill>
              </a:rPr>
              <a:t>I</a:t>
            </a:r>
            <a:r>
              <a:rPr lang="ru-RU" i="1" dirty="0" smtClean="0">
                <a:solidFill>
                  <a:srgbClr val="FF0000"/>
                </a:solidFill>
              </a:rPr>
              <a:t>, при перекресте хромосом, и во время анафазы </a:t>
            </a:r>
            <a:r>
              <a:rPr lang="en-US" i="1" dirty="0" smtClean="0">
                <a:solidFill>
                  <a:srgbClr val="FF0000"/>
                </a:solidFill>
              </a:rPr>
              <a:t>I</a:t>
            </a:r>
            <a:r>
              <a:rPr lang="ru-RU" i="1" dirty="0" smtClean="0">
                <a:solidFill>
                  <a:srgbClr val="FF0000"/>
                </a:solidFill>
              </a:rPr>
              <a:t>, когда к каждому полюсу отходит гаплоидный, но случайный набор отцовских и материнских хромосом.</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3">
                                            <p:txEl>
                                              <p:pRg st="1" end="1"/>
                                            </p:txEl>
                                          </p:spTgt>
                                        </p:tgtEl>
                                        <p:attrNameLst>
                                          <p:attrName>style.visibility</p:attrName>
                                        </p:attrNameLst>
                                      </p:cBhvr>
                                      <p:to>
                                        <p:strVal val="visible"/>
                                      </p:to>
                                    </p:set>
                                    <p:animEffect transition="in" filter="fade">
                                      <p:cBhvr>
                                        <p:cTn id="7" dur="2000"/>
                                        <p:tgtEl>
                                          <p:spTgt spid="4813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3">
                                            <p:txEl>
                                              <p:pRg st="2" end="2"/>
                                            </p:txEl>
                                          </p:spTgt>
                                        </p:tgtEl>
                                        <p:attrNameLst>
                                          <p:attrName>style.visibility</p:attrName>
                                        </p:attrNameLst>
                                      </p:cBhvr>
                                      <p:to>
                                        <p:strVal val="visible"/>
                                      </p:to>
                                    </p:set>
                                    <p:animEffect transition="in" filter="fade">
                                      <p:cBhvr>
                                        <p:cTn id="12" dur="2000"/>
                                        <p:tgtEl>
                                          <p:spTgt spid="4813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3">
                                            <p:txEl>
                                              <p:pRg st="3" end="3"/>
                                            </p:txEl>
                                          </p:spTgt>
                                        </p:tgtEl>
                                        <p:attrNameLst>
                                          <p:attrName>style.visibility</p:attrName>
                                        </p:attrNameLst>
                                      </p:cBhvr>
                                      <p:to>
                                        <p:strVal val="visible"/>
                                      </p:to>
                                    </p:set>
                                    <p:animEffect transition="in" filter="fade">
                                      <p:cBhvr>
                                        <p:cTn id="17" dur="2000"/>
                                        <p:tgtEl>
                                          <p:spTgt spid="4813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8133">
                                            <p:txEl>
                                              <p:pRg st="4" end="4"/>
                                            </p:txEl>
                                          </p:spTgt>
                                        </p:tgtEl>
                                        <p:attrNameLst>
                                          <p:attrName>style.visibility</p:attrName>
                                        </p:attrNameLst>
                                      </p:cBhvr>
                                      <p:to>
                                        <p:strVal val="visible"/>
                                      </p:to>
                                    </p:set>
                                    <p:animEffect transition="in" filter="fade">
                                      <p:cBhvr>
                                        <p:cTn id="22" dur="2000"/>
                                        <p:tgtEl>
                                          <p:spTgt spid="4813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8133">
                                            <p:txEl>
                                              <p:pRg st="5" end="5"/>
                                            </p:txEl>
                                          </p:spTgt>
                                        </p:tgtEl>
                                        <p:attrNameLst>
                                          <p:attrName>style.visibility</p:attrName>
                                        </p:attrNameLst>
                                      </p:cBhvr>
                                      <p:to>
                                        <p:strVal val="visible"/>
                                      </p:to>
                                    </p:set>
                                    <p:animEffect transition="in" filter="fade">
                                      <p:cBhvr>
                                        <p:cTn id="27" dur="2000"/>
                                        <p:tgtEl>
                                          <p:spTgt spid="4813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133">
                                            <p:txEl>
                                              <p:pRg st="6" end="6"/>
                                            </p:txEl>
                                          </p:spTgt>
                                        </p:tgtEl>
                                        <p:attrNameLst>
                                          <p:attrName>style.visibility</p:attrName>
                                        </p:attrNameLst>
                                      </p:cBhvr>
                                      <p:to>
                                        <p:strVal val="visible"/>
                                      </p:to>
                                    </p:set>
                                    <p:animEffect transition="in" filter="fade">
                                      <p:cBhvr>
                                        <p:cTn id="32" dur="2000"/>
                                        <p:tgtEl>
                                          <p:spTgt spid="4813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133">
                                            <p:txEl>
                                              <p:pRg st="7" end="7"/>
                                            </p:txEl>
                                          </p:spTgt>
                                        </p:tgtEl>
                                        <p:attrNameLst>
                                          <p:attrName>style.visibility</p:attrName>
                                        </p:attrNameLst>
                                      </p:cBhvr>
                                      <p:to>
                                        <p:strVal val="visible"/>
                                      </p:to>
                                    </p:set>
                                    <p:animEffect transition="in" filter="fade">
                                      <p:cBhvr>
                                        <p:cTn id="37" dur="2000"/>
                                        <p:tgtEl>
                                          <p:spTgt spid="4813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8133">
                                            <p:txEl>
                                              <p:pRg st="8" end="8"/>
                                            </p:txEl>
                                          </p:spTgt>
                                        </p:tgtEl>
                                        <p:attrNameLst>
                                          <p:attrName>style.visibility</p:attrName>
                                        </p:attrNameLst>
                                      </p:cBhvr>
                                      <p:to>
                                        <p:strVal val="visible"/>
                                      </p:to>
                                    </p:set>
                                    <p:animEffect transition="in" filter="fade">
                                      <p:cBhvr>
                                        <p:cTn id="42" dur="2000"/>
                                        <p:tgtEl>
                                          <p:spTgt spid="4813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8133">
                                            <p:txEl>
                                              <p:pRg st="9" end="9"/>
                                            </p:txEl>
                                          </p:spTgt>
                                        </p:tgtEl>
                                        <p:attrNameLst>
                                          <p:attrName>style.visibility</p:attrName>
                                        </p:attrNameLst>
                                      </p:cBhvr>
                                      <p:to>
                                        <p:strVal val="visible"/>
                                      </p:to>
                                    </p:set>
                                    <p:animEffect transition="in" filter="fade">
                                      <p:cBhvr>
                                        <p:cTn id="47" dur="2000"/>
                                        <p:tgtEl>
                                          <p:spTgt spid="4813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619672" y="404664"/>
            <a:ext cx="5638800" cy="1050925"/>
          </a:xfrm>
        </p:spPr>
        <p:txBody>
          <a:bodyPr/>
          <a:lstStyle/>
          <a:p>
            <a:pPr eaLnBrk="1" fontAlgn="auto" hangingPunct="1">
              <a:spcAft>
                <a:spcPts val="0"/>
              </a:spcAft>
              <a:defRPr/>
            </a:pPr>
            <a:r>
              <a:rPr lang="ru-RU" b="1" dirty="0">
                <a:solidFill>
                  <a:srgbClr val="FF0000"/>
                </a:solidFill>
              </a:rPr>
              <a:t>Сходства</a:t>
            </a:r>
          </a:p>
        </p:txBody>
      </p:sp>
      <p:sp>
        <p:nvSpPr>
          <p:cNvPr id="14339" name="Rectangle 3"/>
          <p:cNvSpPr>
            <a:spLocks noGrp="1" noChangeArrowheads="1"/>
          </p:cNvSpPr>
          <p:nvPr>
            <p:ph idx="1"/>
          </p:nvPr>
        </p:nvSpPr>
        <p:spPr>
          <a:xfrm>
            <a:off x="457200" y="1600200"/>
            <a:ext cx="8229600" cy="838200"/>
          </a:xfrm>
        </p:spPr>
        <p:txBody>
          <a:bodyPr/>
          <a:lstStyle/>
          <a:p>
            <a:pPr eaLnBrk="1" hangingPunct="1"/>
            <a:r>
              <a:rPr lang="ru-RU" smtClean="0"/>
              <a:t>Имеют </a:t>
            </a:r>
            <a:r>
              <a:rPr lang="ru-RU" b="1" smtClean="0">
                <a:solidFill>
                  <a:srgbClr val="663300"/>
                </a:solidFill>
              </a:rPr>
              <a:t>одинаковые</a:t>
            </a:r>
            <a:r>
              <a:rPr lang="ru-RU" b="1" smtClean="0"/>
              <a:t> </a:t>
            </a:r>
            <a:r>
              <a:rPr lang="ru-RU" b="1" smtClean="0">
                <a:solidFill>
                  <a:srgbClr val="663300"/>
                </a:solidFill>
              </a:rPr>
              <a:t>фазы деления</a:t>
            </a:r>
          </a:p>
        </p:txBody>
      </p:sp>
      <p:sp>
        <p:nvSpPr>
          <p:cNvPr id="11268" name="Rectangle 22"/>
          <p:cNvSpPr>
            <a:spLocks noChangeArrowheads="1"/>
          </p:cNvSpPr>
          <p:nvPr/>
        </p:nvSpPr>
        <p:spPr bwMode="auto">
          <a:xfrm>
            <a:off x="457200" y="2514600"/>
            <a:ext cx="8382000" cy="1295400"/>
          </a:xfrm>
          <a:prstGeom prst="rect">
            <a:avLst/>
          </a:prstGeom>
          <a:noFill/>
          <a:ln w="9525">
            <a:noFill/>
            <a:miter lim="800000"/>
            <a:headEnd/>
            <a:tailEnd/>
          </a:ln>
        </p:spPr>
        <p:txBody>
          <a:bodyPr/>
          <a:lstStyle/>
          <a:p>
            <a:pPr marL="342900" indent="-342900">
              <a:spcBef>
                <a:spcPct val="20000"/>
              </a:spcBef>
            </a:pPr>
            <a:endParaRPr lang="ru-RU" sz="3200"/>
          </a:p>
        </p:txBody>
      </p:sp>
      <p:sp>
        <p:nvSpPr>
          <p:cNvPr id="14359" name="Rectangle 23"/>
          <p:cNvSpPr>
            <a:spLocks noChangeArrowheads="1"/>
          </p:cNvSpPr>
          <p:nvPr/>
        </p:nvSpPr>
        <p:spPr bwMode="auto">
          <a:xfrm>
            <a:off x="457200" y="2590800"/>
            <a:ext cx="8382000" cy="2362200"/>
          </a:xfrm>
          <a:prstGeom prst="rect">
            <a:avLst/>
          </a:prstGeom>
          <a:noFill/>
          <a:ln w="9525">
            <a:noFill/>
            <a:miter lim="800000"/>
            <a:headEnd/>
            <a:tailEnd/>
          </a:ln>
        </p:spPr>
        <p:txBody>
          <a:bodyPr/>
          <a:lstStyle/>
          <a:p>
            <a:pPr marL="342900" indent="-342900">
              <a:spcBef>
                <a:spcPct val="20000"/>
              </a:spcBef>
              <a:buFontTx/>
              <a:buChar char="•"/>
            </a:pPr>
            <a:r>
              <a:rPr lang="ru-RU" sz="3200"/>
              <a:t>Перед митозом и мейозом происходит </a:t>
            </a:r>
            <a:r>
              <a:rPr lang="ru-RU" sz="3200" b="1">
                <a:solidFill>
                  <a:srgbClr val="663300"/>
                </a:solidFill>
              </a:rPr>
              <a:t>самоудвоение молекул ДНК в хромосомах</a:t>
            </a:r>
            <a:r>
              <a:rPr lang="ru-RU" sz="3200"/>
              <a:t> </a:t>
            </a:r>
            <a:r>
              <a:rPr lang="ru-RU" sz="3200" i="1"/>
              <a:t>(</a:t>
            </a:r>
            <a:r>
              <a:rPr lang="ru-RU" sz="3200" i="1">
                <a:solidFill>
                  <a:srgbClr val="000066"/>
                </a:solidFill>
              </a:rPr>
              <a:t>редупликация</a:t>
            </a:r>
            <a:r>
              <a:rPr lang="ru-RU" sz="3200" i="1"/>
              <a:t>)</a:t>
            </a:r>
            <a:r>
              <a:rPr lang="ru-RU" sz="3200"/>
              <a:t> и </a:t>
            </a:r>
            <a:r>
              <a:rPr lang="ru-RU" sz="3200" b="1">
                <a:solidFill>
                  <a:srgbClr val="663300"/>
                </a:solidFill>
              </a:rPr>
              <a:t>спирализация хромосом</a:t>
            </a:r>
          </a:p>
        </p:txBody>
      </p:sp>
    </p:spTree>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476375" y="188913"/>
            <a:ext cx="6192838" cy="584775"/>
          </a:xfrm>
          <a:prstGeom prst="rect">
            <a:avLst/>
          </a:prstGeom>
          <a:noFill/>
          <a:ln w="9525">
            <a:noFill/>
            <a:miter lim="800000"/>
            <a:headEnd/>
            <a:tailEnd/>
          </a:ln>
          <a:effectLst/>
        </p:spPr>
        <p:txBody>
          <a:bodyPr>
            <a:spAutoFit/>
          </a:bodyPr>
          <a:lstStyle/>
          <a:p>
            <a:pPr algn="ctr">
              <a:spcBef>
                <a:spcPct val="50000"/>
              </a:spcBef>
            </a:pPr>
            <a:r>
              <a:rPr lang="ru-RU" sz="3200" b="1" dirty="0">
                <a:solidFill>
                  <a:srgbClr val="FF3300"/>
                </a:solidFill>
              </a:rPr>
              <a:t>Деление </a:t>
            </a:r>
            <a:r>
              <a:rPr lang="ru-RU" sz="3200" b="1" dirty="0" smtClean="0">
                <a:solidFill>
                  <a:srgbClr val="FF3300"/>
                </a:solidFill>
              </a:rPr>
              <a:t>клеток. Митоз</a:t>
            </a:r>
            <a:endParaRPr lang="ru-RU" sz="3200" b="1" dirty="0">
              <a:solidFill>
                <a:srgbClr val="FF3300"/>
              </a:solidFill>
            </a:endParaRPr>
          </a:p>
        </p:txBody>
      </p:sp>
      <p:sp>
        <p:nvSpPr>
          <p:cNvPr id="41987" name="Text Box 3"/>
          <p:cNvSpPr txBox="1">
            <a:spLocks noChangeArrowheads="1"/>
          </p:cNvSpPr>
          <p:nvPr/>
        </p:nvSpPr>
        <p:spPr bwMode="auto">
          <a:xfrm>
            <a:off x="179512" y="3072348"/>
            <a:ext cx="8964488" cy="3416320"/>
          </a:xfrm>
          <a:prstGeom prst="rect">
            <a:avLst/>
          </a:prstGeom>
          <a:noFill/>
          <a:ln w="9525">
            <a:noFill/>
            <a:miter lim="800000"/>
            <a:headEnd/>
            <a:tailEnd/>
          </a:ln>
          <a:effectLst/>
        </p:spPr>
        <p:txBody>
          <a:bodyPr wrap="square">
            <a:spAutoFit/>
          </a:bodyPr>
          <a:lstStyle/>
          <a:p>
            <a:pPr indent="457200"/>
            <a:endParaRPr lang="ru-RU" sz="2400" b="1" dirty="0">
              <a:solidFill>
                <a:srgbClr val="002060"/>
              </a:solidFill>
            </a:endParaRPr>
          </a:p>
          <a:p>
            <a:pPr indent="457200"/>
            <a:r>
              <a:rPr lang="ru-RU" sz="2400" b="1" dirty="0">
                <a:solidFill>
                  <a:srgbClr val="002060"/>
                </a:solidFill>
              </a:rPr>
              <a:t>Период существования клетки от момента ее образования путем деления материнской клетки (включая само деление) до собственного деления или смерти называют </a:t>
            </a:r>
            <a:r>
              <a:rPr lang="ru-RU" sz="2400" b="1" dirty="0">
                <a:solidFill>
                  <a:srgbClr val="FF3300"/>
                </a:solidFill>
              </a:rPr>
              <a:t>жизненным (клеточным) циклом.</a:t>
            </a:r>
          </a:p>
          <a:p>
            <a:pPr indent="457200"/>
            <a:endParaRPr lang="ru-RU" sz="2400" i="1" dirty="0">
              <a:solidFill>
                <a:srgbClr val="FF3300"/>
              </a:solidFill>
            </a:endParaRPr>
          </a:p>
          <a:p>
            <a:pPr indent="457200"/>
            <a:r>
              <a:rPr lang="ru-RU" sz="2400" b="1" dirty="0">
                <a:solidFill>
                  <a:srgbClr val="FF3300"/>
                </a:solidFill>
              </a:rPr>
              <a:t>Митотический цикл</a:t>
            </a:r>
            <a:r>
              <a:rPr lang="ru-RU" sz="2400" b="1" dirty="0">
                <a:solidFill>
                  <a:srgbClr val="3333FF"/>
                </a:solidFill>
              </a:rPr>
              <a:t> </a:t>
            </a:r>
            <a:r>
              <a:rPr lang="ru-RU" sz="2400" b="1" dirty="0">
                <a:solidFill>
                  <a:srgbClr val="002060"/>
                </a:solidFill>
              </a:rPr>
              <a:t>наблюдается у клеток, которые постоянно делятся, в этом случает цикл состоит из интерфазы и митоза.</a:t>
            </a:r>
          </a:p>
        </p:txBody>
      </p:sp>
      <p:pic>
        <p:nvPicPr>
          <p:cNvPr id="41989" name="Picture 5"/>
          <p:cNvPicPr>
            <a:picLocks noChangeAspect="1" noChangeArrowheads="1"/>
          </p:cNvPicPr>
          <p:nvPr/>
        </p:nvPicPr>
        <p:blipFill>
          <a:blip r:embed="rId3" cstate="print"/>
          <a:srcRect/>
          <a:stretch>
            <a:fillRect/>
          </a:stretch>
        </p:blipFill>
        <p:spPr bwMode="auto">
          <a:xfrm>
            <a:off x="2771800" y="692696"/>
            <a:ext cx="3313113" cy="2439988"/>
          </a:xfrm>
          <a:prstGeom prst="rect">
            <a:avLst/>
          </a:prstGeom>
          <a:ln>
            <a:noFill/>
          </a:ln>
          <a:effectLst>
            <a:softEdge rad="112500"/>
          </a:effectLst>
        </p:spPr>
      </p:pic>
    </p:spTree>
  </p:cSld>
  <p:clrMapOvr>
    <a:masterClrMapping/>
  </p:clrMapOvr>
  <p:transition spd="slow">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0588" name="Group 108"/>
          <p:cNvGraphicFramePr>
            <a:graphicFrameLocks noGrp="1"/>
          </p:cNvGraphicFramePr>
          <p:nvPr>
            <p:ph/>
          </p:nvPr>
        </p:nvGraphicFramePr>
        <p:xfrm>
          <a:off x="857224" y="714358"/>
          <a:ext cx="7758138" cy="5786475"/>
        </p:xfrm>
        <a:graphic>
          <a:graphicData uri="http://schemas.openxmlformats.org/drawingml/2006/table">
            <a:tbl>
              <a:tblPr/>
              <a:tblGrid>
                <a:gridCol w="3879069"/>
                <a:gridCol w="3879069"/>
              </a:tblGrid>
              <a:tr h="41896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harset="0"/>
                          <a:cs typeface="Arial" charset="0"/>
                        </a:rPr>
                        <a:t>Митоз</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Arial" charset="0"/>
                        </a:rPr>
                        <a:t>Мейоз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2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harset="0"/>
                          <a:cs typeface="Arial" charset="0"/>
                        </a:rPr>
                        <a:t>1. Происходит в </a:t>
                      </a:r>
                      <a:r>
                        <a:rPr kumimoji="0" lang="ru-RU" sz="1600" b="1" i="0" u="none" strike="noStrike" cap="none" normalizeH="0" baseline="0" dirty="0" smtClean="0">
                          <a:ln>
                            <a:noFill/>
                          </a:ln>
                          <a:solidFill>
                            <a:srgbClr val="663300"/>
                          </a:solidFill>
                          <a:effectLst/>
                          <a:latin typeface="Arial" charset="0"/>
                          <a:cs typeface="Arial" charset="0"/>
                        </a:rPr>
                        <a:t>соматических</a:t>
                      </a:r>
                      <a:r>
                        <a:rPr kumimoji="0" lang="ru-RU" sz="1600" b="1" i="0" u="none" strike="noStrike" cap="none" normalizeH="0" baseline="0" dirty="0" smtClean="0">
                          <a:ln>
                            <a:noFill/>
                          </a:ln>
                          <a:solidFill>
                            <a:schemeClr val="tx1"/>
                          </a:solidFill>
                          <a:effectLst/>
                          <a:latin typeface="Arial" charset="0"/>
                          <a:cs typeface="Arial" charset="0"/>
                        </a:rPr>
                        <a:t> клетках</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Arial" charset="0"/>
                        </a:rPr>
                        <a:t>1. Происходит в </a:t>
                      </a:r>
                      <a:r>
                        <a:rPr kumimoji="0" lang="ru-RU" sz="1600" b="1" i="0" u="none" strike="noStrike" cap="none" normalizeH="0" baseline="0" smtClean="0">
                          <a:ln>
                            <a:noFill/>
                          </a:ln>
                          <a:solidFill>
                            <a:srgbClr val="663300"/>
                          </a:solidFill>
                          <a:effectLst/>
                          <a:latin typeface="Arial" charset="0"/>
                          <a:cs typeface="Arial" charset="0"/>
                        </a:rPr>
                        <a:t>созревающих половых</a:t>
                      </a:r>
                      <a:r>
                        <a:rPr kumimoji="0" lang="ru-RU" sz="1600" b="1" i="0" u="none" strike="noStrike" cap="none" normalizeH="0" baseline="0" smtClean="0">
                          <a:ln>
                            <a:noFill/>
                          </a:ln>
                          <a:solidFill>
                            <a:schemeClr val="tx1"/>
                          </a:solidFill>
                          <a:effectLst/>
                          <a:latin typeface="Arial" charset="0"/>
                          <a:cs typeface="Arial" charset="0"/>
                        </a:rPr>
                        <a:t> клетках</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2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harset="0"/>
                          <a:cs typeface="Arial" charset="0"/>
                        </a:rPr>
                        <a:t>2. Лежит в основе </a:t>
                      </a:r>
                      <a:r>
                        <a:rPr kumimoji="0" lang="ru-RU" sz="1600" b="1" i="0" u="none" strike="noStrike" cap="none" normalizeH="0" baseline="0" dirty="0" smtClean="0">
                          <a:ln>
                            <a:noFill/>
                          </a:ln>
                          <a:solidFill>
                            <a:srgbClr val="663300"/>
                          </a:solidFill>
                          <a:effectLst/>
                          <a:latin typeface="Arial" charset="0"/>
                          <a:cs typeface="Arial" charset="0"/>
                        </a:rPr>
                        <a:t>бесполого</a:t>
                      </a:r>
                      <a:r>
                        <a:rPr kumimoji="0" lang="ru-RU" sz="1600" b="1" i="0" u="none" strike="noStrike" cap="none" normalizeH="0" baseline="0" dirty="0" smtClean="0">
                          <a:ln>
                            <a:noFill/>
                          </a:ln>
                          <a:solidFill>
                            <a:schemeClr val="tx1"/>
                          </a:solidFill>
                          <a:effectLst/>
                          <a:latin typeface="Arial" charset="0"/>
                          <a:cs typeface="Arial" charset="0"/>
                        </a:rPr>
                        <a:t> размножения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harset="0"/>
                          <a:cs typeface="Arial" charset="0"/>
                        </a:rPr>
                        <a:t>2. Лежит в основе </a:t>
                      </a:r>
                      <a:r>
                        <a:rPr kumimoji="0" lang="ru-RU" sz="1600" b="1" i="0" u="none" strike="noStrike" cap="none" normalizeH="0" baseline="0" dirty="0" smtClean="0">
                          <a:ln>
                            <a:noFill/>
                          </a:ln>
                          <a:solidFill>
                            <a:srgbClr val="663300"/>
                          </a:solidFill>
                          <a:effectLst/>
                          <a:latin typeface="Arial" charset="0"/>
                          <a:cs typeface="Arial" charset="0"/>
                        </a:rPr>
                        <a:t>полового</a:t>
                      </a:r>
                      <a:r>
                        <a:rPr kumimoji="0" lang="ru-RU" sz="1600" b="1" i="0" u="none" strike="noStrike" cap="none" normalizeH="0" baseline="0" dirty="0" smtClean="0">
                          <a:ln>
                            <a:noFill/>
                          </a:ln>
                          <a:solidFill>
                            <a:schemeClr val="tx1"/>
                          </a:solidFill>
                          <a:effectLst/>
                          <a:latin typeface="Arial" charset="0"/>
                          <a:cs typeface="Arial" charset="0"/>
                        </a:rPr>
                        <a:t> размножения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75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harset="0"/>
                          <a:cs typeface="Arial" charset="0"/>
                        </a:rPr>
                        <a:t>3. </a:t>
                      </a:r>
                      <a:r>
                        <a:rPr kumimoji="0" lang="ru-RU" sz="1600" b="1" i="0" u="none" strike="noStrike" cap="none" normalizeH="0" baseline="0" dirty="0" smtClean="0">
                          <a:ln>
                            <a:noFill/>
                          </a:ln>
                          <a:solidFill>
                            <a:srgbClr val="663300"/>
                          </a:solidFill>
                          <a:effectLst/>
                          <a:latin typeface="Arial" charset="0"/>
                          <a:cs typeface="Arial" charset="0"/>
                        </a:rPr>
                        <a:t>Одно</a:t>
                      </a:r>
                      <a:r>
                        <a:rPr kumimoji="0" lang="ru-RU" sz="1600" b="1" i="0" u="none" strike="noStrike" cap="none" normalizeH="0" baseline="0" dirty="0" smtClean="0">
                          <a:ln>
                            <a:noFill/>
                          </a:ln>
                          <a:solidFill>
                            <a:schemeClr val="tx1"/>
                          </a:solidFill>
                          <a:effectLst/>
                          <a:latin typeface="Arial" charset="0"/>
                          <a:cs typeface="Arial" charset="0"/>
                        </a:rPr>
                        <a:t> деление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harset="0"/>
                          <a:cs typeface="Arial" charset="0"/>
                        </a:rPr>
                        <a:t>3. </a:t>
                      </a:r>
                      <a:r>
                        <a:rPr kumimoji="0" lang="ru-RU" sz="1600" b="1" i="0" u="none" strike="noStrike" cap="none" normalizeH="0" baseline="0" dirty="0" smtClean="0">
                          <a:ln>
                            <a:noFill/>
                          </a:ln>
                          <a:solidFill>
                            <a:srgbClr val="663300"/>
                          </a:solidFill>
                          <a:effectLst/>
                          <a:latin typeface="Arial" charset="0"/>
                          <a:cs typeface="Arial" charset="0"/>
                        </a:rPr>
                        <a:t>Два</a:t>
                      </a:r>
                      <a:r>
                        <a:rPr kumimoji="0" lang="ru-RU" sz="1600" b="1" i="0" u="none" strike="noStrike" cap="none" normalizeH="0" baseline="0" dirty="0" smtClean="0">
                          <a:ln>
                            <a:noFill/>
                          </a:ln>
                          <a:solidFill>
                            <a:schemeClr val="tx1"/>
                          </a:solidFill>
                          <a:effectLst/>
                          <a:latin typeface="Arial" charset="0"/>
                          <a:cs typeface="Arial" charset="0"/>
                        </a:rPr>
                        <a:t> последовательных деления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295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harset="0"/>
                          <a:cs typeface="Arial" charset="0"/>
                        </a:rPr>
                        <a:t>4. Удвоение молекул ДНК происходят в </a:t>
                      </a:r>
                      <a:r>
                        <a:rPr kumimoji="0" lang="ru-RU" sz="1600" b="1" i="0" u="none" strike="noStrike" cap="none" normalizeH="0" baseline="0" dirty="0" smtClean="0">
                          <a:ln>
                            <a:noFill/>
                          </a:ln>
                          <a:solidFill>
                            <a:srgbClr val="663300"/>
                          </a:solidFill>
                          <a:effectLst/>
                          <a:latin typeface="Arial" charset="0"/>
                          <a:cs typeface="Arial" charset="0"/>
                        </a:rPr>
                        <a:t>интерфазе</a:t>
                      </a:r>
                      <a:r>
                        <a:rPr kumimoji="0" lang="ru-RU" sz="1600" b="1" i="0" u="none" strike="noStrike" cap="none" normalizeH="0" baseline="0" dirty="0" smtClean="0">
                          <a:ln>
                            <a:noFill/>
                          </a:ln>
                          <a:solidFill>
                            <a:schemeClr val="tx1"/>
                          </a:solidFill>
                          <a:effectLst/>
                          <a:latin typeface="Arial" charset="0"/>
                          <a:cs typeface="Arial" charset="0"/>
                        </a:rPr>
                        <a:t> перед делением</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harset="0"/>
                          <a:cs typeface="Arial" charset="0"/>
                        </a:rPr>
                        <a:t>4. Удвоение молекул ДНК происходит только перед </a:t>
                      </a:r>
                      <a:r>
                        <a:rPr kumimoji="0" lang="ru-RU" sz="1600" b="1" i="0" u="none" strike="noStrike" cap="none" normalizeH="0" baseline="0" dirty="0" smtClean="0">
                          <a:ln>
                            <a:noFill/>
                          </a:ln>
                          <a:solidFill>
                            <a:srgbClr val="663300"/>
                          </a:solidFill>
                          <a:effectLst/>
                          <a:latin typeface="Arial" charset="0"/>
                          <a:cs typeface="Arial" charset="0"/>
                        </a:rPr>
                        <a:t>первым</a:t>
                      </a:r>
                      <a:r>
                        <a:rPr kumimoji="0" lang="ru-RU" sz="1600" b="1" i="0" u="none" strike="noStrike" cap="none" normalizeH="0" baseline="0" dirty="0" smtClean="0">
                          <a:ln>
                            <a:noFill/>
                          </a:ln>
                          <a:solidFill>
                            <a:schemeClr val="tx1"/>
                          </a:solidFill>
                          <a:effectLst/>
                          <a:latin typeface="Arial" charset="0"/>
                          <a:cs typeface="Arial" charset="0"/>
                        </a:rPr>
                        <a:t> делением, перед вторым делением </a:t>
                      </a:r>
                      <a:r>
                        <a:rPr kumimoji="0" lang="ru-RU" sz="1600" b="1" i="0" u="none" strike="noStrike" cap="none" normalizeH="0" baseline="0" dirty="0" smtClean="0">
                          <a:ln>
                            <a:noFill/>
                          </a:ln>
                          <a:solidFill>
                            <a:srgbClr val="663300"/>
                          </a:solidFill>
                          <a:effectLst/>
                          <a:latin typeface="Arial" charset="0"/>
                          <a:cs typeface="Arial" charset="0"/>
                        </a:rPr>
                        <a:t>интерфазы нет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2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Arial" charset="0"/>
                        </a:rPr>
                        <a:t>5. </a:t>
                      </a:r>
                      <a:r>
                        <a:rPr kumimoji="0" lang="ru-RU" sz="1600" b="1" i="0" u="none" strike="noStrike" cap="none" normalizeH="0" baseline="0" smtClean="0">
                          <a:ln>
                            <a:noFill/>
                          </a:ln>
                          <a:solidFill>
                            <a:srgbClr val="663300"/>
                          </a:solidFill>
                          <a:effectLst/>
                          <a:latin typeface="Arial" charset="0"/>
                          <a:cs typeface="Arial" charset="0"/>
                        </a:rPr>
                        <a:t>Нет</a:t>
                      </a:r>
                      <a:r>
                        <a:rPr kumimoji="0" lang="ru-RU" sz="1600" b="1" i="0" u="none" strike="noStrike" cap="none" normalizeH="0" baseline="0" smtClean="0">
                          <a:ln>
                            <a:noFill/>
                          </a:ln>
                          <a:solidFill>
                            <a:schemeClr val="tx1"/>
                          </a:solidFill>
                          <a:effectLst/>
                          <a:latin typeface="Arial" charset="0"/>
                          <a:cs typeface="Arial" charset="0"/>
                        </a:rPr>
                        <a:t> конъюгации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harset="0"/>
                          <a:cs typeface="Arial" charset="0"/>
                        </a:rPr>
                        <a:t>5. </a:t>
                      </a:r>
                      <a:r>
                        <a:rPr kumimoji="0" lang="ru-RU" sz="1600" b="1" i="0" u="none" strike="noStrike" cap="none" normalizeH="0" baseline="0" dirty="0" smtClean="0">
                          <a:ln>
                            <a:noFill/>
                          </a:ln>
                          <a:solidFill>
                            <a:srgbClr val="663300"/>
                          </a:solidFill>
                          <a:effectLst/>
                          <a:latin typeface="Arial" charset="0"/>
                          <a:cs typeface="Arial" charset="0"/>
                        </a:rPr>
                        <a:t>Есть</a:t>
                      </a:r>
                      <a:r>
                        <a:rPr kumimoji="0" lang="ru-RU" sz="1600" b="1" i="0" u="none" strike="noStrike" cap="none" normalizeH="0" baseline="0" dirty="0" smtClean="0">
                          <a:ln>
                            <a:noFill/>
                          </a:ln>
                          <a:solidFill>
                            <a:schemeClr val="tx1"/>
                          </a:solidFill>
                          <a:effectLst/>
                          <a:latin typeface="Arial" charset="0"/>
                          <a:cs typeface="Arial" charset="0"/>
                        </a:rPr>
                        <a:t> конъюгация</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178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Arial" charset="0"/>
                        </a:rPr>
                        <a:t>6. В метафазе удвоенные хромосомы выстраиваются по экватору </a:t>
                      </a:r>
                      <a:r>
                        <a:rPr kumimoji="0" lang="ru-RU" sz="1600" b="1" i="0" u="none" strike="noStrike" cap="none" normalizeH="0" baseline="0" smtClean="0">
                          <a:ln>
                            <a:noFill/>
                          </a:ln>
                          <a:solidFill>
                            <a:srgbClr val="663300"/>
                          </a:solidFill>
                          <a:effectLst/>
                          <a:latin typeface="Arial" charset="0"/>
                          <a:cs typeface="Arial" charset="0"/>
                        </a:rPr>
                        <a:t>отдельно</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sz="1600" b="1"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harset="0"/>
                          <a:cs typeface="Arial" charset="0"/>
                        </a:rPr>
                        <a:t>6. В метафазе удвоенные хромосомы выстраиваются по экватору </a:t>
                      </a:r>
                      <a:r>
                        <a:rPr kumimoji="0" lang="ru-RU" sz="1600" b="1" i="0" u="none" strike="noStrike" cap="none" normalizeH="0" baseline="0" dirty="0" smtClean="0">
                          <a:ln>
                            <a:noFill/>
                          </a:ln>
                          <a:solidFill>
                            <a:srgbClr val="663300"/>
                          </a:solidFill>
                          <a:effectLst/>
                          <a:latin typeface="Arial" charset="0"/>
                          <a:cs typeface="Arial" charset="0"/>
                        </a:rPr>
                        <a:t>парами</a:t>
                      </a:r>
                      <a:r>
                        <a:rPr kumimoji="0" lang="ru-RU" sz="1600" b="1" i="0" u="none" strike="noStrike" cap="none" normalizeH="0" baseline="0" dirty="0" smtClean="0">
                          <a:ln>
                            <a:noFill/>
                          </a:ln>
                          <a:solidFill>
                            <a:schemeClr val="tx1"/>
                          </a:solidFill>
                          <a:effectLst/>
                          <a:latin typeface="Arial" charset="0"/>
                          <a:cs typeface="Arial" charset="0"/>
                        </a:rPr>
                        <a:t> </a:t>
                      </a:r>
                      <a:r>
                        <a:rPr kumimoji="0" lang="ru-RU" sz="1600" b="1" i="1" u="none" strike="noStrike" cap="none" normalizeH="0" baseline="0" dirty="0" smtClean="0">
                          <a:ln>
                            <a:noFill/>
                          </a:ln>
                          <a:solidFill>
                            <a:schemeClr val="tx1"/>
                          </a:solidFill>
                          <a:effectLst/>
                          <a:latin typeface="Arial" charset="0"/>
                          <a:cs typeface="Arial" charset="0"/>
                        </a:rPr>
                        <a:t>(</a:t>
                      </a:r>
                      <a:r>
                        <a:rPr kumimoji="0" lang="ru-RU" sz="1600" b="1" i="1" u="none" strike="noStrike" cap="none" normalizeH="0" baseline="0" dirty="0" smtClean="0">
                          <a:ln>
                            <a:noFill/>
                          </a:ln>
                          <a:solidFill>
                            <a:srgbClr val="000066"/>
                          </a:solidFill>
                          <a:effectLst/>
                          <a:latin typeface="Arial" charset="0"/>
                          <a:cs typeface="Arial" charset="0"/>
                        </a:rPr>
                        <a:t>бивалентами</a:t>
                      </a:r>
                      <a:r>
                        <a:rPr kumimoji="0" lang="ru-RU" sz="1600" b="1" i="1" u="none" strike="noStrike" cap="none" normalizeH="0" baseline="0" dirty="0" smtClean="0">
                          <a:ln>
                            <a:noFill/>
                          </a:ln>
                          <a:solidFill>
                            <a:schemeClr val="tx1"/>
                          </a:solidFill>
                          <a:effectLst/>
                          <a:latin typeface="Arial" charset="0"/>
                          <a:cs typeface="Arial" charset="0"/>
                        </a:rPr>
                        <a:t>)</a:t>
                      </a:r>
                      <a:endParaRPr kumimoji="0" lang="ru-RU" sz="16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93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smtClean="0">
                          <a:ln>
                            <a:noFill/>
                          </a:ln>
                          <a:solidFill>
                            <a:schemeClr val="tx1"/>
                          </a:solidFill>
                          <a:effectLst/>
                          <a:latin typeface="Arial" charset="0"/>
                          <a:cs typeface="Arial" charset="0"/>
                        </a:rPr>
                        <a:t>7. Образуются </a:t>
                      </a:r>
                      <a:r>
                        <a:rPr kumimoji="0" lang="ru-RU" sz="1600" b="1" i="0" u="none" strike="noStrike" cap="none" normalizeH="0" baseline="0" smtClean="0">
                          <a:ln>
                            <a:noFill/>
                          </a:ln>
                          <a:solidFill>
                            <a:srgbClr val="663300"/>
                          </a:solidFill>
                          <a:effectLst/>
                          <a:latin typeface="Arial" charset="0"/>
                          <a:cs typeface="Arial" charset="0"/>
                        </a:rPr>
                        <a:t>две диплоидные клетки</a:t>
                      </a:r>
                      <a:r>
                        <a:rPr kumimoji="0" lang="ru-RU" sz="1600" b="1" i="0" u="none" strike="noStrike" cap="none" normalizeH="0" baseline="0" smtClean="0">
                          <a:ln>
                            <a:noFill/>
                          </a:ln>
                          <a:solidFill>
                            <a:schemeClr val="tx1"/>
                          </a:solidFill>
                          <a:effectLst/>
                          <a:latin typeface="Arial" charset="0"/>
                          <a:cs typeface="Arial" charset="0"/>
                        </a:rPr>
                        <a:t> (</a:t>
                      </a:r>
                      <a:r>
                        <a:rPr kumimoji="0" lang="ru-RU" sz="1600" b="1" i="1" u="none" strike="noStrike" cap="none" normalizeH="0" baseline="0" smtClean="0">
                          <a:ln>
                            <a:noFill/>
                          </a:ln>
                          <a:solidFill>
                            <a:srgbClr val="000066"/>
                          </a:solidFill>
                          <a:effectLst/>
                          <a:latin typeface="Arial" charset="0"/>
                          <a:cs typeface="Arial" charset="0"/>
                        </a:rPr>
                        <a:t>соматические</a:t>
                      </a:r>
                      <a:r>
                        <a:rPr kumimoji="0" lang="ru-RU" sz="1600" b="1" i="0" u="none" strike="noStrike" cap="none" normalizeH="0" baseline="0" smtClean="0">
                          <a:ln>
                            <a:noFill/>
                          </a:ln>
                          <a:solidFill>
                            <a:schemeClr val="tx1"/>
                          </a:solidFill>
                          <a:effectLst/>
                          <a:latin typeface="Arial" charset="0"/>
                          <a:cs typeface="Arial" charset="0"/>
                        </a:rPr>
                        <a:t> клетки)</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1" i="0" u="none" strike="noStrike" cap="none" normalizeH="0" baseline="0" dirty="0" smtClean="0">
                          <a:ln>
                            <a:noFill/>
                          </a:ln>
                          <a:solidFill>
                            <a:schemeClr val="tx1"/>
                          </a:solidFill>
                          <a:effectLst/>
                          <a:latin typeface="Arial" charset="0"/>
                          <a:cs typeface="Arial" charset="0"/>
                        </a:rPr>
                        <a:t>7. Образуются </a:t>
                      </a:r>
                      <a:r>
                        <a:rPr kumimoji="0" lang="ru-RU" sz="1600" b="1" i="0" u="none" strike="noStrike" cap="none" normalizeH="0" baseline="0" dirty="0" smtClean="0">
                          <a:ln>
                            <a:noFill/>
                          </a:ln>
                          <a:solidFill>
                            <a:srgbClr val="663300"/>
                          </a:solidFill>
                          <a:effectLst/>
                          <a:latin typeface="Arial" charset="0"/>
                          <a:cs typeface="Arial" charset="0"/>
                        </a:rPr>
                        <a:t>четыре гаплоидные клетки</a:t>
                      </a:r>
                      <a:r>
                        <a:rPr kumimoji="0" lang="ru-RU" sz="1600" b="1" i="0" u="none" strike="noStrike" cap="none" normalizeH="0" baseline="0" dirty="0" smtClean="0">
                          <a:ln>
                            <a:noFill/>
                          </a:ln>
                          <a:solidFill>
                            <a:schemeClr val="tx1"/>
                          </a:solidFill>
                          <a:effectLst/>
                          <a:latin typeface="Arial" charset="0"/>
                          <a:cs typeface="Arial" charset="0"/>
                        </a:rPr>
                        <a:t> (</a:t>
                      </a:r>
                      <a:r>
                        <a:rPr kumimoji="0" lang="ru-RU" sz="1600" b="1" i="1" u="none" strike="noStrike" cap="none" normalizeH="0" baseline="0" dirty="0" smtClean="0">
                          <a:ln>
                            <a:noFill/>
                          </a:ln>
                          <a:solidFill>
                            <a:srgbClr val="000066"/>
                          </a:solidFill>
                          <a:effectLst/>
                          <a:latin typeface="Arial" charset="0"/>
                          <a:cs typeface="Arial" charset="0"/>
                        </a:rPr>
                        <a:t>половые</a:t>
                      </a:r>
                      <a:r>
                        <a:rPr kumimoji="0" lang="ru-RU" sz="1600" b="1" i="0" u="none" strike="noStrike" cap="none" normalizeH="0" baseline="0" dirty="0" smtClean="0">
                          <a:ln>
                            <a:noFill/>
                          </a:ln>
                          <a:solidFill>
                            <a:schemeClr val="tx1"/>
                          </a:solidFill>
                          <a:effectLst/>
                          <a:latin typeface="Arial" charset="0"/>
                          <a:cs typeface="Arial" charset="0"/>
                        </a:rPr>
                        <a:t> клетки</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Прямоугольник 2"/>
          <p:cNvSpPr/>
          <p:nvPr/>
        </p:nvSpPr>
        <p:spPr>
          <a:xfrm>
            <a:off x="3571868" y="214290"/>
            <a:ext cx="2208211" cy="400110"/>
          </a:xfrm>
          <a:prstGeom prst="rect">
            <a:avLst/>
          </a:prstGeom>
        </p:spPr>
        <p:txBody>
          <a:bodyPr wrap="square">
            <a:spAutoFit/>
          </a:bodyPr>
          <a:lstStyle/>
          <a:p>
            <a:pPr algn="ctr"/>
            <a:r>
              <a:rPr lang="ru-RU" sz="2000" b="1" dirty="0" smtClean="0">
                <a:solidFill>
                  <a:srgbClr val="FF0000"/>
                </a:solidFill>
              </a:rPr>
              <a:t>Различия</a:t>
            </a:r>
            <a:endParaRPr lang="ru-RU" sz="20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503238" y="4983163"/>
            <a:ext cx="8183562" cy="1052512"/>
          </a:xfrm>
        </p:spPr>
        <p:txBody>
          <a:bodyPr/>
          <a:lstStyle/>
          <a:p>
            <a:pPr eaLnBrk="1" hangingPunct="1">
              <a:defRPr/>
            </a:pPr>
            <a:r>
              <a:rPr lang="ru-RU" smtClean="0"/>
              <a:t>Сравнение митоза и мейоза</a:t>
            </a:r>
          </a:p>
        </p:txBody>
      </p:sp>
      <p:sp>
        <p:nvSpPr>
          <p:cNvPr id="16387" name="Содержимое 2"/>
          <p:cNvSpPr>
            <a:spLocks noGrp="1"/>
          </p:cNvSpPr>
          <p:nvPr>
            <p:ph idx="1"/>
          </p:nvPr>
        </p:nvSpPr>
        <p:spPr>
          <a:xfrm>
            <a:off x="503238" y="530225"/>
            <a:ext cx="8183562" cy="4187825"/>
          </a:xfrm>
        </p:spPr>
        <p:txBody>
          <a:bodyPr/>
          <a:lstStyle/>
          <a:p>
            <a:pPr eaLnBrk="1" hangingPunct="1"/>
            <a:endParaRPr lang="ru-RU" smtClean="0"/>
          </a:p>
        </p:txBody>
      </p:sp>
      <p:pic>
        <p:nvPicPr>
          <p:cNvPr id="16388" name="Picture 2" descr="E:\Документы\Мои документы\Я-учитель\Уроки\Биология\Картинки\Клетка\Клет.цикл\fig05-arpfelupqn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p:txBody>
          <a:bodyPr/>
          <a:lstStyle/>
          <a:p>
            <a:pPr eaLnBrk="1" hangingPunct="1"/>
            <a:r>
              <a:rPr lang="ru-RU" sz="3200" b="1" i="1" smtClean="0">
                <a:solidFill>
                  <a:srgbClr val="CC0099"/>
                </a:solidFill>
                <a:latin typeface="Arial Black" pitchFamily="34" charset="0"/>
              </a:rPr>
              <a:t>Продолжительность жизни клеток</a:t>
            </a:r>
          </a:p>
        </p:txBody>
      </p:sp>
      <p:sp>
        <p:nvSpPr>
          <p:cNvPr id="4099" name="Содержимое 3"/>
          <p:cNvSpPr>
            <a:spLocks noGrp="1"/>
          </p:cNvSpPr>
          <p:nvPr>
            <p:ph sz="half" idx="2"/>
          </p:nvPr>
        </p:nvSpPr>
        <p:spPr/>
        <p:txBody>
          <a:bodyPr/>
          <a:lstStyle/>
          <a:p>
            <a:pPr eaLnBrk="1" hangingPunct="1"/>
            <a:endParaRPr lang="ru-RU" smtClean="0"/>
          </a:p>
          <a:p>
            <a:pPr eaLnBrk="1" hangingPunct="1"/>
            <a:endParaRPr lang="ru-RU" smtClean="0"/>
          </a:p>
        </p:txBody>
      </p:sp>
      <p:pic>
        <p:nvPicPr>
          <p:cNvPr id="4100" name="Picture 7" descr="D:\Мои документы\Наглядность к уроку\уроки КМ 10\деление клетки\продолжительность жизни клеток.jpg"/>
          <p:cNvPicPr>
            <a:picLocks noChangeAspect="1" noChangeArrowheads="1"/>
          </p:cNvPicPr>
          <p:nvPr/>
        </p:nvPicPr>
        <p:blipFill>
          <a:blip r:embed="rId2" cstate="print"/>
          <a:srcRect/>
          <a:stretch>
            <a:fillRect/>
          </a:stretch>
        </p:blipFill>
        <p:spPr bwMode="auto">
          <a:xfrm>
            <a:off x="228600" y="1143000"/>
            <a:ext cx="8534400" cy="5492750"/>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 стрелкой 3"/>
          <p:cNvCxnSpPr/>
          <p:nvPr/>
        </p:nvCxnSpPr>
        <p:spPr>
          <a:xfrm flipH="1">
            <a:off x="1331640" y="836712"/>
            <a:ext cx="3240360" cy="759122"/>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5" name="Прямая со стрелкой 4"/>
          <p:cNvCxnSpPr>
            <a:stCxn id="27" idx="2"/>
          </p:cNvCxnSpPr>
          <p:nvPr/>
        </p:nvCxnSpPr>
        <p:spPr>
          <a:xfrm>
            <a:off x="4572001" y="869678"/>
            <a:ext cx="3161981" cy="543098"/>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7" name="Прямая со стрелкой 6"/>
          <p:cNvCxnSpPr/>
          <p:nvPr/>
        </p:nvCxnSpPr>
        <p:spPr>
          <a:xfrm flipH="1">
            <a:off x="4572000" y="782699"/>
            <a:ext cx="16515" cy="774093"/>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827584" y="1700808"/>
            <a:ext cx="1447164" cy="578882"/>
          </a:xfrm>
          <a:prstGeom prst="roundRect">
            <a:avLst/>
          </a:prstGeom>
          <a:ln>
            <a:solidFill>
              <a:srgbClr val="FF9900"/>
            </a:solidFill>
          </a:ln>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ru-RU" sz="2800" dirty="0" smtClean="0"/>
              <a:t>Амитоз</a:t>
            </a:r>
            <a:endParaRPr lang="ru-RU" sz="2800" dirty="0"/>
          </a:p>
        </p:txBody>
      </p:sp>
      <p:sp>
        <p:nvSpPr>
          <p:cNvPr id="15" name="TextBox 14"/>
          <p:cNvSpPr txBox="1"/>
          <p:nvPr/>
        </p:nvSpPr>
        <p:spPr>
          <a:xfrm>
            <a:off x="3779912" y="1772816"/>
            <a:ext cx="1656184" cy="578882"/>
          </a:xfrm>
          <a:prstGeom prst="roundRect">
            <a:avLst/>
          </a:prstGeom>
          <a:ln>
            <a:solidFill>
              <a:srgbClr val="FF99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800" dirty="0" smtClean="0"/>
              <a:t>Митоз</a:t>
            </a:r>
            <a:endParaRPr lang="ru-RU" sz="2800" dirty="0"/>
          </a:p>
        </p:txBody>
      </p:sp>
      <p:sp>
        <p:nvSpPr>
          <p:cNvPr id="16" name="TextBox 15"/>
          <p:cNvSpPr txBox="1"/>
          <p:nvPr/>
        </p:nvSpPr>
        <p:spPr>
          <a:xfrm>
            <a:off x="6876256" y="1628800"/>
            <a:ext cx="1656184" cy="578882"/>
          </a:xfrm>
          <a:prstGeom prst="roundRect">
            <a:avLst/>
          </a:prstGeom>
          <a:ln>
            <a:solidFill>
              <a:srgbClr val="FF99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800" dirty="0" smtClean="0"/>
              <a:t>Мейоз</a:t>
            </a:r>
            <a:endParaRPr lang="ru-RU" sz="2800" dirty="0"/>
          </a:p>
        </p:txBody>
      </p:sp>
      <p:sp>
        <p:nvSpPr>
          <p:cNvPr id="17" name="TextBox 16"/>
          <p:cNvSpPr txBox="1"/>
          <p:nvPr/>
        </p:nvSpPr>
        <p:spPr>
          <a:xfrm>
            <a:off x="251520" y="2564904"/>
            <a:ext cx="2556792" cy="3539430"/>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rtlCol="0">
            <a:spAutoFit/>
          </a:bodyPr>
          <a:lstStyle/>
          <a:p>
            <a:pPr algn="r"/>
            <a:r>
              <a:rPr lang="ru-RU" sz="2800" dirty="0" smtClean="0"/>
              <a:t>Прямое деление ядра путем перетяжки в отмирающих тканях и в клетках опухолей</a:t>
            </a:r>
            <a:endParaRPr lang="ru-RU" sz="2800" dirty="0"/>
          </a:p>
        </p:txBody>
      </p:sp>
      <p:sp>
        <p:nvSpPr>
          <p:cNvPr id="18" name="Прямоугольник 17"/>
          <p:cNvSpPr/>
          <p:nvPr/>
        </p:nvSpPr>
        <p:spPr>
          <a:xfrm>
            <a:off x="3059832" y="2636912"/>
            <a:ext cx="3024336" cy="3139321"/>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lgn="r"/>
            <a:r>
              <a:rPr lang="ru-RU" sz="2800" dirty="0" smtClean="0"/>
              <a:t>Непрямое деление ядра эукариотической клетки с сохранением числа хромосом</a:t>
            </a:r>
          </a:p>
          <a:p>
            <a:pPr algn="r"/>
            <a:endParaRPr lang="ru-RU" sz="3000" dirty="0"/>
          </a:p>
        </p:txBody>
      </p:sp>
      <p:sp>
        <p:nvSpPr>
          <p:cNvPr id="19" name="Прямоугольник 18"/>
          <p:cNvSpPr/>
          <p:nvPr/>
        </p:nvSpPr>
        <p:spPr>
          <a:xfrm>
            <a:off x="6228184" y="2420888"/>
            <a:ext cx="2699792" cy="3970318"/>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r"/>
            <a:r>
              <a:rPr lang="ru-RU" sz="2800" dirty="0" smtClean="0"/>
              <a:t>Деление в зоне созревания половых клеток,  приводящее к уменьшению числа хромосом</a:t>
            </a:r>
            <a:endParaRPr lang="ru-RU" sz="2800" dirty="0"/>
          </a:p>
        </p:txBody>
      </p:sp>
      <p:sp>
        <p:nvSpPr>
          <p:cNvPr id="27" name="Скругленный прямоугольник 26"/>
          <p:cNvSpPr/>
          <p:nvPr/>
        </p:nvSpPr>
        <p:spPr>
          <a:xfrm>
            <a:off x="1694866" y="188640"/>
            <a:ext cx="5754269" cy="681038"/>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ru-RU" sz="3400" b="1" dirty="0" smtClean="0">
                <a:solidFill>
                  <a:srgbClr val="FF0000"/>
                </a:solidFill>
              </a:rPr>
              <a:t>Способы деления клеток</a:t>
            </a:r>
            <a:endParaRPr lang="ru-RU" sz="3400" b="1" dirty="0">
              <a:solidFill>
                <a:srgbClr val="FF0000"/>
              </a:solidFill>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1000"/>
                                        <p:tgtEl>
                                          <p:spTgt spid="4"/>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strips(downRight)">
                                      <p:cBhvr>
                                        <p:cTn id="11" dur="1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strips(downRight)">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trips(downLeft)">
                                      <p:cBhvr>
                                        <p:cTn id="21" dur="1000"/>
                                        <p:tgtEl>
                                          <p:spTgt spid="7"/>
                                        </p:tgtEl>
                                      </p:cBhvr>
                                    </p:animEffect>
                                  </p:childTnLst>
                                </p:cTn>
                              </p:par>
                            </p:childTnLst>
                          </p:cTn>
                        </p:par>
                        <p:par>
                          <p:cTn id="22" fill="hold">
                            <p:stCondLst>
                              <p:cond delay="1000"/>
                            </p:stCondLst>
                            <p:childTnLst>
                              <p:par>
                                <p:cTn id="23" presetID="18" presetClass="entr" presetSubtype="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trips(downRight)">
                                      <p:cBhvr>
                                        <p:cTn id="25" dur="10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strips(downRight)">
                                      <p:cBhvr>
                                        <p:cTn id="30" dur="1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strips(downRight)">
                                      <p:cBhvr>
                                        <p:cTn id="35" dur="1000"/>
                                        <p:tgtEl>
                                          <p:spTgt spid="5"/>
                                        </p:tgtEl>
                                      </p:cBhvr>
                                    </p:animEffect>
                                  </p:childTnLst>
                                </p:cTn>
                              </p:par>
                            </p:childTnLst>
                          </p:cTn>
                        </p:par>
                        <p:par>
                          <p:cTn id="36" fill="hold">
                            <p:stCondLst>
                              <p:cond delay="1000"/>
                            </p:stCondLst>
                            <p:childTnLst>
                              <p:par>
                                <p:cTn id="37" presetID="18" presetClass="entr" presetSubtype="6"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strips(downRight)">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strips(downRight)">
                                      <p:cBhvr>
                                        <p:cTn id="4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620688"/>
            <a:ext cx="9144000" cy="1368152"/>
          </a:xfrm>
        </p:spPr>
        <p:txBody>
          <a:bodyPr>
            <a:normAutofit fontScale="90000"/>
          </a:bodyPr>
          <a:lstStyle/>
          <a:p>
            <a:pPr indent="457200" algn="l">
              <a:lnSpc>
                <a:spcPct val="150000"/>
              </a:lnSpc>
            </a:pPr>
            <a:r>
              <a:rPr lang="ru-RU" b="1" dirty="0" smtClean="0">
                <a:solidFill>
                  <a:srgbClr val="FF3300"/>
                </a:solidFill>
              </a:rPr>
              <a:t>Митоз </a:t>
            </a:r>
            <a:r>
              <a:rPr lang="ru-RU" sz="2700" b="1" dirty="0" smtClean="0">
                <a:solidFill>
                  <a:srgbClr val="002060"/>
                </a:solidFill>
              </a:rPr>
              <a:t>( греч. «митос» – нить)-</a:t>
            </a:r>
            <a:r>
              <a:rPr lang="ru-RU" sz="2700" dirty="0" smtClean="0">
                <a:solidFill>
                  <a:srgbClr val="002060"/>
                </a:solidFill>
              </a:rPr>
              <a:t> </a:t>
            </a:r>
            <a:r>
              <a:rPr lang="ru-RU" sz="2700" b="1" dirty="0" smtClean="0">
                <a:solidFill>
                  <a:srgbClr val="002060"/>
                </a:solidFill>
                <a:cs typeface="Times New Roman" pitchFamily="18" charset="0"/>
              </a:rPr>
              <a:t>непрямое деление, при котором из одной диплоидной  клетки (материнской) образуются такие же дочерние клетки. </a:t>
            </a:r>
            <a:endParaRPr lang="ru-RU" sz="2700" b="1" dirty="0">
              <a:solidFill>
                <a:srgbClr val="002060"/>
              </a:solidFill>
            </a:endParaRPr>
          </a:p>
        </p:txBody>
      </p:sp>
      <p:sp>
        <p:nvSpPr>
          <p:cNvPr id="4" name="TextBox 3"/>
          <p:cNvSpPr txBox="1"/>
          <p:nvPr/>
        </p:nvSpPr>
        <p:spPr>
          <a:xfrm>
            <a:off x="3491880" y="2420888"/>
            <a:ext cx="5112568" cy="3970318"/>
          </a:xfrm>
          <a:prstGeom prst="rect">
            <a:avLst/>
          </a:prstGeom>
          <a:noFill/>
        </p:spPr>
        <p:txBody>
          <a:bodyPr wrap="square" rtlCol="0">
            <a:spAutoFit/>
          </a:bodyPr>
          <a:lstStyle/>
          <a:p>
            <a:pPr indent="457200">
              <a:lnSpc>
                <a:spcPct val="150000"/>
              </a:lnSpc>
            </a:pPr>
            <a:r>
              <a:rPr lang="ru-RU" sz="2400" dirty="0" smtClean="0">
                <a:solidFill>
                  <a:srgbClr val="002060"/>
                </a:solidFill>
                <a:latin typeface="+mj-lt"/>
                <a:cs typeface="Times New Roman" pitchFamily="18" charset="0"/>
              </a:rPr>
              <a:t>Открыт с помощью светового микроскопа в 1874 г. русским учёным </a:t>
            </a:r>
            <a:r>
              <a:rPr lang="ru-RU" sz="2400" b="1" dirty="0" smtClean="0">
                <a:solidFill>
                  <a:srgbClr val="002060"/>
                </a:solidFill>
                <a:latin typeface="+mj-lt"/>
                <a:cs typeface="Times New Roman" pitchFamily="18" charset="0"/>
              </a:rPr>
              <a:t>И. Д. Чистяковым </a:t>
            </a:r>
            <a:r>
              <a:rPr lang="ru-RU" sz="2400" dirty="0" smtClean="0">
                <a:solidFill>
                  <a:srgbClr val="002060"/>
                </a:solidFill>
                <a:latin typeface="+mj-lt"/>
                <a:cs typeface="Times New Roman" pitchFamily="18" charset="0"/>
              </a:rPr>
              <a:t>в растительных клетках.</a:t>
            </a:r>
          </a:p>
          <a:p>
            <a:pPr indent="457200">
              <a:lnSpc>
                <a:spcPct val="150000"/>
              </a:lnSpc>
            </a:pPr>
            <a:r>
              <a:rPr lang="ru-RU" sz="2400" dirty="0" smtClean="0">
                <a:solidFill>
                  <a:srgbClr val="002060"/>
                </a:solidFill>
                <a:latin typeface="+mj-lt"/>
                <a:cs typeface="Times New Roman" pitchFamily="18" charset="0"/>
              </a:rPr>
              <a:t>В 1878 г. </a:t>
            </a:r>
            <a:r>
              <a:rPr lang="ru-RU" sz="2400" b="1" dirty="0" smtClean="0">
                <a:solidFill>
                  <a:srgbClr val="002060"/>
                </a:solidFill>
                <a:latin typeface="+mj-lt"/>
                <a:cs typeface="Times New Roman" pitchFamily="18" charset="0"/>
              </a:rPr>
              <a:t>В. Флемингом </a:t>
            </a:r>
            <a:r>
              <a:rPr lang="ru-RU" sz="2400" dirty="0" smtClean="0">
                <a:solidFill>
                  <a:srgbClr val="002060"/>
                </a:solidFill>
                <a:latin typeface="+mj-lt"/>
                <a:cs typeface="Times New Roman" pitchFamily="18" charset="0"/>
              </a:rPr>
              <a:t>и русским учёным </a:t>
            </a:r>
            <a:r>
              <a:rPr lang="ru-RU" sz="2400" b="1" dirty="0" smtClean="0">
                <a:solidFill>
                  <a:srgbClr val="002060"/>
                </a:solidFill>
                <a:latin typeface="+mj-lt"/>
                <a:cs typeface="Times New Roman" pitchFamily="18" charset="0"/>
              </a:rPr>
              <a:t>П. И. Перемежко </a:t>
            </a:r>
            <a:r>
              <a:rPr lang="ru-RU" sz="2400" dirty="0" smtClean="0">
                <a:solidFill>
                  <a:srgbClr val="002060"/>
                </a:solidFill>
                <a:latin typeface="+mj-lt"/>
                <a:cs typeface="Times New Roman" pitchFamily="18" charset="0"/>
              </a:rPr>
              <a:t>в животных клетках.</a:t>
            </a:r>
            <a:endParaRPr lang="ru-RU" sz="2400" dirty="0">
              <a:solidFill>
                <a:srgbClr val="002060"/>
              </a:solidFill>
              <a:latin typeface="+mj-lt"/>
              <a:cs typeface="Times New Roman" pitchFamily="18" charset="0"/>
            </a:endParaRPr>
          </a:p>
        </p:txBody>
      </p:sp>
      <p:pic>
        <p:nvPicPr>
          <p:cNvPr id="2050" name="Picture 2"/>
          <p:cNvPicPr>
            <a:picLocks noChangeAspect="1" noChangeArrowheads="1"/>
          </p:cNvPicPr>
          <p:nvPr/>
        </p:nvPicPr>
        <p:blipFill>
          <a:blip r:embed="rId2" cstate="print"/>
          <a:srcRect/>
          <a:stretch>
            <a:fillRect/>
          </a:stretch>
        </p:blipFill>
        <p:spPr bwMode="auto">
          <a:xfrm>
            <a:off x="395536" y="2708919"/>
            <a:ext cx="2520280" cy="3847627"/>
          </a:xfrm>
          <a:prstGeom prst="rect">
            <a:avLst/>
          </a:prstGeom>
          <a:ln>
            <a:noFill/>
          </a:ln>
          <a:effectLst>
            <a:softEdge rad="112500"/>
          </a:effectLst>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par>
                                <p:cTn id="10" presetID="29" presetClass="entr" presetSubtype="0"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ppt_x</p:attrName>
                                        </p:attrNameLst>
                                      </p:cBhvr>
                                      <p:tavLst>
                                        <p:tav tm="0">
                                          <p:val>
                                            <p:strVal val="#ppt_x-.2"/>
                                          </p:val>
                                        </p:tav>
                                        <p:tav tm="100000">
                                          <p:val>
                                            <p:strVal val="#ppt_x"/>
                                          </p:val>
                                        </p:tav>
                                      </p:tavLst>
                                    </p:anim>
                                    <p:anim calcmode="lin" valueType="num">
                                      <p:cBhvr>
                                        <p:cTn id="13" dur="1000" fill="hold"/>
                                        <p:tgtEl>
                                          <p:spTgt spid="2050"/>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536" y="1484784"/>
            <a:ext cx="2448272" cy="578882"/>
          </a:xfrm>
          <a:prstGeom prst="roundRect">
            <a:avLst/>
          </a:prstGeom>
          <a:ln>
            <a:solidFill>
              <a:srgbClr val="FF99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800" b="1" dirty="0" smtClean="0"/>
              <a:t>Интерфаза</a:t>
            </a:r>
            <a:endParaRPr lang="ru-RU" sz="2800" b="1" dirty="0"/>
          </a:p>
        </p:txBody>
      </p:sp>
      <p:sp>
        <p:nvSpPr>
          <p:cNvPr id="9" name="TextBox 8"/>
          <p:cNvSpPr txBox="1"/>
          <p:nvPr/>
        </p:nvSpPr>
        <p:spPr>
          <a:xfrm>
            <a:off x="6444208" y="1484784"/>
            <a:ext cx="2520280" cy="1055608"/>
          </a:xfrm>
          <a:prstGeom prst="roundRect">
            <a:avLst/>
          </a:prstGeom>
          <a:ln>
            <a:solidFill>
              <a:srgbClr val="FF99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ru-RU" sz="2800" b="1" dirty="0" smtClean="0"/>
              <a:t>Митоз</a:t>
            </a:r>
          </a:p>
          <a:p>
            <a:pPr algn="ctr"/>
            <a:endParaRPr lang="ru-RU" sz="2800" b="1" dirty="0"/>
          </a:p>
        </p:txBody>
      </p:sp>
      <p:cxnSp>
        <p:nvCxnSpPr>
          <p:cNvPr id="10" name="Прямая со стрелкой 9"/>
          <p:cNvCxnSpPr>
            <a:stCxn id="4" idx="2"/>
            <a:endCxn id="9" idx="0"/>
          </p:cNvCxnSpPr>
          <p:nvPr/>
        </p:nvCxnSpPr>
        <p:spPr>
          <a:xfrm>
            <a:off x="4640823" y="869678"/>
            <a:ext cx="3063525" cy="615106"/>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cxnSp>
        <p:nvCxnSpPr>
          <p:cNvPr id="6" name="Прямая со стрелкой 5"/>
          <p:cNvCxnSpPr>
            <a:stCxn id="4" idx="2"/>
            <a:endCxn id="8" idx="0"/>
          </p:cNvCxnSpPr>
          <p:nvPr/>
        </p:nvCxnSpPr>
        <p:spPr>
          <a:xfrm flipH="1">
            <a:off x="1619672" y="869678"/>
            <a:ext cx="3021151" cy="615106"/>
          </a:xfrm>
          <a:prstGeom prst="straightConnector1">
            <a:avLst/>
          </a:prstGeom>
          <a:ln w="19050">
            <a:tailEnd type="arrow"/>
          </a:ln>
        </p:spPr>
        <p:style>
          <a:lnRef idx="2">
            <a:schemeClr val="accent1"/>
          </a:lnRef>
          <a:fillRef idx="0">
            <a:schemeClr val="accent1"/>
          </a:fillRef>
          <a:effectRef idx="1">
            <a:schemeClr val="accent1"/>
          </a:effectRef>
          <a:fontRef idx="minor">
            <a:schemeClr val="tx1"/>
          </a:fontRef>
        </p:style>
      </p:cxnSp>
      <p:sp>
        <p:nvSpPr>
          <p:cNvPr id="4" name="Скругленный прямоугольник 3"/>
          <p:cNvSpPr/>
          <p:nvPr/>
        </p:nvSpPr>
        <p:spPr>
          <a:xfrm>
            <a:off x="1763688" y="188640"/>
            <a:ext cx="5754269" cy="681038"/>
          </a:xfrm>
          <a:prstGeom prst="roundRect">
            <a:avLst/>
          </a:prstGeom>
          <a:noFill/>
          <a:ln>
            <a:solidFill>
              <a:srgbClr val="FF9900"/>
            </a:solidFill>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ru-RU" sz="3400" b="1" dirty="0" smtClean="0">
                <a:solidFill>
                  <a:srgbClr val="FF0000"/>
                </a:solidFill>
              </a:rPr>
              <a:t>Клеточный цикл </a:t>
            </a:r>
            <a:endParaRPr lang="ru-RU" sz="3400" b="1" dirty="0">
              <a:solidFill>
                <a:srgbClr val="FF0000"/>
              </a:solidFill>
            </a:endParaRPr>
          </a:p>
        </p:txBody>
      </p:sp>
      <p:sp>
        <p:nvSpPr>
          <p:cNvPr id="22" name="Прямоугольник 21"/>
          <p:cNvSpPr/>
          <p:nvPr/>
        </p:nvSpPr>
        <p:spPr>
          <a:xfrm>
            <a:off x="6767736" y="2708920"/>
            <a:ext cx="2376264" cy="1877437"/>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a:spAutoFit/>
          </a:bodyPr>
          <a:lstStyle/>
          <a:p>
            <a:pPr>
              <a:buClr>
                <a:srgbClr val="FF9900"/>
              </a:buClr>
              <a:buFont typeface="Monotype Corsiva" pitchFamily="66" charset="0"/>
              <a:buChar char="•"/>
            </a:pPr>
            <a:r>
              <a:rPr lang="ru-RU" sz="3200" dirty="0" smtClean="0"/>
              <a:t> </a:t>
            </a:r>
            <a:r>
              <a:rPr lang="ru-RU" sz="2800" dirty="0" smtClean="0"/>
              <a:t>Профаза</a:t>
            </a:r>
          </a:p>
          <a:p>
            <a:pPr>
              <a:buClr>
                <a:srgbClr val="FF9900"/>
              </a:buClr>
              <a:buFont typeface="Monotype Corsiva" pitchFamily="66" charset="0"/>
              <a:buChar char="•"/>
            </a:pPr>
            <a:r>
              <a:rPr lang="ru-RU" sz="2800" dirty="0" smtClean="0">
                <a:latin typeface="+mn-lt"/>
              </a:rPr>
              <a:t> Метафаза</a:t>
            </a:r>
          </a:p>
          <a:p>
            <a:pPr>
              <a:buClr>
                <a:srgbClr val="FF9900"/>
              </a:buClr>
              <a:buFont typeface="Monotype Corsiva" pitchFamily="66" charset="0"/>
              <a:buChar char="•"/>
            </a:pPr>
            <a:r>
              <a:rPr lang="ru-RU" sz="2800" dirty="0" smtClean="0"/>
              <a:t> Анафаза</a:t>
            </a:r>
          </a:p>
          <a:p>
            <a:pPr>
              <a:buClr>
                <a:srgbClr val="FF9900"/>
              </a:buClr>
              <a:buFont typeface="Monotype Corsiva" pitchFamily="66" charset="0"/>
              <a:buChar char="•"/>
            </a:pPr>
            <a:r>
              <a:rPr lang="ru-RU" sz="2800" dirty="0" smtClean="0">
                <a:latin typeface="+mn-lt"/>
              </a:rPr>
              <a:t> Телофаза</a:t>
            </a:r>
            <a:endParaRPr lang="ru-RU" sz="2800" dirty="0">
              <a:latin typeface="+mn-lt"/>
            </a:endParaRPr>
          </a:p>
        </p:txBody>
      </p:sp>
      <p:grpSp>
        <p:nvGrpSpPr>
          <p:cNvPr id="2" name="Group 12"/>
          <p:cNvGrpSpPr>
            <a:grpSpLocks/>
          </p:cNvGrpSpPr>
          <p:nvPr/>
        </p:nvGrpSpPr>
        <p:grpSpPr bwMode="auto">
          <a:xfrm>
            <a:off x="2123728" y="1124744"/>
            <a:ext cx="4968552" cy="5184576"/>
            <a:chOff x="1273" y="-740"/>
            <a:chExt cx="3477" cy="3830"/>
          </a:xfrm>
        </p:grpSpPr>
        <p:sp>
          <p:nvSpPr>
            <p:cNvPr id="67" name="Oval 10"/>
            <p:cNvSpPr>
              <a:spLocks noChangeArrowheads="1"/>
            </p:cNvSpPr>
            <p:nvPr/>
          </p:nvSpPr>
          <p:spPr bwMode="auto">
            <a:xfrm>
              <a:off x="1273" y="-159"/>
              <a:ext cx="3220" cy="3249"/>
            </a:xfrm>
            <a:prstGeom prst="ellipse">
              <a:avLst/>
            </a:prstGeom>
            <a:solidFill>
              <a:schemeClr val="bg1"/>
            </a:solidFill>
            <a:ln w="15875">
              <a:solidFill>
                <a:schemeClr val="tx1"/>
              </a:solidFill>
              <a:round/>
              <a:headEnd/>
              <a:tailEnd/>
            </a:ln>
          </p:spPr>
          <p:txBody>
            <a:bodyPr wrap="none" anchor="ctr"/>
            <a:lstStyle/>
            <a:p>
              <a:endParaRPr lang="ru-RU" dirty="0"/>
            </a:p>
          </p:txBody>
        </p:sp>
        <p:pic>
          <p:nvPicPr>
            <p:cNvPr id="68" name="Picture 11" descr="7_1"/>
            <p:cNvPicPr>
              <a:picLocks noChangeAspect="1" noChangeArrowheads="1"/>
            </p:cNvPicPr>
            <p:nvPr/>
          </p:nvPicPr>
          <p:blipFill>
            <a:blip r:embed="rId2" cstate="print">
              <a:lum bright="-10000" contrast="20000"/>
            </a:blip>
            <a:srcRect/>
            <a:stretch>
              <a:fillRect/>
            </a:stretch>
          </p:blipFill>
          <p:spPr bwMode="auto">
            <a:xfrm>
              <a:off x="2373" y="-740"/>
              <a:ext cx="2377" cy="2948"/>
            </a:xfrm>
            <a:prstGeom prst="rect">
              <a:avLst/>
            </a:prstGeom>
            <a:noFill/>
            <a:ln w="9525">
              <a:noFill/>
              <a:miter lim="800000"/>
              <a:headEnd/>
              <a:tailEnd/>
            </a:ln>
          </p:spPr>
        </p:pic>
      </p:grpSp>
      <p:sp>
        <p:nvSpPr>
          <p:cNvPr id="14" name="Прямоугольник 13"/>
          <p:cNvSpPr/>
          <p:nvPr/>
        </p:nvSpPr>
        <p:spPr>
          <a:xfrm>
            <a:off x="251520" y="2204864"/>
            <a:ext cx="2088232" cy="1815882"/>
          </a:xfrm>
          <a:prstGeom prst="rect">
            <a:avLst/>
          </a:prstGeom>
        </p:spPr>
        <p:txBody>
          <a:bodyPr wrap="square">
            <a:spAutoFit/>
          </a:bodyPr>
          <a:lstStyle/>
          <a:p>
            <a:pPr lvl="0"/>
            <a:r>
              <a:rPr lang="ru-RU" sz="2800" dirty="0" smtClean="0"/>
              <a:t>подготовка клетки к делению (20–22 ч.)</a:t>
            </a:r>
            <a:endParaRPr lang="ru-RU" sz="2800" dirty="0"/>
          </a:p>
        </p:txBody>
      </p:sp>
      <p:sp>
        <p:nvSpPr>
          <p:cNvPr id="15" name="Прямоугольник 14"/>
          <p:cNvSpPr/>
          <p:nvPr/>
        </p:nvSpPr>
        <p:spPr>
          <a:xfrm>
            <a:off x="6444208" y="1916832"/>
            <a:ext cx="2699792" cy="646331"/>
          </a:xfrm>
          <a:prstGeom prst="rect">
            <a:avLst/>
          </a:prstGeom>
        </p:spPr>
        <p:txBody>
          <a:bodyPr wrap="square">
            <a:spAutoFit/>
          </a:bodyPr>
          <a:lstStyle/>
          <a:p>
            <a:pPr lvl="0" algn="ctr"/>
            <a:r>
              <a:rPr lang="ru-RU" b="1" dirty="0" smtClean="0">
                <a:solidFill>
                  <a:srgbClr val="002060"/>
                </a:solidFill>
              </a:rPr>
              <a:t>Собственно митоз</a:t>
            </a:r>
          </a:p>
          <a:p>
            <a:pPr lvl="0" algn="ctr"/>
            <a:r>
              <a:rPr lang="ru-RU" b="1" dirty="0" smtClean="0">
                <a:solidFill>
                  <a:srgbClr val="002060"/>
                </a:solidFill>
              </a:rPr>
              <a:t> </a:t>
            </a:r>
            <a:r>
              <a:rPr lang="ru-RU" dirty="0" smtClean="0"/>
              <a:t>(1-2 ч.)</a:t>
            </a:r>
            <a:endParaRPr lang="ru-RU"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Right)">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strips(downRight)">
                                      <p:cBhvr>
                                        <p:cTn id="16" dur="1000"/>
                                        <p:tgtEl>
                                          <p:spTgt spid="10"/>
                                        </p:tgtEl>
                                      </p:cBhvr>
                                    </p:animEffect>
                                  </p:childTnLst>
                                </p:cTn>
                              </p:par>
                            </p:childTnLst>
                          </p:cTn>
                        </p:par>
                        <p:par>
                          <p:cTn id="17" fill="hold">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downRight)">
                                      <p:cBhvr>
                                        <p:cTn id="20" dur="1000"/>
                                        <p:tgtEl>
                                          <p:spTgt spid="9"/>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downRight)">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strips(downRight)">
                                      <p:cBhvr>
                                        <p:cTn id="29"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18488" cy="633412"/>
          </a:xfrm>
        </p:spPr>
        <p:txBody>
          <a:bodyPr/>
          <a:lstStyle/>
          <a:p>
            <a:r>
              <a:rPr lang="ru-RU" sz="3200" b="1" dirty="0" smtClean="0">
                <a:solidFill>
                  <a:srgbClr val="FF0000"/>
                </a:solidFill>
              </a:rPr>
              <a:t>Схема клеточного цикла</a:t>
            </a:r>
            <a:endParaRPr lang="ru-RU" sz="3200" b="1" dirty="0">
              <a:solidFill>
                <a:srgbClr val="FF0000"/>
              </a:solidFill>
            </a:endParaRPr>
          </a:p>
        </p:txBody>
      </p:sp>
      <p:pic>
        <p:nvPicPr>
          <p:cNvPr id="5" name="Рисунок 4" descr="Клетки цикл.jpg"/>
          <p:cNvPicPr>
            <a:picLocks noChangeAspect="1"/>
          </p:cNvPicPr>
          <p:nvPr/>
        </p:nvPicPr>
        <p:blipFill>
          <a:blip r:embed="rId3" cstate="print"/>
          <a:stretch>
            <a:fillRect/>
          </a:stretch>
        </p:blipFill>
        <p:spPr>
          <a:xfrm>
            <a:off x="323528" y="1340768"/>
            <a:ext cx="8501122" cy="4681619"/>
          </a:xfrm>
          <a:prstGeom prst="rect">
            <a:avLst/>
          </a:prstGeom>
        </p:spPr>
      </p:pic>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691680" y="188640"/>
            <a:ext cx="5754269" cy="681038"/>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ru-RU" sz="3400" b="1" dirty="0" smtClean="0">
                <a:solidFill>
                  <a:srgbClr val="FF0000"/>
                </a:solidFill>
              </a:rPr>
              <a:t>Интерфаза</a:t>
            </a:r>
            <a:endParaRPr lang="ru-RU" sz="3400" b="1" dirty="0">
              <a:solidFill>
                <a:srgbClr val="FF0000"/>
              </a:solidFill>
            </a:endParaRPr>
          </a:p>
        </p:txBody>
      </p:sp>
      <p:sp>
        <p:nvSpPr>
          <p:cNvPr id="3" name="Rectangle 4"/>
          <p:cNvSpPr txBox="1">
            <a:spLocks noChangeArrowheads="1"/>
          </p:cNvSpPr>
          <p:nvPr/>
        </p:nvSpPr>
        <p:spPr>
          <a:xfrm>
            <a:off x="1691680" y="908720"/>
            <a:ext cx="5760640" cy="7493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chemeClr val="tx2"/>
              </a:buClr>
              <a:buSzPct val="70000"/>
              <a:buFontTx/>
              <a:buNone/>
              <a:tabLst/>
              <a:defRPr/>
            </a:pPr>
            <a:r>
              <a:rPr kumimoji="0" lang="ru-RU" altLang="ja-JP" sz="3200" b="1" i="0" u="none" strike="noStrike" kern="0" cap="none" spc="0" normalizeH="0" baseline="0" noProof="0" dirty="0" smtClean="0">
                <a:ln>
                  <a:noFill/>
                </a:ln>
                <a:solidFill>
                  <a:srgbClr val="FF0000"/>
                </a:solidFill>
                <a:effectLst/>
                <a:uLnTx/>
                <a:uFillTx/>
                <a:latin typeface="Times New Roman" pitchFamily="18" charset="0"/>
                <a:ea typeface="+mn-ea"/>
                <a:cs typeface="+mn-cs"/>
              </a:rPr>
              <a:t>G1-пресинтетический период </a:t>
            </a:r>
            <a:endParaRPr kumimoji="0" lang="ru-RU" sz="3200" b="1" i="0" u="none" strike="noStrike" kern="0" cap="none" spc="0" normalizeH="0" baseline="0" noProof="0" dirty="0" smtClean="0">
              <a:ln>
                <a:noFill/>
              </a:ln>
              <a:solidFill>
                <a:srgbClr val="FF0000"/>
              </a:solidFill>
              <a:effectLst/>
              <a:uLnTx/>
              <a:uFillTx/>
              <a:latin typeface="Times New Roman" pitchFamily="18" charset="0"/>
              <a:ea typeface="+mn-ea"/>
              <a:cs typeface="+mn-cs"/>
            </a:endParaRPr>
          </a:p>
        </p:txBody>
      </p:sp>
      <p:sp>
        <p:nvSpPr>
          <p:cNvPr id="6" name="TextBox 5"/>
          <p:cNvSpPr txBox="1"/>
          <p:nvPr/>
        </p:nvSpPr>
        <p:spPr>
          <a:xfrm>
            <a:off x="251520" y="1484784"/>
            <a:ext cx="8640960" cy="1384995"/>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800" dirty="0" smtClean="0">
                <a:latin typeface="+mn-lt"/>
              </a:rPr>
              <a:t>Интенсивные процессы синтеза белков, различных видов РНК, ферментов. Число органоидов увеличивается</a:t>
            </a:r>
            <a:endParaRPr lang="ru-RU" sz="2800" dirty="0">
              <a:latin typeface="+mn-lt"/>
            </a:endParaRPr>
          </a:p>
        </p:txBody>
      </p:sp>
      <p:sp>
        <p:nvSpPr>
          <p:cNvPr id="7" name="Text Box 6"/>
          <p:cNvSpPr txBox="1">
            <a:spLocks noChangeArrowheads="1"/>
          </p:cNvSpPr>
          <p:nvPr/>
        </p:nvSpPr>
        <p:spPr bwMode="auto">
          <a:xfrm>
            <a:off x="1691680" y="3068960"/>
            <a:ext cx="5760640" cy="584775"/>
          </a:xfrm>
          <a:prstGeom prst="rect">
            <a:avLst/>
          </a:prstGeom>
          <a:noFill/>
          <a:ln w="9525">
            <a:noFill/>
            <a:miter lim="800000"/>
            <a:headEnd/>
            <a:tailEnd/>
          </a:ln>
        </p:spPr>
        <p:txBody>
          <a:bodyPr wrap="square">
            <a:spAutoFit/>
          </a:bodyPr>
          <a:lstStyle/>
          <a:p>
            <a:pPr algn="ctr">
              <a:spcBef>
                <a:spcPct val="50000"/>
              </a:spcBef>
            </a:pPr>
            <a:r>
              <a:rPr lang="ru-RU" altLang="ja-JP" sz="3200" b="1" dirty="0">
                <a:solidFill>
                  <a:schemeClr val="bg1"/>
                </a:solidFill>
                <a:latin typeface="Times New Roman" pitchFamily="18" charset="0"/>
              </a:rPr>
              <a:t> </a:t>
            </a:r>
            <a:r>
              <a:rPr lang="ru-RU" altLang="ja-JP" sz="3200" b="1" dirty="0" smtClean="0">
                <a:solidFill>
                  <a:srgbClr val="FF0000"/>
                </a:solidFill>
                <a:latin typeface="Times New Roman" pitchFamily="18" charset="0"/>
              </a:rPr>
              <a:t>S </a:t>
            </a:r>
            <a:r>
              <a:rPr lang="ru-RU" altLang="ja-JP" sz="3200" b="1" dirty="0">
                <a:solidFill>
                  <a:srgbClr val="FF0000"/>
                </a:solidFill>
                <a:latin typeface="Times New Roman" pitchFamily="18" charset="0"/>
              </a:rPr>
              <a:t>-синтетический период </a:t>
            </a:r>
            <a:endParaRPr lang="ru-RU" sz="3200" b="1" dirty="0">
              <a:solidFill>
                <a:srgbClr val="FF0000"/>
              </a:solidFill>
              <a:latin typeface="Times New Roman" pitchFamily="18" charset="0"/>
            </a:endParaRPr>
          </a:p>
        </p:txBody>
      </p:sp>
      <p:sp>
        <p:nvSpPr>
          <p:cNvPr id="8" name="TextBox 7"/>
          <p:cNvSpPr txBox="1"/>
          <p:nvPr/>
        </p:nvSpPr>
        <p:spPr>
          <a:xfrm>
            <a:off x="251520" y="3717032"/>
            <a:ext cx="8640960" cy="954107"/>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800" dirty="0" smtClean="0">
                <a:solidFill>
                  <a:schemeClr val="tx1"/>
                </a:solidFill>
                <a:latin typeface="+mn-lt"/>
                <a:hlinkClick r:id="rId3" action="ppaction://hlinksldjump"/>
              </a:rPr>
              <a:t>Репликация ДНК.</a:t>
            </a:r>
            <a:r>
              <a:rPr lang="ru-RU" sz="2800" dirty="0" smtClean="0">
                <a:solidFill>
                  <a:schemeClr val="tx1"/>
                </a:solidFill>
                <a:latin typeface="+mn-lt"/>
              </a:rPr>
              <a:t> Образование двухроматидных хромосом</a:t>
            </a:r>
            <a:endParaRPr lang="ru-RU" sz="2800" dirty="0">
              <a:solidFill>
                <a:schemeClr val="tx1"/>
              </a:solidFill>
              <a:latin typeface="+mn-lt"/>
            </a:endParaRPr>
          </a:p>
        </p:txBody>
      </p:sp>
      <p:sp>
        <p:nvSpPr>
          <p:cNvPr id="9" name="Text Box 8"/>
          <p:cNvSpPr txBox="1">
            <a:spLocks noChangeArrowheads="1"/>
          </p:cNvSpPr>
          <p:nvPr/>
        </p:nvSpPr>
        <p:spPr bwMode="auto">
          <a:xfrm>
            <a:off x="1583668" y="4797152"/>
            <a:ext cx="5976664" cy="584775"/>
          </a:xfrm>
          <a:prstGeom prst="rect">
            <a:avLst/>
          </a:prstGeom>
          <a:noFill/>
          <a:ln w="9525">
            <a:noFill/>
            <a:miter lim="800000"/>
            <a:headEnd/>
            <a:tailEnd/>
          </a:ln>
        </p:spPr>
        <p:txBody>
          <a:bodyPr wrap="square">
            <a:spAutoFit/>
          </a:bodyPr>
          <a:lstStyle/>
          <a:p>
            <a:pPr>
              <a:spcBef>
                <a:spcPct val="50000"/>
              </a:spcBef>
            </a:pPr>
            <a:r>
              <a:rPr lang="ru-RU" altLang="ja-JP" sz="3200" b="1" dirty="0" smtClean="0">
                <a:solidFill>
                  <a:srgbClr val="FF0000"/>
                </a:solidFill>
                <a:latin typeface="Times New Roman" pitchFamily="18" charset="0"/>
              </a:rPr>
              <a:t>G2- </a:t>
            </a:r>
            <a:r>
              <a:rPr lang="ru-RU" altLang="ja-JP" sz="3200" b="1" dirty="0">
                <a:solidFill>
                  <a:srgbClr val="FF0000"/>
                </a:solidFill>
                <a:latin typeface="Times New Roman" pitchFamily="18" charset="0"/>
              </a:rPr>
              <a:t>постсинтетический период</a:t>
            </a:r>
            <a:r>
              <a:rPr lang="ru-RU" altLang="ja-JP" sz="3200" dirty="0">
                <a:solidFill>
                  <a:srgbClr val="FF0000"/>
                </a:solidFill>
              </a:rPr>
              <a:t> </a:t>
            </a:r>
            <a:endParaRPr lang="ru-RU" sz="3200" dirty="0">
              <a:solidFill>
                <a:srgbClr val="FF0000"/>
              </a:solidFill>
            </a:endParaRPr>
          </a:p>
        </p:txBody>
      </p:sp>
      <p:sp>
        <p:nvSpPr>
          <p:cNvPr id="10" name="TextBox 9"/>
          <p:cNvSpPr txBox="1"/>
          <p:nvPr/>
        </p:nvSpPr>
        <p:spPr>
          <a:xfrm>
            <a:off x="251520" y="5373216"/>
            <a:ext cx="8640960" cy="954107"/>
          </a:xfrm>
          <a:prstGeom prst="rect">
            <a:avLst/>
          </a:prstGeom>
          <a:no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u-RU" sz="2800" dirty="0" smtClean="0">
                <a:latin typeface="+mn-lt"/>
              </a:rPr>
              <a:t>Удвоение центриолей. Синтез АТФ. Синтез микротрубочек для веретена деления </a:t>
            </a:r>
            <a:endParaRPr lang="ru-RU" sz="2800" dirty="0">
              <a:latin typeface="+mn-lt"/>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1000"/>
                                        <p:tgtEl>
                                          <p:spTgt spid="3">
                                            <p:txEl>
                                              <p:pRg st="0" end="0"/>
                                            </p:txEl>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Right)">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Right)">
                                      <p:cBhvr>
                                        <p:cTn id="16" dur="1000"/>
                                        <p:tgtEl>
                                          <p:spTgt spid="7"/>
                                        </p:tgtEl>
                                      </p:cBhvr>
                                    </p:animEffect>
                                  </p:childTnLst>
                                </p:cTn>
                              </p:par>
                            </p:childTnLst>
                          </p:cTn>
                        </p:par>
                        <p:par>
                          <p:cTn id="17" fill="hold">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Righ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strips(downRight)">
                                      <p:cBhvr>
                                        <p:cTn id="25" dur="1000"/>
                                        <p:tgtEl>
                                          <p:spTgt spid="9"/>
                                        </p:tgtEl>
                                      </p:cBhvr>
                                    </p:animEffect>
                                  </p:childTnLst>
                                </p:cTn>
                              </p:par>
                            </p:childTnLst>
                          </p:cTn>
                        </p:par>
                        <p:par>
                          <p:cTn id="26" fill="hold">
                            <p:stCondLst>
                              <p:cond delay="1000"/>
                            </p:stCondLst>
                            <p:childTnLst>
                              <p:par>
                                <p:cTn id="27" presetID="18" presetClass="entr" presetSubtype="6"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downRight)">
                                      <p:cBhvr>
                                        <p:cTn id="2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1835696" y="548680"/>
            <a:ext cx="5754269" cy="71508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ru-RU" sz="3600" b="1" dirty="0" smtClean="0">
                <a:solidFill>
                  <a:srgbClr val="FF0000"/>
                </a:solidFill>
              </a:rPr>
              <a:t>Репликация</a:t>
            </a:r>
            <a:r>
              <a:rPr lang="ru-RU" sz="3600" b="1" dirty="0" smtClean="0">
                <a:ln w="1905"/>
                <a:solidFill>
                  <a:srgbClr val="FF0000"/>
                </a:solidFill>
                <a:effectLst>
                  <a:innerShdw blurRad="69850" dist="43180" dir="5400000">
                    <a:srgbClr val="000000">
                      <a:alpha val="65000"/>
                    </a:srgbClr>
                  </a:innerShdw>
                </a:effectLst>
              </a:rPr>
              <a:t> ДНК</a:t>
            </a:r>
            <a:endParaRPr lang="ru-RU" sz="3600" b="1" cap="none" spc="0" dirty="0">
              <a:ln w="1905"/>
              <a:solidFill>
                <a:srgbClr val="FF0000"/>
              </a:solidFill>
              <a:effectLst>
                <a:innerShdw blurRad="69850" dist="43180" dir="5400000">
                  <a:srgbClr val="000000">
                    <a:alpha val="65000"/>
                  </a:srgbClr>
                </a:innerShdw>
              </a:effectLst>
            </a:endParaRPr>
          </a:p>
        </p:txBody>
      </p:sp>
      <p:sp>
        <p:nvSpPr>
          <p:cNvPr id="16" name="TextBox 15"/>
          <p:cNvSpPr txBox="1"/>
          <p:nvPr/>
        </p:nvSpPr>
        <p:spPr>
          <a:xfrm>
            <a:off x="611560" y="1700808"/>
            <a:ext cx="3720249" cy="584775"/>
          </a:xfrm>
          <a:prstGeom prst="rect">
            <a:avLst/>
          </a:prstGeom>
          <a:noFill/>
        </p:spPr>
        <p:txBody>
          <a:bodyPr wrap="none" rtlCol="0">
            <a:spAutoFit/>
          </a:bodyPr>
          <a:lstStyle/>
          <a:p>
            <a:r>
              <a:rPr lang="ru-RU" sz="3200" dirty="0" smtClean="0">
                <a:latin typeface="+mn-lt"/>
              </a:rPr>
              <a:t>Материнская клетка</a:t>
            </a:r>
            <a:endParaRPr lang="ru-RU" sz="3200" dirty="0">
              <a:latin typeface="+mn-lt"/>
            </a:endParaRPr>
          </a:p>
        </p:txBody>
      </p:sp>
      <p:sp>
        <p:nvSpPr>
          <p:cNvPr id="17" name="TextBox 16"/>
          <p:cNvSpPr txBox="1"/>
          <p:nvPr/>
        </p:nvSpPr>
        <p:spPr>
          <a:xfrm>
            <a:off x="5292080" y="1700808"/>
            <a:ext cx="2304256" cy="584775"/>
          </a:xfrm>
          <a:prstGeom prst="rect">
            <a:avLst/>
          </a:prstGeom>
          <a:noFill/>
        </p:spPr>
        <p:txBody>
          <a:bodyPr wrap="square" rtlCol="0">
            <a:spAutoFit/>
          </a:bodyPr>
          <a:lstStyle/>
          <a:p>
            <a:pPr algn="ctr"/>
            <a:r>
              <a:rPr lang="ru-RU" sz="3200" dirty="0" smtClean="0">
                <a:latin typeface="+mn-lt"/>
              </a:rPr>
              <a:t>Интерфаза</a:t>
            </a:r>
            <a:endParaRPr lang="ru-RU" sz="3200" dirty="0">
              <a:latin typeface="+mn-lt"/>
            </a:endParaRPr>
          </a:p>
        </p:txBody>
      </p:sp>
      <p:sp>
        <p:nvSpPr>
          <p:cNvPr id="18" name="TextBox 17"/>
          <p:cNvSpPr txBox="1"/>
          <p:nvPr/>
        </p:nvSpPr>
        <p:spPr>
          <a:xfrm>
            <a:off x="1763688" y="5301208"/>
            <a:ext cx="1181734" cy="707886"/>
          </a:xfrm>
          <a:prstGeom prst="rect">
            <a:avLst/>
          </a:prstGeom>
          <a:noFill/>
        </p:spPr>
        <p:txBody>
          <a:bodyPr wrap="none" rtlCol="0">
            <a:spAutoFit/>
          </a:bodyPr>
          <a:lstStyle/>
          <a:p>
            <a:r>
              <a:rPr lang="ru-RU" sz="4000" dirty="0" smtClean="0">
                <a:solidFill>
                  <a:srgbClr val="FF0000"/>
                </a:solidFill>
                <a:latin typeface="+mn-lt"/>
              </a:rPr>
              <a:t>2</a:t>
            </a:r>
            <a:r>
              <a:rPr lang="en-US" sz="4000" dirty="0" smtClean="0">
                <a:solidFill>
                  <a:srgbClr val="FF0000"/>
                </a:solidFill>
                <a:latin typeface="+mn-lt"/>
              </a:rPr>
              <a:t>n2c</a:t>
            </a:r>
            <a:endParaRPr lang="ru-RU" sz="4000" dirty="0">
              <a:solidFill>
                <a:srgbClr val="FF0000"/>
              </a:solidFill>
              <a:latin typeface="+mn-lt"/>
            </a:endParaRPr>
          </a:p>
        </p:txBody>
      </p:sp>
      <p:pic>
        <p:nvPicPr>
          <p:cNvPr id="2050" name="Picture 2" descr="C:\Documents and Settings\алексей\Рабочий стол\Рисунок2.png"/>
          <p:cNvPicPr>
            <a:picLocks noChangeAspect="1" noChangeArrowheads="1"/>
          </p:cNvPicPr>
          <p:nvPr/>
        </p:nvPicPr>
        <p:blipFill>
          <a:blip r:embed="rId2" cstate="print"/>
          <a:srcRect/>
          <a:stretch>
            <a:fillRect/>
          </a:stretch>
        </p:blipFill>
        <p:spPr bwMode="auto">
          <a:xfrm>
            <a:off x="971600" y="2276872"/>
            <a:ext cx="2908300" cy="2833687"/>
          </a:xfrm>
          <a:prstGeom prst="rect">
            <a:avLst/>
          </a:prstGeom>
          <a:noFill/>
        </p:spPr>
      </p:pic>
      <p:pic>
        <p:nvPicPr>
          <p:cNvPr id="2051" name="Picture 3" descr="C:\Documents and Settings\алексей\Рабочий стол\Рисунок3.png"/>
          <p:cNvPicPr>
            <a:picLocks noChangeAspect="1" noChangeArrowheads="1"/>
          </p:cNvPicPr>
          <p:nvPr/>
        </p:nvPicPr>
        <p:blipFill>
          <a:blip r:embed="rId3" cstate="print"/>
          <a:srcRect/>
          <a:stretch>
            <a:fillRect/>
          </a:stretch>
        </p:blipFill>
        <p:spPr bwMode="auto">
          <a:xfrm>
            <a:off x="5004048" y="2276872"/>
            <a:ext cx="2908300" cy="2833687"/>
          </a:xfrm>
          <a:prstGeom prst="rect">
            <a:avLst/>
          </a:prstGeom>
          <a:noFill/>
        </p:spPr>
      </p:pic>
      <p:sp>
        <p:nvSpPr>
          <p:cNvPr id="33" name="TextBox 32"/>
          <p:cNvSpPr txBox="1"/>
          <p:nvPr/>
        </p:nvSpPr>
        <p:spPr>
          <a:xfrm>
            <a:off x="5929322" y="5214951"/>
            <a:ext cx="1357322" cy="1323439"/>
          </a:xfrm>
          <a:prstGeom prst="rect">
            <a:avLst/>
          </a:prstGeom>
          <a:noFill/>
        </p:spPr>
        <p:txBody>
          <a:bodyPr wrap="square" rtlCol="0">
            <a:spAutoFit/>
          </a:bodyPr>
          <a:lstStyle/>
          <a:p>
            <a:r>
              <a:rPr lang="ru-RU" sz="4000" dirty="0" smtClean="0">
                <a:solidFill>
                  <a:srgbClr val="FF0000"/>
                </a:solidFill>
                <a:latin typeface="+mn-lt"/>
              </a:rPr>
              <a:t>2</a:t>
            </a:r>
            <a:r>
              <a:rPr lang="en-US" sz="4000" dirty="0" smtClean="0">
                <a:solidFill>
                  <a:srgbClr val="FF0000"/>
                </a:solidFill>
                <a:latin typeface="+mn-lt"/>
              </a:rPr>
              <a:t>n</a:t>
            </a:r>
            <a:r>
              <a:rPr lang="ru-RU" sz="4000" dirty="0" smtClean="0">
                <a:solidFill>
                  <a:srgbClr val="FF0000"/>
                </a:solidFill>
                <a:latin typeface="+mn-lt"/>
              </a:rPr>
              <a:t>4</a:t>
            </a:r>
            <a:r>
              <a:rPr lang="en-US" sz="4000" dirty="0" smtClean="0">
                <a:solidFill>
                  <a:srgbClr val="FF0000"/>
                </a:solidFill>
                <a:latin typeface="+mn-lt"/>
              </a:rPr>
              <a:t>c</a:t>
            </a:r>
            <a:endParaRPr lang="ru-RU" sz="4000" dirty="0" smtClean="0">
              <a:solidFill>
                <a:srgbClr val="FF0000"/>
              </a:solidFill>
              <a:latin typeface="+mn-lt"/>
            </a:endParaRPr>
          </a:p>
          <a:p>
            <a:endParaRPr lang="ru-RU" sz="4000" dirty="0">
              <a:solidFill>
                <a:srgbClr val="FF0000"/>
              </a:solidFill>
              <a:latin typeface="+mn-lt"/>
            </a:endParaRPr>
          </a:p>
        </p:txBody>
      </p:sp>
      <p:sp>
        <p:nvSpPr>
          <p:cNvPr id="9" name="Прямоугольник 8"/>
          <p:cNvSpPr/>
          <p:nvPr/>
        </p:nvSpPr>
        <p:spPr>
          <a:xfrm>
            <a:off x="4214810" y="5786454"/>
            <a:ext cx="4572000" cy="923330"/>
          </a:xfrm>
          <a:prstGeom prst="rect">
            <a:avLst/>
          </a:prstGeom>
        </p:spPr>
        <p:txBody>
          <a:bodyPr>
            <a:spAutoFit/>
          </a:bodyPr>
          <a:lstStyle/>
          <a:p>
            <a:pPr algn="ctr"/>
            <a:r>
              <a:rPr lang="ru-RU" b="1" dirty="0" smtClean="0"/>
              <a:t>2с</a:t>
            </a:r>
            <a:r>
              <a:rPr lang="ru-RU" dirty="0" smtClean="0"/>
              <a:t>- две </a:t>
            </a:r>
            <a:r>
              <a:rPr lang="ru-RU" u="sng" dirty="0" smtClean="0"/>
              <a:t>хромосомы</a:t>
            </a:r>
            <a:r>
              <a:rPr lang="ru-RU" dirty="0" smtClean="0"/>
              <a:t>, </a:t>
            </a:r>
            <a:r>
              <a:rPr lang="ru-RU" b="1" dirty="0" smtClean="0"/>
              <a:t>4с</a:t>
            </a:r>
            <a:r>
              <a:rPr lang="ru-RU" dirty="0" smtClean="0"/>
              <a:t>- четыре молекулы </a:t>
            </a:r>
            <a:r>
              <a:rPr lang="ru-RU" u="sng" dirty="0" smtClean="0"/>
              <a:t>ДНК</a:t>
            </a:r>
            <a:r>
              <a:rPr lang="ru-RU" dirty="0" smtClean="0"/>
              <a:t>, значит, что на каждую хромосому приходится 2 хроматиды. </a:t>
            </a:r>
            <a:endParaRPr lang="ru-RU"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Righ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Right)">
                                      <p:cBhvr>
                                        <p:cTn id="12" dur="1000"/>
                                        <p:tgtEl>
                                          <p:spTgt spid="17"/>
                                        </p:tgtEl>
                                      </p:cBhvr>
                                    </p:animEffect>
                                  </p:childTnLst>
                                </p:cTn>
                              </p:par>
                            </p:childTnLst>
                          </p:cTn>
                        </p:par>
                        <p:par>
                          <p:cTn id="13" fill="hold">
                            <p:stCondLst>
                              <p:cond delay="1000"/>
                            </p:stCondLst>
                            <p:childTnLst>
                              <p:par>
                                <p:cTn id="14" presetID="18" presetClass="entr" presetSubtype="6" fill="hold" nodeType="afterEffect">
                                  <p:stCondLst>
                                    <p:cond delay="0"/>
                                  </p:stCondLst>
                                  <p:childTnLst>
                                    <p:set>
                                      <p:cBhvr>
                                        <p:cTn id="15" dur="1" fill="hold">
                                          <p:stCondLst>
                                            <p:cond delay="0"/>
                                          </p:stCondLst>
                                        </p:cTn>
                                        <p:tgtEl>
                                          <p:spTgt spid="2051"/>
                                        </p:tgtEl>
                                        <p:attrNameLst>
                                          <p:attrName>style.visibility</p:attrName>
                                        </p:attrNameLst>
                                      </p:cBhvr>
                                      <p:to>
                                        <p:strVal val="visible"/>
                                      </p:to>
                                    </p:set>
                                    <p:animEffect transition="in" filter="strips(downRight)">
                                      <p:cBhvr>
                                        <p:cTn id="16" dur="1000"/>
                                        <p:tgtEl>
                                          <p:spTgt spid="205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strips(downRight)">
                                      <p:cBhvr>
                                        <p:cTn id="21" dur="10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33" grpId="0"/>
    </p:bldLst>
  </p:timing>
</p:sld>
</file>

<file path=ppt/theme/theme1.xml><?xml version="1.0" encoding="utf-8"?>
<a:theme xmlns:a="http://schemas.openxmlformats.org/drawingml/2006/main" name="Тема20">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Тема20</Template>
  <TotalTime>997</TotalTime>
  <Words>1935</Words>
  <Application>Microsoft Office PowerPoint</Application>
  <PresentationFormat>Экран (4:3)</PresentationFormat>
  <Paragraphs>344</Paragraphs>
  <Slides>21</Slides>
  <Notes>6</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Тема20</vt:lpstr>
      <vt:lpstr>  Клеточный цикл.  </vt:lpstr>
      <vt:lpstr>Слайд 2</vt:lpstr>
      <vt:lpstr>Продолжительность жизни клеток</vt:lpstr>
      <vt:lpstr>Слайд 4</vt:lpstr>
      <vt:lpstr>Митоз ( греч. «митос» – нить)- непрямое деление, при котором из одной диплоидной  клетки (материнской) образуются такие же дочерние клетки. </vt:lpstr>
      <vt:lpstr>Слайд 6</vt:lpstr>
      <vt:lpstr>Схема клеточного цикла</vt:lpstr>
      <vt:lpstr>Слайд 8</vt:lpstr>
      <vt:lpstr>Слайд 9</vt:lpstr>
      <vt:lpstr>Слайд 10</vt:lpstr>
      <vt:lpstr>Слайд 11</vt:lpstr>
      <vt:lpstr>Слайд 12</vt:lpstr>
      <vt:lpstr>Слайд 13</vt:lpstr>
      <vt:lpstr>Слайд 14</vt:lpstr>
      <vt:lpstr>Длительность клеточных циклов</vt:lpstr>
      <vt:lpstr>Слайд 16</vt:lpstr>
      <vt:lpstr>Результат мейоза</vt:lpstr>
      <vt:lpstr>Слайд 18</vt:lpstr>
      <vt:lpstr>Сходства</vt:lpstr>
      <vt:lpstr>Слайд 20</vt:lpstr>
      <vt:lpstr>Сравнение митоза и мейоза</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Деление клетки. Митоз.</dc:title>
  <dc:creator>Саша МАРКОВ</dc:creator>
  <cp:lastModifiedBy>Ученик</cp:lastModifiedBy>
  <cp:revision>116</cp:revision>
  <dcterms:created xsi:type="dcterms:W3CDTF">2008-10-14T15:17:07Z</dcterms:created>
  <dcterms:modified xsi:type="dcterms:W3CDTF">2020-04-22T08:53:51Z</dcterms:modified>
</cp:coreProperties>
</file>