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2" r:id="rId5"/>
    <p:sldId id="263" r:id="rId6"/>
    <p:sldId id="25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j04389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5625" y="0"/>
            <a:ext cx="22383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j0438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22383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j04251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93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j043282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22383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 rot="10800000">
            <a:off x="-9525" y="5930900"/>
            <a:ext cx="9153525" cy="927100"/>
            <a:chOff x="-6" y="-10"/>
            <a:chExt cx="5766" cy="824"/>
          </a:xfrm>
        </p:grpSpPr>
        <p:sp>
          <p:nvSpPr>
            <p:cNvPr id="5137" name="Freeform 17"/>
            <p:cNvSpPr>
              <a:spLocks/>
            </p:cNvSpPr>
            <p:nvPr userDrawn="1"/>
          </p:nvSpPr>
          <p:spPr bwMode="gray">
            <a:xfrm flipH="1">
              <a:off x="-6" y="-10"/>
              <a:ext cx="5766" cy="824"/>
            </a:xfrm>
            <a:custGeom>
              <a:avLst/>
              <a:gdLst>
                <a:gd name="T0" fmla="*/ 5778 w 5778"/>
                <a:gd name="T1" fmla="*/ 640 h 1215"/>
                <a:gd name="T2" fmla="*/ 2656 w 5778"/>
                <a:gd name="T3" fmla="*/ 668 h 1215"/>
                <a:gd name="T4" fmla="*/ 0 w 5778"/>
                <a:gd name="T5" fmla="*/ 726 h 1215"/>
                <a:gd name="T6" fmla="*/ 12 w 5778"/>
                <a:gd name="T7" fmla="*/ 6 h 1215"/>
                <a:gd name="T8" fmla="*/ 5778 w 5778"/>
                <a:gd name="T9" fmla="*/ 0 h 1215"/>
                <a:gd name="T10" fmla="*/ 5778 w 5778"/>
                <a:gd name="T11" fmla="*/ 640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8" h="1215">
                  <a:moveTo>
                    <a:pt x="5778" y="640"/>
                  </a:moveTo>
                  <a:cubicBezTo>
                    <a:pt x="4217" y="104"/>
                    <a:pt x="3024" y="562"/>
                    <a:pt x="2656" y="668"/>
                  </a:cubicBezTo>
                  <a:cubicBezTo>
                    <a:pt x="2288" y="774"/>
                    <a:pt x="1066" y="1215"/>
                    <a:pt x="0" y="726"/>
                  </a:cubicBezTo>
                  <a:cubicBezTo>
                    <a:pt x="0" y="726"/>
                    <a:pt x="12" y="292"/>
                    <a:pt x="12" y="6"/>
                  </a:cubicBezTo>
                  <a:cubicBezTo>
                    <a:pt x="2901" y="5"/>
                    <a:pt x="5778" y="0"/>
                    <a:pt x="5778" y="0"/>
                  </a:cubicBezTo>
                  <a:cubicBezTo>
                    <a:pt x="5778" y="227"/>
                    <a:pt x="5778" y="413"/>
                    <a:pt x="5778" y="640"/>
                  </a:cubicBez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hidden">
            <a:xfrm>
              <a:off x="1575" y="127"/>
              <a:ext cx="4176" cy="634"/>
            </a:xfrm>
            <a:custGeom>
              <a:avLst/>
              <a:gdLst>
                <a:gd name="T0" fmla="*/ 669 w 4173"/>
                <a:gd name="T1" fmla="*/ 179 h 936"/>
                <a:gd name="T2" fmla="*/ 1538 w 4173"/>
                <a:gd name="T3" fmla="*/ 422 h 936"/>
                <a:gd name="T4" fmla="*/ 4173 w 4173"/>
                <a:gd name="T5" fmla="*/ 374 h 936"/>
                <a:gd name="T6" fmla="*/ 4173 w 4173"/>
                <a:gd name="T7" fmla="*/ 306 h 936"/>
                <a:gd name="T8" fmla="*/ 2845 w 4173"/>
                <a:gd name="T9" fmla="*/ 589 h 936"/>
                <a:gd name="T10" fmla="*/ 1165 w 4173"/>
                <a:gd name="T11" fmla="*/ 85 h 936"/>
                <a:gd name="T12" fmla="*/ 0 w 4173"/>
                <a:gd name="T13" fmla="*/ 77 h 936"/>
                <a:gd name="T14" fmla="*/ 669 w 4173"/>
                <a:gd name="T15" fmla="*/ 179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73" h="936">
                  <a:moveTo>
                    <a:pt x="669" y="179"/>
                  </a:moveTo>
                  <a:cubicBezTo>
                    <a:pt x="1122" y="287"/>
                    <a:pt x="1351" y="360"/>
                    <a:pt x="1538" y="422"/>
                  </a:cubicBezTo>
                  <a:cubicBezTo>
                    <a:pt x="1725" y="484"/>
                    <a:pt x="3122" y="936"/>
                    <a:pt x="4173" y="374"/>
                  </a:cubicBezTo>
                  <a:cubicBezTo>
                    <a:pt x="4173" y="374"/>
                    <a:pt x="4173" y="387"/>
                    <a:pt x="4173" y="306"/>
                  </a:cubicBezTo>
                  <a:cubicBezTo>
                    <a:pt x="3957" y="435"/>
                    <a:pt x="3346" y="626"/>
                    <a:pt x="2845" y="589"/>
                  </a:cubicBezTo>
                  <a:cubicBezTo>
                    <a:pt x="2344" y="552"/>
                    <a:pt x="1639" y="170"/>
                    <a:pt x="1165" y="85"/>
                  </a:cubicBezTo>
                  <a:cubicBezTo>
                    <a:pt x="691" y="0"/>
                    <a:pt x="261" y="21"/>
                    <a:pt x="0" y="77"/>
                  </a:cubicBezTo>
                  <a:cubicBezTo>
                    <a:pt x="2" y="84"/>
                    <a:pt x="261" y="92"/>
                    <a:pt x="669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hidden">
            <a:xfrm>
              <a:off x="3332" y="0"/>
              <a:ext cx="2428" cy="742"/>
            </a:xfrm>
            <a:custGeom>
              <a:avLst/>
              <a:gdLst>
                <a:gd name="T0" fmla="*/ 2426 w 2426"/>
                <a:gd name="T1" fmla="*/ 1 h 1095"/>
                <a:gd name="T2" fmla="*/ 2426 w 2426"/>
                <a:gd name="T3" fmla="*/ 464 h 1095"/>
                <a:gd name="T4" fmla="*/ 0 w 2426"/>
                <a:gd name="T5" fmla="*/ 0 h 1095"/>
                <a:gd name="T6" fmla="*/ 2426 w 2426"/>
                <a:gd name="T7" fmla="*/ 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26" h="1095">
                  <a:moveTo>
                    <a:pt x="2426" y="1"/>
                  </a:moveTo>
                  <a:cubicBezTo>
                    <a:pt x="2426" y="232"/>
                    <a:pt x="2426" y="464"/>
                    <a:pt x="2426" y="464"/>
                  </a:cubicBezTo>
                  <a:cubicBezTo>
                    <a:pt x="1216" y="1095"/>
                    <a:pt x="584" y="162"/>
                    <a:pt x="0" y="0"/>
                  </a:cubicBezTo>
                  <a:cubicBezTo>
                    <a:pt x="0" y="0"/>
                    <a:pt x="1213" y="0"/>
                    <a:pt x="2426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581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334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CBA511-80CE-4FB0-A0C7-D7614521C77F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5147" name="Picture 27" descr="tree21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410200"/>
            <a:ext cx="914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1E130-9A7F-41E6-A997-4909D0F685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10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07900-38DE-403C-9B5E-DA17EBCF38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76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36799-1635-440E-83CF-711E66BBE8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94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2ECE8-41A5-4635-9205-F5C2033943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562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BA112-0B2D-46E2-8030-B1E13A42B5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86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97115-B7DB-4806-BD2F-95C5160919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750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1D53C-4612-44D8-A376-1C62E414A8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99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AE00F-B84F-4712-83E1-F234276EF4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47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01AD2-FD7E-40D7-B804-18B582C5FD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56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D8560-76BE-433F-817C-1937CE3421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137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 rot="10800000">
            <a:off x="-9525" y="5930900"/>
            <a:ext cx="9153525" cy="927100"/>
            <a:chOff x="-6" y="-10"/>
            <a:chExt cx="5766" cy="824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 flipH="1">
              <a:off x="-6" y="-10"/>
              <a:ext cx="5766" cy="824"/>
            </a:xfrm>
            <a:custGeom>
              <a:avLst/>
              <a:gdLst>
                <a:gd name="T0" fmla="*/ 5778 w 5778"/>
                <a:gd name="T1" fmla="*/ 640 h 1215"/>
                <a:gd name="T2" fmla="*/ 2656 w 5778"/>
                <a:gd name="T3" fmla="*/ 668 h 1215"/>
                <a:gd name="T4" fmla="*/ 0 w 5778"/>
                <a:gd name="T5" fmla="*/ 726 h 1215"/>
                <a:gd name="T6" fmla="*/ 12 w 5778"/>
                <a:gd name="T7" fmla="*/ 6 h 1215"/>
                <a:gd name="T8" fmla="*/ 5778 w 5778"/>
                <a:gd name="T9" fmla="*/ 0 h 1215"/>
                <a:gd name="T10" fmla="*/ 5778 w 5778"/>
                <a:gd name="T11" fmla="*/ 640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8" h="1215">
                  <a:moveTo>
                    <a:pt x="5778" y="640"/>
                  </a:moveTo>
                  <a:cubicBezTo>
                    <a:pt x="4217" y="104"/>
                    <a:pt x="3024" y="562"/>
                    <a:pt x="2656" y="668"/>
                  </a:cubicBezTo>
                  <a:cubicBezTo>
                    <a:pt x="2288" y="774"/>
                    <a:pt x="1066" y="1215"/>
                    <a:pt x="0" y="726"/>
                  </a:cubicBezTo>
                  <a:cubicBezTo>
                    <a:pt x="0" y="726"/>
                    <a:pt x="12" y="292"/>
                    <a:pt x="12" y="6"/>
                  </a:cubicBezTo>
                  <a:cubicBezTo>
                    <a:pt x="2901" y="5"/>
                    <a:pt x="5778" y="0"/>
                    <a:pt x="5778" y="0"/>
                  </a:cubicBezTo>
                  <a:cubicBezTo>
                    <a:pt x="5778" y="227"/>
                    <a:pt x="5778" y="413"/>
                    <a:pt x="5778" y="640"/>
                  </a:cubicBez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hidden">
            <a:xfrm>
              <a:off x="1575" y="127"/>
              <a:ext cx="4176" cy="634"/>
            </a:xfrm>
            <a:custGeom>
              <a:avLst/>
              <a:gdLst>
                <a:gd name="T0" fmla="*/ 669 w 4173"/>
                <a:gd name="T1" fmla="*/ 179 h 936"/>
                <a:gd name="T2" fmla="*/ 1538 w 4173"/>
                <a:gd name="T3" fmla="*/ 422 h 936"/>
                <a:gd name="T4" fmla="*/ 4173 w 4173"/>
                <a:gd name="T5" fmla="*/ 374 h 936"/>
                <a:gd name="T6" fmla="*/ 4173 w 4173"/>
                <a:gd name="T7" fmla="*/ 306 h 936"/>
                <a:gd name="T8" fmla="*/ 2845 w 4173"/>
                <a:gd name="T9" fmla="*/ 589 h 936"/>
                <a:gd name="T10" fmla="*/ 1165 w 4173"/>
                <a:gd name="T11" fmla="*/ 85 h 936"/>
                <a:gd name="T12" fmla="*/ 0 w 4173"/>
                <a:gd name="T13" fmla="*/ 77 h 936"/>
                <a:gd name="T14" fmla="*/ 669 w 4173"/>
                <a:gd name="T15" fmla="*/ 179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73" h="936">
                  <a:moveTo>
                    <a:pt x="669" y="179"/>
                  </a:moveTo>
                  <a:cubicBezTo>
                    <a:pt x="1122" y="287"/>
                    <a:pt x="1351" y="360"/>
                    <a:pt x="1538" y="422"/>
                  </a:cubicBezTo>
                  <a:cubicBezTo>
                    <a:pt x="1725" y="484"/>
                    <a:pt x="3122" y="936"/>
                    <a:pt x="4173" y="374"/>
                  </a:cubicBezTo>
                  <a:cubicBezTo>
                    <a:pt x="4173" y="374"/>
                    <a:pt x="4173" y="387"/>
                    <a:pt x="4173" y="306"/>
                  </a:cubicBezTo>
                  <a:cubicBezTo>
                    <a:pt x="3957" y="435"/>
                    <a:pt x="3346" y="626"/>
                    <a:pt x="2845" y="589"/>
                  </a:cubicBezTo>
                  <a:cubicBezTo>
                    <a:pt x="2344" y="552"/>
                    <a:pt x="1639" y="170"/>
                    <a:pt x="1165" y="85"/>
                  </a:cubicBezTo>
                  <a:cubicBezTo>
                    <a:pt x="691" y="0"/>
                    <a:pt x="261" y="21"/>
                    <a:pt x="0" y="77"/>
                  </a:cubicBezTo>
                  <a:cubicBezTo>
                    <a:pt x="2" y="84"/>
                    <a:pt x="261" y="92"/>
                    <a:pt x="669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hidden">
            <a:xfrm>
              <a:off x="3332" y="0"/>
              <a:ext cx="2428" cy="742"/>
            </a:xfrm>
            <a:custGeom>
              <a:avLst/>
              <a:gdLst>
                <a:gd name="T0" fmla="*/ 2426 w 2426"/>
                <a:gd name="T1" fmla="*/ 1 h 1095"/>
                <a:gd name="T2" fmla="*/ 2426 w 2426"/>
                <a:gd name="T3" fmla="*/ 464 h 1095"/>
                <a:gd name="T4" fmla="*/ 0 w 2426"/>
                <a:gd name="T5" fmla="*/ 0 h 1095"/>
                <a:gd name="T6" fmla="*/ 2426 w 2426"/>
                <a:gd name="T7" fmla="*/ 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26" h="1095">
                  <a:moveTo>
                    <a:pt x="2426" y="1"/>
                  </a:moveTo>
                  <a:cubicBezTo>
                    <a:pt x="2426" y="232"/>
                    <a:pt x="2426" y="464"/>
                    <a:pt x="2426" y="464"/>
                  </a:cubicBezTo>
                  <a:cubicBezTo>
                    <a:pt x="1216" y="1095"/>
                    <a:pt x="584" y="162"/>
                    <a:pt x="0" y="0"/>
                  </a:cubicBezTo>
                  <a:cubicBezTo>
                    <a:pt x="0" y="0"/>
                    <a:pt x="1213" y="0"/>
                    <a:pt x="2426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36" name="Picture 12" descr="leaf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827088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j043782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j025087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371600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0" y="1524000"/>
            <a:ext cx="914400" cy="914400"/>
            <a:chOff x="1824" y="1440"/>
            <a:chExt cx="696" cy="672"/>
          </a:xfrm>
        </p:grpSpPr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1872" y="1440"/>
              <a:ext cx="624" cy="672"/>
            </a:xfrm>
            <a:custGeom>
              <a:avLst/>
              <a:gdLst>
                <a:gd name="T0" fmla="*/ 48 w 777"/>
                <a:gd name="T1" fmla="*/ 0 h 714"/>
                <a:gd name="T2" fmla="*/ 480 w 777"/>
                <a:gd name="T3" fmla="*/ 336 h 714"/>
                <a:gd name="T4" fmla="*/ 432 w 777"/>
                <a:gd name="T5" fmla="*/ 336 h 714"/>
                <a:gd name="T6" fmla="*/ 720 w 777"/>
                <a:gd name="T7" fmla="*/ 624 h 714"/>
                <a:gd name="T8" fmla="*/ 768 w 777"/>
                <a:gd name="T9" fmla="*/ 645 h 714"/>
                <a:gd name="T10" fmla="*/ 761 w 777"/>
                <a:gd name="T11" fmla="*/ 706 h 714"/>
                <a:gd name="T12" fmla="*/ 713 w 777"/>
                <a:gd name="T13" fmla="*/ 693 h 714"/>
                <a:gd name="T14" fmla="*/ 672 w 777"/>
                <a:gd name="T15" fmla="*/ 624 h 714"/>
                <a:gd name="T16" fmla="*/ 528 w 777"/>
                <a:gd name="T17" fmla="*/ 480 h 714"/>
                <a:gd name="T18" fmla="*/ 528 w 777"/>
                <a:gd name="T19" fmla="*/ 528 h 714"/>
                <a:gd name="T20" fmla="*/ 480 w 777"/>
                <a:gd name="T21" fmla="*/ 480 h 714"/>
                <a:gd name="T22" fmla="*/ 384 w 777"/>
                <a:gd name="T23" fmla="*/ 336 h 714"/>
                <a:gd name="T24" fmla="*/ 0 w 777"/>
                <a:gd name="T2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7" h="714">
                  <a:moveTo>
                    <a:pt x="48" y="0"/>
                  </a:moveTo>
                  <a:lnTo>
                    <a:pt x="480" y="336"/>
                  </a:lnTo>
                  <a:lnTo>
                    <a:pt x="432" y="336"/>
                  </a:lnTo>
                  <a:lnTo>
                    <a:pt x="720" y="624"/>
                  </a:lnTo>
                  <a:cubicBezTo>
                    <a:pt x="776" y="676"/>
                    <a:pt x="761" y="631"/>
                    <a:pt x="768" y="645"/>
                  </a:cubicBezTo>
                  <a:cubicBezTo>
                    <a:pt x="776" y="653"/>
                    <a:pt x="777" y="698"/>
                    <a:pt x="761" y="706"/>
                  </a:cubicBezTo>
                  <a:cubicBezTo>
                    <a:pt x="745" y="714"/>
                    <a:pt x="729" y="701"/>
                    <a:pt x="713" y="693"/>
                  </a:cubicBezTo>
                  <a:cubicBezTo>
                    <a:pt x="697" y="685"/>
                    <a:pt x="696" y="656"/>
                    <a:pt x="672" y="624"/>
                  </a:cubicBezTo>
                  <a:lnTo>
                    <a:pt x="528" y="480"/>
                  </a:lnTo>
                  <a:lnTo>
                    <a:pt x="528" y="528"/>
                  </a:lnTo>
                  <a:lnTo>
                    <a:pt x="480" y="480"/>
                  </a:lnTo>
                  <a:lnTo>
                    <a:pt x="384" y="336"/>
                  </a:lnTo>
                  <a:lnTo>
                    <a:pt x="0" y="0"/>
                  </a:lnTo>
                </a:path>
              </a:pathLst>
            </a:custGeom>
            <a:solidFill>
              <a:srgbClr val="663300"/>
            </a:solidFill>
            <a:ln w="9525">
              <a:solidFill>
                <a:srgbClr val="66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039" name="Picture 15" descr="forget-me-not02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488"/>
              <a:ext cx="696" cy="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4B1CDB-70E3-4574-B76B-8B9DED495A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3600" i="1" dirty="0" smtClean="0">
                <a:latin typeface="Bookman Old Style" pitchFamily="18" charset="0"/>
              </a:rPr>
              <a:t>Основные источники финансирования бизнеса</a:t>
            </a:r>
            <a:endParaRPr lang="ru-RU" sz="3600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51520" y="5334000"/>
            <a:ext cx="8496944" cy="53340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ru-RU" sz="18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18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1800" i="1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1800" i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08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ru-RU" sz="2800" i="1" dirty="0" smtClean="0">
                <a:latin typeface="Bookman Old Style" pitchFamily="18" charset="0"/>
              </a:rPr>
              <a:t>Основные источники финансирования бизнеса</a:t>
            </a:r>
            <a:endParaRPr lang="ru-RU" sz="2800" i="1" dirty="0">
              <a:latin typeface="Bookman Old Style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8352928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Bookman Old Style" pitchFamily="18" charset="0"/>
              </a:rPr>
              <a:t>План</a:t>
            </a:r>
          </a:p>
          <a:p>
            <a:pPr marL="0" indent="0">
              <a:buNone/>
            </a:pPr>
            <a:r>
              <a:rPr lang="ru-RU" sz="2400" i="1" dirty="0">
                <a:latin typeface="Book Antiqua" pitchFamily="18" charset="0"/>
              </a:rPr>
              <a:t> </a:t>
            </a:r>
            <a:r>
              <a:rPr lang="ru-RU" sz="2400" i="1" dirty="0" smtClean="0">
                <a:latin typeface="Book Antiqua" pitchFamily="18" charset="0"/>
              </a:rPr>
              <a:t>   </a:t>
            </a:r>
            <a:r>
              <a:rPr lang="ru-RU" sz="2000" i="1" dirty="0" smtClean="0">
                <a:latin typeface="Book Antiqua" pitchFamily="18" charset="0"/>
              </a:rPr>
              <a:t>1. Источники финансирования    бизнеса:</a:t>
            </a:r>
          </a:p>
          <a:p>
            <a:pPr marL="0" indent="0">
              <a:buNone/>
            </a:pP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smtClean="0">
                <a:latin typeface="Book Antiqua" pitchFamily="18" charset="0"/>
              </a:rPr>
              <a:t>      а) внутренние; </a:t>
            </a:r>
          </a:p>
          <a:p>
            <a:pPr marL="0" indent="0">
              <a:buNone/>
            </a:pP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smtClean="0">
                <a:latin typeface="Book Antiqua" pitchFamily="18" charset="0"/>
              </a:rPr>
              <a:t>      б) внешние.</a:t>
            </a:r>
          </a:p>
          <a:p>
            <a:pPr marL="0" indent="0">
              <a:buNone/>
            </a:pP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smtClean="0">
                <a:latin typeface="Book Antiqua" pitchFamily="18" charset="0"/>
              </a:rPr>
              <a:t>  2. Внутренние источники финансирования:</a:t>
            </a:r>
          </a:p>
          <a:p>
            <a:pPr marL="0" indent="0">
              <a:buNone/>
            </a:pP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smtClean="0">
                <a:latin typeface="Book Antiqua" pitchFamily="18" charset="0"/>
              </a:rPr>
              <a:t>      а) прибыль фирмы; </a:t>
            </a:r>
          </a:p>
          <a:p>
            <a:pPr marL="0" indent="0">
              <a:buNone/>
            </a:pPr>
            <a:r>
              <a:rPr lang="ru-RU" sz="2000" i="1" dirty="0" smtClean="0">
                <a:latin typeface="Book Antiqua" pitchFamily="18" charset="0"/>
              </a:rPr>
              <a:t>       б) амортизация.</a:t>
            </a:r>
          </a:p>
          <a:p>
            <a:pPr marL="0" indent="0">
              <a:buNone/>
            </a:pP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smtClean="0">
                <a:latin typeface="Book Antiqua" pitchFamily="18" charset="0"/>
              </a:rPr>
              <a:t> 3. Внешние источники финансирования:</a:t>
            </a:r>
          </a:p>
          <a:p>
            <a:pPr marL="0" indent="0">
              <a:buNone/>
            </a:pP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smtClean="0">
                <a:latin typeface="Book Antiqua" pitchFamily="18" charset="0"/>
              </a:rPr>
              <a:t>      а) банковский кредит;</a:t>
            </a:r>
          </a:p>
          <a:p>
            <a:pPr marL="0" indent="0">
              <a:buNone/>
            </a:pPr>
            <a:r>
              <a:rPr lang="ru-RU" sz="2000" i="1" dirty="0">
                <a:latin typeface="Book Antiqua" pitchFamily="18" charset="0"/>
              </a:rPr>
              <a:t> </a:t>
            </a:r>
            <a:r>
              <a:rPr lang="ru-RU" sz="2000" i="1" dirty="0" smtClean="0">
                <a:latin typeface="Book Antiqua" pitchFamily="18" charset="0"/>
              </a:rPr>
              <a:t>      б) преобразование индивидуального предприятия в товарищество; </a:t>
            </a:r>
          </a:p>
          <a:p>
            <a:pPr marL="0" indent="0">
              <a:buNone/>
            </a:pPr>
            <a:r>
              <a:rPr lang="ru-RU" sz="2000" i="1" dirty="0" smtClean="0">
                <a:latin typeface="Book Antiqua" pitchFamily="18" charset="0"/>
              </a:rPr>
              <a:t>       в) </a:t>
            </a:r>
            <a:r>
              <a:rPr lang="ru-RU" sz="2000" i="1" dirty="0">
                <a:latin typeface="Book Antiqua" pitchFamily="18" charset="0"/>
              </a:rPr>
              <a:t>п</a:t>
            </a:r>
            <a:r>
              <a:rPr lang="ru-RU" sz="2000" i="1" dirty="0" smtClean="0">
                <a:latin typeface="Book Antiqua" pitchFamily="18" charset="0"/>
              </a:rPr>
              <a:t>реобразование товарищества в закрытое акционерное общество; </a:t>
            </a:r>
          </a:p>
          <a:p>
            <a:pPr marL="0" indent="0">
              <a:buNone/>
            </a:pPr>
            <a:r>
              <a:rPr lang="ru-RU" sz="2000" i="1" dirty="0" smtClean="0">
                <a:latin typeface="Book Antiqua" pitchFamily="18" charset="0"/>
              </a:rPr>
              <a:t>       г) </a:t>
            </a:r>
            <a:r>
              <a:rPr lang="ru-RU" sz="2000" i="1" dirty="0">
                <a:latin typeface="Book Antiqua" pitchFamily="18" charset="0"/>
              </a:rPr>
              <a:t>и</a:t>
            </a:r>
            <a:r>
              <a:rPr lang="ru-RU" sz="2000" i="1" dirty="0" smtClean="0">
                <a:latin typeface="Book Antiqua" pitchFamily="18" charset="0"/>
              </a:rPr>
              <a:t>спользование средств различных фондов для поддержки малого предпринимательства. </a:t>
            </a:r>
            <a:endParaRPr lang="ru-RU" sz="2000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44816" cy="720080"/>
          </a:xfrm>
          <a:ln w="76200"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i="1" dirty="0" smtClean="0">
                <a:latin typeface="Book Antiqua" pitchFamily="18" charset="0"/>
              </a:rPr>
              <a:t>Источники финансирования бизнеса</a:t>
            </a:r>
            <a:endParaRPr lang="ru-RU" sz="3200" i="1" dirty="0">
              <a:latin typeface="Book Antiqua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259632" y="1916832"/>
            <a:ext cx="3096344" cy="3816424"/>
          </a:xfrm>
          <a:prstGeom prst="foldedCorner">
            <a:avLst/>
          </a:prstGeo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latin typeface="Book Antiqua" pitchFamily="18" charset="0"/>
              </a:rPr>
              <a:t>внутренние (прибыль фирмы + амортизационные отчисления)</a:t>
            </a:r>
            <a:endParaRPr lang="ru-RU" sz="2800" i="1" dirty="0">
              <a:latin typeface="Book Antiqua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004048" y="1916832"/>
            <a:ext cx="3528392" cy="3744416"/>
          </a:xfrm>
          <a:prstGeom prst="foldedCorner">
            <a:avLst/>
          </a:prstGeo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i="1" dirty="0" smtClean="0">
              <a:latin typeface="Book Antiqua" pitchFamily="18" charset="0"/>
            </a:endParaRPr>
          </a:p>
          <a:p>
            <a:pPr algn="ctr"/>
            <a:r>
              <a:rPr lang="ru-RU" sz="2000" i="1" dirty="0" smtClean="0">
                <a:latin typeface="Book Antiqua" pitchFamily="18" charset="0"/>
              </a:rPr>
              <a:t>внешние (банковские кредиты + средства различных финансовых учреждений [страховые и инвестиционные компании, пенсионные фонды и др.] + государственные и региональные фонды поддержки малого предпринимательства</a:t>
            </a:r>
            <a:endParaRPr lang="ru-RU" sz="2000" i="1" dirty="0">
              <a:latin typeface="Book Antiqu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07804" y="1484784"/>
            <a:ext cx="40684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>
            <a:off x="4860032" y="1052736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>
            <a:off x="2807804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76256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30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44816" cy="720080"/>
          </a:xfrm>
          <a:ln w="76200"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i="1" dirty="0" smtClean="0">
                <a:latin typeface="Book Antiqua" pitchFamily="18" charset="0"/>
              </a:rPr>
              <a:t>Внутренние источники финансирования</a:t>
            </a:r>
            <a:endParaRPr lang="ru-RU" sz="2800" i="1" dirty="0">
              <a:latin typeface="Book Antiqua" pitchFamily="18" charset="0"/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1259632" y="1916832"/>
            <a:ext cx="3312368" cy="3816424"/>
          </a:xfrm>
          <a:prstGeom prst="diamond">
            <a:avLst/>
          </a:prstGeo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latin typeface="Book Antiqua" pitchFamily="18" charset="0"/>
              </a:rPr>
              <a:t>прибыль фирмы</a:t>
            </a:r>
            <a:endParaRPr lang="ru-RU" sz="3200" i="1" dirty="0">
              <a:latin typeface="Book Antiqua" pitchFamily="18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5004048" y="1916832"/>
            <a:ext cx="3528392" cy="3744416"/>
          </a:xfrm>
          <a:prstGeom prst="diamond">
            <a:avLst/>
          </a:prstGeo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i="1" dirty="0" smtClean="0">
              <a:latin typeface="Book Antiqua" pitchFamily="18" charset="0"/>
            </a:endParaRPr>
          </a:p>
          <a:p>
            <a:pPr algn="ctr"/>
            <a:r>
              <a:rPr lang="ru-RU" sz="3200" i="1" dirty="0" err="1">
                <a:latin typeface="Book Antiqua" pitchFamily="18" charset="0"/>
              </a:rPr>
              <a:t>а</a:t>
            </a:r>
            <a:r>
              <a:rPr lang="ru-RU" sz="3200" i="1" dirty="0" err="1" smtClean="0">
                <a:latin typeface="Book Antiqua" pitchFamily="18" charset="0"/>
              </a:rPr>
              <a:t>морти-зация</a:t>
            </a:r>
            <a:endParaRPr lang="ru-RU" sz="3200" i="1" dirty="0">
              <a:latin typeface="Book Antiqu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915816" y="1484784"/>
            <a:ext cx="38884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>
            <a:off x="4860032" y="1052736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15816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 flipH="1">
            <a:off x="6768244" y="148478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29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44816" cy="720080"/>
          </a:xfrm>
          <a:ln w="76200"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i="1" dirty="0" smtClean="0">
                <a:latin typeface="Book Antiqua" pitchFamily="18" charset="0"/>
              </a:rPr>
              <a:t>Внешние источники финансирования</a:t>
            </a:r>
            <a:endParaRPr lang="ru-RU" sz="3200" i="1" dirty="0">
              <a:latin typeface="Book Antiqua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259632" y="1916832"/>
            <a:ext cx="3096344" cy="1080120"/>
          </a:xfrm>
          <a:prstGeom prst="foldedCorner">
            <a:avLst/>
          </a:prstGeo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Book Antiqua" pitchFamily="18" charset="0"/>
              </a:rPr>
              <a:t>б</a:t>
            </a:r>
            <a:r>
              <a:rPr lang="ru-RU" i="1" dirty="0" smtClean="0">
                <a:latin typeface="Book Antiqua" pitchFamily="18" charset="0"/>
              </a:rPr>
              <a:t>анковский кредит (краткосрочные  - на срок не более 1 года; долгосрочные)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292080" y="1916832"/>
            <a:ext cx="3456384" cy="1080120"/>
          </a:xfrm>
          <a:prstGeom prst="foldedCorner">
            <a:avLst/>
          </a:prstGeo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latin typeface="Book Antiqua" pitchFamily="18" charset="0"/>
              </a:rPr>
              <a:t>преобразование предприятия в товарищество</a:t>
            </a:r>
            <a:endParaRPr lang="ru-RU" sz="2000" i="1" dirty="0">
              <a:latin typeface="Book Antiqu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07804" y="1484784"/>
            <a:ext cx="40684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>
            <a:off x="4860032" y="1052736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>
            <a:off x="2807804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76256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Загнутый угол 11"/>
          <p:cNvSpPr/>
          <p:nvPr/>
        </p:nvSpPr>
        <p:spPr>
          <a:xfrm>
            <a:off x="1259632" y="4005064"/>
            <a:ext cx="3168352" cy="1296144"/>
          </a:xfrm>
          <a:prstGeom prst="foldedCorner">
            <a:avLst/>
          </a:prstGeom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Book Antiqua" pitchFamily="18" charset="0"/>
              </a:rPr>
              <a:t>п</a:t>
            </a:r>
            <a:r>
              <a:rPr lang="ru-RU" i="1" dirty="0" smtClean="0">
                <a:latin typeface="Book Antiqua" pitchFamily="18" charset="0"/>
              </a:rPr>
              <a:t>реобразование товарищества в закрытое акционерное общество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14" name="Загнутый угол 13"/>
          <p:cNvSpPr/>
          <p:nvPr/>
        </p:nvSpPr>
        <p:spPr>
          <a:xfrm>
            <a:off x="5292080" y="4005064"/>
            <a:ext cx="3456384" cy="1296144"/>
          </a:xfrm>
          <a:prstGeom prst="foldedCorner">
            <a:avLst/>
          </a:prstGeom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Book Antiqua" pitchFamily="18" charset="0"/>
              </a:rPr>
              <a:t>и</a:t>
            </a:r>
            <a:r>
              <a:rPr lang="ru-RU" i="1" dirty="0" smtClean="0">
                <a:latin typeface="Book Antiqua" pitchFamily="18" charset="0"/>
              </a:rPr>
              <a:t>спользование средств различных фондов для поддержки малого предпринимательства</a:t>
            </a:r>
            <a:endParaRPr lang="ru-RU" i="1" dirty="0">
              <a:latin typeface="Book Antiqua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860032" y="1484784"/>
            <a:ext cx="0" cy="17281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0"/>
          </p:cNvCxnSpPr>
          <p:nvPr/>
        </p:nvCxnSpPr>
        <p:spPr>
          <a:xfrm flipH="1">
            <a:off x="2843808" y="3212976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4" idx="0"/>
          </p:cNvCxnSpPr>
          <p:nvPr/>
        </p:nvCxnSpPr>
        <p:spPr>
          <a:xfrm>
            <a:off x="4860032" y="3212976"/>
            <a:ext cx="216024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02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892480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0800000" flipV="1">
            <a:off x="0" y="27574"/>
            <a:ext cx="2339752" cy="1469469"/>
          </a:xfrm>
          <a:prstGeom prst="irregularSeal1">
            <a:avLst/>
          </a:prstGeom>
          <a:ln w="7620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Book Antiqua" pitchFamily="18" charset="0"/>
              </a:rPr>
              <a:t>выводы</a:t>
            </a:r>
            <a:endParaRPr lang="ru-RU" sz="2800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2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012</Template>
  <TotalTime>70</TotalTime>
  <Words>171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012</vt:lpstr>
      <vt:lpstr>Основные источники финансирования бизнеса</vt:lpstr>
      <vt:lpstr>Основные источники финансирования бизнеса</vt:lpstr>
      <vt:lpstr>Источники финансирования бизнеса</vt:lpstr>
      <vt:lpstr>Внутренние источники финансирования</vt:lpstr>
      <vt:lpstr>Внешние источники финансирования</vt:lpstr>
      <vt:lpstr>Слайд 6</vt:lpstr>
    </vt:vector>
  </TitlesOfParts>
  <Company>trapnest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источники финансирования бизнеса</dc:title>
  <dc:subject>Времена года</dc:subject>
  <dc:creator>marina</dc:creator>
  <cp:lastModifiedBy>Людмила</cp:lastModifiedBy>
  <cp:revision>7</cp:revision>
  <cp:lastPrinted>1601-01-01T00:00:00Z</cp:lastPrinted>
  <dcterms:created xsi:type="dcterms:W3CDTF">2011-03-27T04:10:53Z</dcterms:created>
  <dcterms:modified xsi:type="dcterms:W3CDTF">2021-03-02T11:26:49Z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