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3"/>
  </p:handout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CAF52-996E-4904-9125-000A38A5538C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44236-6AA6-4C9D-9C61-FE8507CCF6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000108"/>
            <a:ext cx="7286676" cy="37862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ОХРАНА </a:t>
            </a:r>
            <a:br>
              <a:rPr lang="ru-RU" sz="8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8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ТРУДА</a:t>
            </a:r>
            <a:br>
              <a:rPr lang="ru-RU" sz="8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Основные понятия и определения</a:t>
            </a:r>
            <a:endParaRPr lang="ru-RU" sz="8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901014" cy="5973910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Несчастный случай </a:t>
            </a:r>
            <a:r>
              <a:rPr lang="ru-RU" dirty="0" smtClean="0"/>
              <a:t>– это неожиданное и незапланированное событие, сопровождающееся травмой.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Профессиональное заболевание </a:t>
            </a:r>
            <a:r>
              <a:rPr lang="ru-RU" dirty="0" smtClean="0"/>
              <a:t>– это заболевание, причиной которого явилось воздействие на человека вредных производственных факторов в процессе трудовой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186766" cy="60453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Охрана труда решает четыре основные задачи:</a:t>
            </a:r>
          </a:p>
          <a:p>
            <a:r>
              <a:rPr lang="ru-RU" sz="2800" dirty="0" smtClean="0"/>
              <a:t>Идентификация опасных и вредных производственных факторов;</a:t>
            </a:r>
          </a:p>
          <a:p>
            <a:r>
              <a:rPr lang="ru-RU" sz="2800" dirty="0" smtClean="0"/>
              <a:t>Разработка соответствующих технических мероприятий и средств защиты от опасных и вредных производственных факторов;</a:t>
            </a:r>
          </a:p>
          <a:p>
            <a:r>
              <a:rPr lang="ru-RU" sz="2800" dirty="0" smtClean="0"/>
              <a:t>Разработка организационных мероприятий по обеспечению безопасности труда и управление охраной труда на предприятии;</a:t>
            </a:r>
          </a:p>
          <a:p>
            <a:r>
              <a:rPr lang="ru-RU" sz="2800" dirty="0" smtClean="0"/>
              <a:t>Подготовка к действиям в условиях проявления опасностей.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40108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Содержание дисциплины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В рамках программы учебной дисциплины обучающимися осваиваются умения и </a:t>
            </a:r>
            <a:r>
              <a:rPr lang="ru-RU" sz="2000" dirty="0" smtClean="0">
                <a:solidFill>
                  <a:schemeClr val="tx1"/>
                </a:solidFill>
              </a:rPr>
              <a:t>знания: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85860"/>
            <a:ext cx="8572560" cy="51880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Уметь:</a:t>
            </a:r>
          </a:p>
          <a:p>
            <a:pPr lvl="0" fontAlgn="base"/>
            <a:r>
              <a:rPr lang="ru-RU" dirty="0" smtClean="0"/>
              <a:t>оценивать состояние техники безопасности на производственном объекте;</a:t>
            </a:r>
          </a:p>
          <a:p>
            <a:pPr lvl="0" fontAlgn="base"/>
            <a:r>
              <a:rPr lang="ru-RU" dirty="0" smtClean="0"/>
              <a:t>пользоваться средствами индивидуальной и групповой защиты;</a:t>
            </a:r>
          </a:p>
          <a:p>
            <a:pPr lvl="0" fontAlgn="base"/>
            <a:r>
              <a:rPr lang="ru-RU" dirty="0" smtClean="0"/>
              <a:t>применять безопасные приемы труда на территории организации и в производственных помещениях;</a:t>
            </a:r>
          </a:p>
          <a:p>
            <a:pPr lvl="0" fontAlgn="base"/>
            <a:r>
              <a:rPr lang="ru-RU" dirty="0" smtClean="0"/>
              <a:t>использовать </a:t>
            </a:r>
            <a:r>
              <a:rPr lang="ru-RU" dirty="0" err="1" smtClean="0"/>
              <a:t>экобиозащитную</a:t>
            </a:r>
            <a:r>
              <a:rPr lang="ru-RU" dirty="0" smtClean="0"/>
              <a:t> и противопожарную технику;</a:t>
            </a:r>
          </a:p>
          <a:p>
            <a:pPr lvl="0" fontAlgn="base"/>
            <a:r>
              <a:rPr lang="ru-RU" dirty="0" smtClean="0"/>
              <a:t>определять и проводить анализ </a:t>
            </a:r>
            <a:r>
              <a:rPr lang="ru-RU" dirty="0" err="1" smtClean="0"/>
              <a:t>травмоопасных</a:t>
            </a:r>
            <a:r>
              <a:rPr lang="ru-RU" dirty="0" smtClean="0"/>
              <a:t> и вредных факторов в сфере профессиональной деятельности;</a:t>
            </a:r>
          </a:p>
          <a:p>
            <a:pPr lvl="0" fontAlgn="base"/>
            <a:r>
              <a:rPr lang="ru-RU" dirty="0" smtClean="0"/>
              <a:t>соблюдать правила безопасности труда, производственной санитарии и пожарной безопасности;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329642" cy="63311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Знать:</a:t>
            </a:r>
          </a:p>
          <a:p>
            <a:pPr lvl="0" fontAlgn="base"/>
            <a:r>
              <a:rPr lang="ru-RU" dirty="0" smtClean="0"/>
              <a:t>виды и правила проведения инструктажей по охране труда;</a:t>
            </a:r>
          </a:p>
          <a:p>
            <a:pPr lvl="0" fontAlgn="base"/>
            <a:r>
              <a:rPr lang="ru-RU" dirty="0" smtClean="0"/>
              <a:t>возможные опасные и вредные факторы и средства защиты;</a:t>
            </a:r>
          </a:p>
          <a:p>
            <a:pPr lvl="0" fontAlgn="base"/>
            <a:r>
              <a:rPr lang="ru-RU" dirty="0" smtClean="0"/>
              <a:t>действие токсичных веществ на организм человека;</a:t>
            </a:r>
          </a:p>
          <a:p>
            <a:pPr lvl="0" fontAlgn="base"/>
            <a:r>
              <a:rPr lang="ru-RU" dirty="0" smtClean="0"/>
              <a:t>законодательство в области охраны труда;</a:t>
            </a:r>
          </a:p>
          <a:p>
            <a:pPr lvl="0" fontAlgn="base"/>
            <a:r>
              <a:rPr lang="ru-RU" dirty="0" smtClean="0"/>
              <a:t>меры предупреждения пожаров и взрывов;</a:t>
            </a:r>
          </a:p>
          <a:p>
            <a:pPr lvl="0" fontAlgn="base"/>
            <a:r>
              <a:rPr lang="ru-RU" dirty="0" smtClean="0"/>
              <a:t>нормативные документы по охране труда и здоровья, основы профгигиены, </a:t>
            </a:r>
            <a:r>
              <a:rPr lang="ru-RU" dirty="0" err="1" smtClean="0"/>
              <a:t>профсанитарии</a:t>
            </a:r>
            <a:r>
              <a:rPr lang="ru-RU" dirty="0" smtClean="0"/>
              <a:t> и </a:t>
            </a:r>
            <a:r>
              <a:rPr lang="ru-RU" dirty="0" err="1" smtClean="0"/>
              <a:t>пожаробезопасности</a:t>
            </a:r>
            <a:r>
              <a:rPr lang="ru-RU" dirty="0" smtClean="0"/>
              <a:t>;</a:t>
            </a:r>
          </a:p>
          <a:p>
            <a:pPr lvl="0" fontAlgn="base"/>
            <a:r>
              <a:rPr lang="ru-RU" dirty="0" smtClean="0"/>
              <a:t>общие требования безопасности на территории организации и в производственных помещениях;</a:t>
            </a:r>
          </a:p>
          <a:p>
            <a:pPr lvl="0" fontAlgn="base"/>
            <a:r>
              <a:rPr lang="ru-RU" dirty="0" smtClean="0"/>
              <a:t>основные источники воздействия на окружающую среду;</a:t>
            </a:r>
          </a:p>
          <a:p>
            <a:pPr lvl="0" fontAlgn="base"/>
            <a:r>
              <a:rPr lang="ru-RU" dirty="0" smtClean="0"/>
              <a:t>основные причины возникновения пожаров и взрывов;</a:t>
            </a:r>
          </a:p>
          <a:p>
            <a:pPr lvl="0" fontAlgn="base"/>
            <a:r>
              <a:rPr lang="ru-RU" dirty="0" smtClean="0"/>
              <a:t>особенности обеспечения безопасных условий труда на производстве;</a:t>
            </a:r>
          </a:p>
          <a:p>
            <a:pPr lvl="0" fontAlgn="base"/>
            <a:r>
              <a:rPr lang="ru-RU" dirty="0" smtClean="0"/>
              <a:t>правовые и организационные основы охраны труда на предприятии, систему мер по безопасной эксплуатации опасных производственных объектов и снижению вредного воздействия на окружающую среду, профилактические мероприятия по технике безопасности и производственной санитарии;</a:t>
            </a:r>
          </a:p>
          <a:p>
            <a:pPr lvl="0" fontAlgn="base"/>
            <a:r>
              <a:rPr lang="ru-RU" dirty="0" smtClean="0"/>
              <a:t>права и обязанности работников в области охраны труда;</a:t>
            </a:r>
          </a:p>
          <a:p>
            <a:pPr lvl="0" fontAlgn="base"/>
            <a:r>
              <a:rPr lang="ru-RU" dirty="0" smtClean="0"/>
              <a:t>правила безопасной эксплуатации установок и аппаратов;</a:t>
            </a:r>
          </a:p>
          <a:p>
            <a:pPr lvl="0" fontAlgn="base"/>
            <a:r>
              <a:rPr lang="ru-RU" dirty="0" smtClean="0"/>
              <a:t>правила и нормы охраны труда, техники безопасности, личной и производственной санитарии и противопожарной защиты;</a:t>
            </a:r>
          </a:p>
          <a:p>
            <a:pPr lvl="0" fontAlgn="base"/>
            <a:r>
              <a:rPr lang="ru-RU" dirty="0" smtClean="0"/>
              <a:t>предельно допустимые концентрации (ПДК) и индивидуальные средства защиты;</a:t>
            </a:r>
          </a:p>
          <a:p>
            <a:pPr lvl="0" fontAlgn="base"/>
            <a:r>
              <a:rPr lang="ru-RU" dirty="0" smtClean="0"/>
              <a:t>принципы прогнозирования развития событий и оценки последствий при техногенных чрезвычайных ситуациях и стихийных явлениях;</a:t>
            </a:r>
          </a:p>
          <a:p>
            <a:pPr lvl="0" fontAlgn="base"/>
            <a:r>
              <a:rPr lang="ru-RU" dirty="0" smtClean="0"/>
              <a:t>средства и методы повышения безопасности технических средств и технологических процессов.</a:t>
            </a:r>
          </a:p>
          <a:p>
            <a:pPr>
              <a:buNone/>
            </a:pPr>
            <a:endParaRPr lang="ru-RU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901014" cy="192880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Основные понятия и терминология безопасности труда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758138" cy="44022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u="sng" dirty="0" smtClean="0">
                <a:solidFill>
                  <a:srgbClr val="FF0000"/>
                </a:solidFill>
              </a:rPr>
              <a:t>Охрана труда </a:t>
            </a:r>
            <a:r>
              <a:rPr lang="ru-RU" sz="2800" dirty="0" smtClean="0"/>
              <a:t>– это система сохранения жизни и здоровья работников в процессе трудовой деятельности, включающая в себя правовые, социально – экономические, организационно – технические, санитарно – гигиенические, лечебно – профилактические, реабилитационные и иные мероприятия.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>
              <a:buNone/>
            </a:pP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</a:t>
            </a:r>
            <a:r>
              <a:rPr lang="ru-RU" sz="2800" dirty="0" smtClean="0"/>
              <a:t> – это целесообразная деятельность человека, направленная на видоизменение и приспособление предметов природы для удовлетворения своих жизненных потребностей.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Рабочая (производственная) зона </a:t>
            </a:r>
            <a:r>
              <a:rPr lang="ru-RU" sz="2800" dirty="0" smtClean="0"/>
              <a:t>– это пространство высотой до 2,2 м над уровнем пола или площадки, на которых находятся места постоянного или временного пребывания работающих.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01014" cy="6188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В процессе трудовой деятельности в рабочей зоне возникают негативные факторы, воздействующие на человека.</a:t>
            </a:r>
          </a:p>
          <a:p>
            <a:pPr>
              <a:buNone/>
            </a:pP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Негативные факторы</a:t>
            </a:r>
            <a:r>
              <a:rPr lang="ru-RU" sz="2800" dirty="0" smtClean="0"/>
              <a:t>, возникающие в рабочей зоне – это такие факторы, которые отрицательно действуют на человека, вызывая ухудшение состояния здоровья, заболевания или травмы.</a:t>
            </a:r>
          </a:p>
          <a:p>
            <a:pPr>
              <a:buNone/>
            </a:pPr>
            <a:r>
              <a:rPr lang="ru-RU" sz="2800" dirty="0" smtClean="0"/>
              <a:t>Негативные производственные факторы принято также называть </a:t>
            </a: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опасными и вредными производственными факторами (ОВПФ), </a:t>
            </a:r>
            <a:r>
              <a:rPr lang="ru-RU" sz="2800" dirty="0" smtClean="0"/>
              <a:t>которые принято разделять на опасные факторы и вредные факторы.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758138" cy="59739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Опасным производственным фактором (ОПФ) </a:t>
            </a:r>
            <a:r>
              <a:rPr lang="ru-RU" sz="2800" dirty="0" smtClean="0"/>
              <a:t>называют такой производственный фактор, воздействие которого на человека приводит к травме или летальному (смертельному) исходу.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Вредным производственным фактором (ВПФ) </a:t>
            </a:r>
            <a:r>
              <a:rPr lang="ru-RU" sz="2800" dirty="0" smtClean="0"/>
              <a:t>называют такой производственный фактор, воздействие которого на человека приводит к ухудшению самочувствия или, при длительном воздействии, к заболеванию.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972452" cy="6045348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(R)</a:t>
            </a:r>
            <a:r>
              <a:rPr lang="ru-RU" dirty="0" smtClean="0"/>
              <a:t> - это количественная характеристика опасности, определяемая частотой реализации опасностей: это отношение числа случаев проявления опасности (</a:t>
            </a:r>
            <a:r>
              <a:rPr lang="en-US" dirty="0" smtClean="0"/>
              <a:t>n)</a:t>
            </a:r>
            <a:r>
              <a:rPr lang="ru-RU" dirty="0" smtClean="0"/>
              <a:t> к возможному числу случаев проявления опасности (</a:t>
            </a:r>
            <a:r>
              <a:rPr lang="en-US" dirty="0" smtClean="0"/>
              <a:t>N)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Риск определяют на конкретный период времени.</a:t>
            </a:r>
          </a:p>
          <a:p>
            <a:pPr>
              <a:buNone/>
            </a:pPr>
            <a:r>
              <a:rPr lang="ru-RU" dirty="0" smtClean="0"/>
              <a:t>Например риск гибели человека на производстве в течение года можно рассчитать, если по статистическим данным известно, что на производстве в год гибнет в среднем 7000 чел., а число занятых в производстве 70 </a:t>
            </a:r>
            <a:r>
              <a:rPr lang="ru-RU" dirty="0" err="1" smtClean="0"/>
              <a:t>млн</a:t>
            </a:r>
            <a:r>
              <a:rPr lang="ru-RU" dirty="0" smtClean="0"/>
              <a:t> чел.: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213100"/>
          <a:ext cx="114300" cy="431800"/>
        </p:xfrm>
        <a:graphic>
          <a:graphicData uri="http://schemas.openxmlformats.org/presentationml/2006/ole">
            <p:oleObj spid="_x0000_s1026" name="Формула" r:id="rId3" imgW="114120" imgH="4316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928926" y="2428868"/>
          <a:ext cx="3000396" cy="714380"/>
        </p:xfrm>
        <a:graphic>
          <a:graphicData uri="http://schemas.openxmlformats.org/presentationml/2006/ole">
            <p:oleObj spid="_x0000_s1028" name="Формула" r:id="rId4" imgW="45720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9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071802" y="5643578"/>
          <a:ext cx="2786082" cy="857256"/>
        </p:xfrm>
        <a:graphic>
          <a:graphicData uri="http://schemas.openxmlformats.org/presentationml/2006/ole">
            <p:oleObj spid="_x0000_s1030" name="Формула" r:id="rId6" imgW="14857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039104" cy="6116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Травма </a:t>
            </a:r>
            <a:r>
              <a:rPr lang="ru-RU" dirty="0" smtClean="0"/>
              <a:t>– это повреждение в организме человека, вызванное действием факторов внешней среды.</a:t>
            </a:r>
          </a:p>
          <a:p>
            <a:pPr>
              <a:buNone/>
            </a:pPr>
            <a:r>
              <a:rPr lang="ru-RU" dirty="0" smtClean="0"/>
              <a:t>В зависимости от вида травмирующего фактора различают травмы:</a:t>
            </a:r>
          </a:p>
          <a:p>
            <a:r>
              <a:rPr lang="ru-RU" dirty="0" smtClean="0"/>
              <a:t>Механические (нарушение целостности тканей и органов);</a:t>
            </a:r>
          </a:p>
          <a:p>
            <a:r>
              <a:rPr lang="ru-RU" dirty="0" smtClean="0"/>
              <a:t>Термические (ожоги, обморожения);</a:t>
            </a:r>
          </a:p>
          <a:p>
            <a:r>
              <a:rPr lang="ru-RU" dirty="0" smtClean="0"/>
              <a:t>Химические (вызванные воздействием химических веществ);</a:t>
            </a:r>
          </a:p>
          <a:p>
            <a:r>
              <a:rPr lang="ru-RU" dirty="0" smtClean="0"/>
              <a:t>Электротравмы (вызванные воздействием электрического тока);</a:t>
            </a:r>
          </a:p>
          <a:p>
            <a:r>
              <a:rPr lang="ru-RU" dirty="0" smtClean="0"/>
              <a:t>Психические (вызванные тяжелым психологическим потрясением, например в результате гибели на глазах коллеги по работе).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696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Эркер</vt:lpstr>
      <vt:lpstr>Формула</vt:lpstr>
      <vt:lpstr>ОХРАНА  ТРУДА Основные понятия и определения</vt:lpstr>
      <vt:lpstr>Содержание дисциплины  В рамках программы учебной дисциплины обучающимися осваиваются умения и знания: </vt:lpstr>
      <vt:lpstr>Слайд 3</vt:lpstr>
      <vt:lpstr>Основные понятия и терминология безопасности труда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 ТРУДА</dc:title>
  <dc:creator>Замана</dc:creator>
  <cp:lastModifiedBy>Админ</cp:lastModifiedBy>
  <cp:revision>16</cp:revision>
  <dcterms:created xsi:type="dcterms:W3CDTF">2015-09-01T18:38:56Z</dcterms:created>
  <dcterms:modified xsi:type="dcterms:W3CDTF">2020-04-11T18:11:54Z</dcterms:modified>
</cp:coreProperties>
</file>