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8" r:id="rId2"/>
    <p:sldId id="258" r:id="rId3"/>
    <p:sldId id="269" r:id="rId4"/>
    <p:sldId id="256" r:id="rId5"/>
    <p:sldId id="257" r:id="rId6"/>
    <p:sldId id="259" r:id="rId7"/>
    <p:sldId id="270" r:id="rId8"/>
    <p:sldId id="272" r:id="rId9"/>
    <p:sldId id="271" r:id="rId10"/>
    <p:sldId id="273" r:id="rId11"/>
    <p:sldId id="264" r:id="rId12"/>
    <p:sldId id="260" r:id="rId13"/>
    <p:sldId id="266" r:id="rId14"/>
    <p:sldId id="267" r:id="rId15"/>
    <p:sldId id="26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4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>
                <a:latin typeface="+mn-lt"/>
              </a:defRPr>
            </a:lvl2pPr>
          </a:lstStyle>
          <a:p>
            <a:pPr lvl="1">
              <a:defRPr/>
            </a:pPr>
            <a:fld id="{14118409-1CDA-4AE5-91C9-B3D865243B53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932850"/>
      </p:ext>
    </p:extLst>
  </p:cSld>
  <p:clrMapOvr>
    <a:masterClrMapping/>
  </p:clrMapOvr>
  <p:transition spd="slow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1D1CEBC7-C36F-4FFA-A782-6C9EB1C03932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8919694"/>
      </p:ext>
    </p:extLst>
  </p:cSld>
  <p:clrMapOvr>
    <a:masterClrMapping/>
  </p:clrMapOvr>
  <p:transition spd="slow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1E5DE2AC-4201-4973-9CAF-3BD1B8A8191B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2668824"/>
      </p:ext>
    </p:extLst>
  </p:cSld>
  <p:clrMapOvr>
    <a:masterClrMapping/>
  </p:clrMapOvr>
  <p:transition spd="slow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91AE1ACC-3987-4DC1-9469-4EF8EC38885B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925666"/>
      </p:ext>
    </p:extLst>
  </p:cSld>
  <p:clrMapOvr>
    <a:masterClrMapping/>
  </p:clrMapOvr>
  <p:transition spd="slow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9B55C0B9-00FC-40BB-89F7-2D370363C2A9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3127772"/>
      </p:ext>
    </p:extLst>
  </p:cSld>
  <p:clrMapOvr>
    <a:masterClrMapping/>
  </p:clrMapOvr>
  <p:transition spd="slow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5E566880-BBA7-4904-97C3-5F83B78F86D8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4752500"/>
      </p:ext>
    </p:extLst>
  </p:cSld>
  <p:clrMapOvr>
    <a:masterClrMapping/>
  </p:clrMapOvr>
  <p:transition spd="slow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454FA8E0-6E9D-4A1E-928E-3AAFE3BE20AE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6227052"/>
      </p:ext>
    </p:extLst>
  </p:cSld>
  <p:clrMapOvr>
    <a:masterClrMapping/>
  </p:clrMapOvr>
  <p:transition spd="slow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CA5C49BE-05EA-4333-9375-11C67474EFAC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9699953"/>
      </p:ext>
    </p:extLst>
  </p:cSld>
  <p:clrMapOvr>
    <a:masterClrMapping/>
  </p:clrMapOvr>
  <p:transition spd="slow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A73BDBB1-AF97-484B-BC15-B7B50AE43E21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1567637"/>
      </p:ext>
    </p:extLst>
  </p:cSld>
  <p:clrMapOvr>
    <a:masterClrMapping/>
  </p:clrMapOvr>
  <p:transition spd="slow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C59495DF-BB85-487A-B962-22A781F81643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4064204"/>
      </p:ext>
    </p:extLst>
  </p:cSld>
  <p:clrMapOvr>
    <a:masterClrMapping/>
  </p:clrMapOvr>
  <p:transition spd="slow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79F451FD-B801-43EC-8AB7-FAAF45FD125E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9740537"/>
      </p:ext>
    </p:extLst>
  </p:cSld>
  <p:clrMapOvr>
    <a:masterClrMapping/>
  </p:clrMapOvr>
  <p:transition spd="slow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9459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0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kumimoji="0" sz="1400" smtClean="0">
                <a:latin typeface="+mj-lt"/>
              </a:defRPr>
            </a:lvl2pPr>
          </a:lstStyle>
          <a:p>
            <a:pPr lvl="1">
              <a:defRPr/>
            </a:pPr>
            <a:fld id="{380A3B41-ABE1-4FE8-B6BF-1C4F2A801BE0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slow">
    <p:strips dir="l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13" Type="http://schemas.openxmlformats.org/officeDocument/2006/relationships/image" Target="../media/image40.jpeg"/><Relationship Id="rId18" Type="http://schemas.openxmlformats.org/officeDocument/2006/relationships/image" Target="../media/image45.jpeg"/><Relationship Id="rId3" Type="http://schemas.openxmlformats.org/officeDocument/2006/relationships/image" Target="../media/image30.jpeg"/><Relationship Id="rId21" Type="http://schemas.openxmlformats.org/officeDocument/2006/relationships/image" Target="../media/image48.jpeg"/><Relationship Id="rId7" Type="http://schemas.openxmlformats.org/officeDocument/2006/relationships/image" Target="../media/image34.jpeg"/><Relationship Id="rId12" Type="http://schemas.openxmlformats.org/officeDocument/2006/relationships/image" Target="../media/image39.jpeg"/><Relationship Id="rId17" Type="http://schemas.openxmlformats.org/officeDocument/2006/relationships/image" Target="../media/image44.jpeg"/><Relationship Id="rId2" Type="http://schemas.openxmlformats.org/officeDocument/2006/relationships/image" Target="../media/image29.jpeg"/><Relationship Id="rId16" Type="http://schemas.openxmlformats.org/officeDocument/2006/relationships/image" Target="../media/image43.jpeg"/><Relationship Id="rId20" Type="http://schemas.openxmlformats.org/officeDocument/2006/relationships/image" Target="../media/image4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11" Type="http://schemas.openxmlformats.org/officeDocument/2006/relationships/image" Target="../media/image38.jpeg"/><Relationship Id="rId5" Type="http://schemas.openxmlformats.org/officeDocument/2006/relationships/image" Target="../media/image32.jpeg"/><Relationship Id="rId15" Type="http://schemas.openxmlformats.org/officeDocument/2006/relationships/image" Target="../media/image42.jpeg"/><Relationship Id="rId10" Type="http://schemas.openxmlformats.org/officeDocument/2006/relationships/image" Target="../media/image37.jpeg"/><Relationship Id="rId19" Type="http://schemas.openxmlformats.org/officeDocument/2006/relationships/image" Target="../media/image46.jpeg"/><Relationship Id="rId4" Type="http://schemas.openxmlformats.org/officeDocument/2006/relationships/image" Target="../media/image31.jpeg"/><Relationship Id="rId9" Type="http://schemas.openxmlformats.org/officeDocument/2006/relationships/image" Target="../media/image36.jpeg"/><Relationship Id="rId14" Type="http://schemas.openxmlformats.org/officeDocument/2006/relationships/image" Target="../media/image4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4716463" y="333375"/>
            <a:ext cx="4032250" cy="627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5400" b="1" dirty="0">
                <a:solidFill>
                  <a:srgbClr val="FFFF00"/>
                </a:solidFill>
              </a:rPr>
              <a:t>Сергей </a:t>
            </a:r>
            <a:r>
              <a:rPr lang="ru-RU" altLang="ru-RU" sz="5400" b="1" dirty="0" err="1">
                <a:solidFill>
                  <a:srgbClr val="FFFF00"/>
                </a:solidFill>
              </a:rPr>
              <a:t>Донатович</a:t>
            </a:r>
            <a:r>
              <a:rPr lang="ru-RU" altLang="ru-RU" sz="5400" b="1" dirty="0">
                <a:solidFill>
                  <a:srgbClr val="FFFF00"/>
                </a:solidFill>
              </a:rPr>
              <a:t> Довлатов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800" b="1" dirty="0">
                <a:solidFill>
                  <a:srgbClr val="FFFF00"/>
                </a:solidFill>
              </a:rPr>
              <a:t>       1941 – 1990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ru-RU" altLang="ru-RU" sz="2800" b="1" dirty="0"/>
          </a:p>
          <a:p>
            <a:pPr eaLnBrk="1" hangingPunct="1">
              <a:spcBef>
                <a:spcPct val="50000"/>
              </a:spcBef>
            </a:pPr>
            <a:endParaRPr lang="ru-RU" altLang="ru-RU" sz="2800" b="1" dirty="0"/>
          </a:p>
          <a:p>
            <a:pPr eaLnBrk="1" hangingPunct="1">
              <a:spcBef>
                <a:spcPct val="50000"/>
              </a:spcBef>
            </a:pPr>
            <a:r>
              <a:rPr lang="ru-RU" altLang="ru-RU" sz="4800" b="1" dirty="0"/>
              <a:t> </a:t>
            </a:r>
          </a:p>
        </p:txBody>
      </p:sp>
      <p:pic>
        <p:nvPicPr>
          <p:cNvPr id="13315" name="Picture 7" descr="serg_dv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476250"/>
            <a:ext cx="3400425" cy="347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539750" y="4581525"/>
            <a:ext cx="3671888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>
                <a:solidFill>
                  <a:srgbClr val="FFFF00"/>
                </a:solidFill>
              </a:rPr>
              <a:t>Человек – легенда Человек – анекдот Человек - миф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В редакции газеты «Новый американец» (1980 г.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2857500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7" descr="С Иосифом Бродском в китайском ресторане. Нью-Йорк 3 декабря 1985 г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938" y="260350"/>
            <a:ext cx="28575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10"/>
          <p:cNvSpPr txBox="1">
            <a:spLocks noChangeArrowheads="1"/>
          </p:cNvSpPr>
          <p:nvPr/>
        </p:nvSpPr>
        <p:spPr bwMode="auto">
          <a:xfrm>
            <a:off x="6516688" y="692150"/>
            <a:ext cx="2627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FFFF00"/>
                </a:solidFill>
              </a:rPr>
              <a:t>НЬЮ-ЙОРК</a:t>
            </a:r>
          </a:p>
        </p:txBody>
      </p:sp>
      <p:sp>
        <p:nvSpPr>
          <p:cNvPr id="22533" name="Text Box 11"/>
          <p:cNvSpPr txBox="1">
            <a:spLocks noChangeArrowheads="1"/>
          </p:cNvSpPr>
          <p:nvPr/>
        </p:nvSpPr>
        <p:spPr bwMode="auto">
          <a:xfrm>
            <a:off x="0" y="4724400"/>
            <a:ext cx="3851275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/>
              <a:t>В редакции газеты            «Новый американец»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400" b="1"/>
          </a:p>
        </p:txBody>
      </p:sp>
      <p:sp>
        <p:nvSpPr>
          <p:cNvPr id="22534" name="Text Box 12"/>
          <p:cNvSpPr txBox="1">
            <a:spLocks noChangeArrowheads="1"/>
          </p:cNvSpPr>
          <p:nvPr/>
        </p:nvSpPr>
        <p:spPr bwMode="auto">
          <a:xfrm>
            <a:off x="3635375" y="3141663"/>
            <a:ext cx="30972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/>
              <a:t>Сергей Довлатов и Иосиф Бродский</a:t>
            </a:r>
          </a:p>
        </p:txBody>
      </p:sp>
      <p:sp>
        <p:nvSpPr>
          <p:cNvPr id="22535" name="Text Box 13"/>
          <p:cNvSpPr txBox="1">
            <a:spLocks noChangeArrowheads="1"/>
          </p:cNvSpPr>
          <p:nvPr/>
        </p:nvSpPr>
        <p:spPr bwMode="auto">
          <a:xfrm>
            <a:off x="6300788" y="5949950"/>
            <a:ext cx="2303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2400" b="1"/>
          </a:p>
        </p:txBody>
      </p:sp>
      <p:pic>
        <p:nvPicPr>
          <p:cNvPr id="22536" name="Picture 16" descr="i?id=103332043-18-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1916113"/>
            <a:ext cx="1944687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8" descr="Довлатов с женой Еленой и сыном Колей в гостях у Игоря Ефимова (фото 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888" y="620713"/>
            <a:ext cx="257175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9" descr="i?id=61532214-18-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375" y="2276475"/>
            <a:ext cx="19431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10" descr="i?id=165098125-03-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549275"/>
            <a:ext cx="28797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 rot="10832238" flipV="1">
            <a:off x="1042988" y="5426075"/>
            <a:ext cx="72755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FFFF00"/>
                </a:solidFill>
              </a:rPr>
              <a:t>Нью-Йорк. С женой Леной и сыном Колей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Могила Сергея Довлатова (увеличить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2988" y="620713"/>
            <a:ext cx="33337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7"/>
          <p:cNvSpPr txBox="1">
            <a:spLocks noChangeArrowheads="1"/>
          </p:cNvSpPr>
          <p:nvPr/>
        </p:nvSpPr>
        <p:spPr bwMode="auto">
          <a:xfrm>
            <a:off x="4859338" y="1196975"/>
            <a:ext cx="34575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/>
              <a:t>24 август 1990 года Сергей Довлатов умер в Нью-Йорке от сердечного приступа, не дожив нескольких дней до 49 лет</a:t>
            </a:r>
          </a:p>
        </p:txBody>
      </p:sp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4716463" y="6021388"/>
            <a:ext cx="44275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FFFF00"/>
                </a:solidFill>
              </a:rPr>
              <a:t>НАДГРОБНАЯ ПЛИТА НА МОГИЛЕ ПИСАТЕЛЯ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ChangeArrowheads="1"/>
          </p:cNvSpPr>
          <p:nvPr/>
        </p:nvSpPr>
        <p:spPr bwMode="auto">
          <a:xfrm>
            <a:off x="0" y="854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kumimoji="0" lang="ru-RU" altLang="ru-RU">
              <a:latin typeface="Arial" charset="0"/>
            </a:endParaRPr>
          </a:p>
        </p:txBody>
      </p:sp>
      <p:graphicFrame>
        <p:nvGraphicFramePr>
          <p:cNvPr id="15395" name="Group 35"/>
          <p:cNvGraphicFramePr>
            <a:graphicFrameLocks noGrp="1"/>
          </p:cNvGraphicFramePr>
          <p:nvPr/>
        </p:nvGraphicFramePr>
        <p:xfrm>
          <a:off x="0" y="854075"/>
          <a:ext cx="208002" cy="4614863"/>
        </p:xfrm>
        <a:graphic>
          <a:graphicData uri="http://schemas.openxmlformats.org/drawingml/2006/table">
            <a:tbl>
              <a:tblPr/>
              <a:tblGrid>
                <a:gridCol w="208002"/>
              </a:tblGrid>
              <a:tr h="4614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01" marR="9130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05" name="Rectangle 36"/>
          <p:cNvSpPr>
            <a:spLocks noChangeArrowheads="1"/>
          </p:cNvSpPr>
          <p:nvPr/>
        </p:nvSpPr>
        <p:spPr bwMode="auto">
          <a:xfrm>
            <a:off x="0" y="5468938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ru-RU" altLang="ru-RU" sz="1100">
                <a:latin typeface="Arial" charset="0"/>
              </a:rPr>
              <a:t/>
            </a:r>
            <a:br>
              <a:rPr kumimoji="0" lang="ru-RU" altLang="ru-RU" sz="1100">
                <a:latin typeface="Arial" charset="0"/>
              </a:rPr>
            </a:br>
            <a:endParaRPr kumimoji="0" lang="ru-RU" altLang="ru-RU">
              <a:latin typeface="Arial" charset="0"/>
            </a:endParaRPr>
          </a:p>
        </p:txBody>
      </p:sp>
      <p:graphicFrame>
        <p:nvGraphicFramePr>
          <p:cNvPr id="15405" name="Group 45"/>
          <p:cNvGraphicFramePr>
            <a:graphicFrameLocks noGrp="1"/>
          </p:cNvGraphicFramePr>
          <p:nvPr/>
        </p:nvGraphicFramePr>
        <p:xfrm>
          <a:off x="9525" y="2049463"/>
          <a:ext cx="9124950" cy="2224088"/>
        </p:xfrm>
        <a:graphic>
          <a:graphicData uri="http://schemas.openxmlformats.org/drawingml/2006/table">
            <a:tbl>
              <a:tblPr/>
              <a:tblGrid>
                <a:gridCol w="9124950"/>
              </a:tblGrid>
              <a:tr h="1404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5610" name="Picture 47" descr="i?id=57993689-09-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550" y="333375"/>
            <a:ext cx="2635250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1" name="Rectangle 48"/>
          <p:cNvSpPr>
            <a:spLocks noChangeArrowheads="1"/>
          </p:cNvSpPr>
          <p:nvPr/>
        </p:nvSpPr>
        <p:spPr bwMode="auto">
          <a:xfrm>
            <a:off x="1042988" y="2973388"/>
            <a:ext cx="72009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ru-RU" altLang="ru-RU" sz="2400" i="1"/>
              <a:t>Одним из серьезных ощущений, связанных с нашим временем, стало ощущение надвигающегося абсурда, когда безумие становится более или менее нормальным явлением. </a:t>
            </a:r>
          </a:p>
          <a:p>
            <a:pPr eaLnBrk="1" hangingPunct="1"/>
            <a:r>
              <a:rPr kumimoji="0" lang="ru-RU" altLang="ru-RU" sz="2400" i="1"/>
              <a:t>		Из афоризмов Сергея Довлатова</a:t>
            </a:r>
          </a:p>
          <a:p>
            <a:pPr eaLnBrk="1" hangingPunct="1"/>
            <a:endParaRPr kumimoji="0" lang="ru-RU" altLang="ru-RU" sz="2400" i="1"/>
          </a:p>
        </p:txBody>
      </p:sp>
      <p:sp>
        <p:nvSpPr>
          <p:cNvPr id="25612" name="Text Box 49"/>
          <p:cNvSpPr txBox="1">
            <a:spLocks noChangeArrowheads="1"/>
          </p:cNvSpPr>
          <p:nvPr/>
        </p:nvSpPr>
        <p:spPr bwMode="auto">
          <a:xfrm>
            <a:off x="3995738" y="836613"/>
            <a:ext cx="5148262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FFFF00"/>
                </a:solidFill>
              </a:rPr>
              <a:t>Санкт-Петербург. Мемориальная доска на доме, где жил С. Довлатов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7" descr="i?id=164247703-22-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48125" y="2728913"/>
            <a:ext cx="10477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9" descr="i?id=100722772-00-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00338" y="2636838"/>
            <a:ext cx="914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11" descr="i?id=88984314-10-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725" y="1052513"/>
            <a:ext cx="9048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13" descr="i?id=30688581-06-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1863" y="3213100"/>
            <a:ext cx="9048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15" descr="i?id=47829464-23-2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4438" y="4724400"/>
            <a:ext cx="88582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17" descr="i?id=88548438-03-2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4941888"/>
            <a:ext cx="9239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19" descr="i?id=298042296-21-2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250" y="1052513"/>
            <a:ext cx="9239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21" descr="i?id=81581836-13-2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813" y="2781300"/>
            <a:ext cx="8572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23" descr="i?id=75549554-12-2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59563" y="1773238"/>
            <a:ext cx="10096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5" name="Picture 25" descr="i?id=226105532-19-2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7625" y="3284538"/>
            <a:ext cx="8382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6" name="Picture 27" descr="i?id=121275498-08-2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475" y="1125538"/>
            <a:ext cx="90487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7" name="Picture 29" descr="i?id=178032940-13-2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550" y="5013325"/>
            <a:ext cx="752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8" name="Picture 31" descr="i?id=14028573-20-2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350" y="5013325"/>
            <a:ext cx="9525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9" name="Picture 33" descr="i?id=34933208-17-2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476250"/>
            <a:ext cx="8667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0" name="Picture 35" descr="i?id=92297665-10-2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275" y="4652963"/>
            <a:ext cx="8191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1" name="Picture 37" descr="i?id=93531828-05-2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7988" y="1412875"/>
            <a:ext cx="9334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2" name="Picture 39" descr="i?id=195027981-09-2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25" y="5013325"/>
            <a:ext cx="1047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3" name="Picture 41" descr="i?id=251871083-01-2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9620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4" name="Picture 43" descr="i?id=127034234-14-2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3789363"/>
            <a:ext cx="914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5" name="Picture 45" descr="i?id=6675519-00-24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8858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46" name="Text Box 46"/>
          <p:cNvSpPr txBox="1">
            <a:spLocks noChangeArrowheads="1"/>
          </p:cNvSpPr>
          <p:nvPr/>
        </p:nvSpPr>
        <p:spPr bwMode="auto">
          <a:xfrm>
            <a:off x="1547813" y="333375"/>
            <a:ext cx="6769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FFFF00"/>
                </a:solidFill>
              </a:rPr>
              <a:t>Книги Сергея Довлатова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ChangeArrowheads="1"/>
          </p:cNvSpPr>
          <p:nvPr/>
        </p:nvSpPr>
        <p:spPr bwMode="auto">
          <a:xfrm>
            <a:off x="323850" y="73025"/>
            <a:ext cx="8569325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kumimoji="0" lang="ru-RU" altLang="ru-RU"/>
              <a:t>(1)Наша память избирательна, как урна...</a:t>
            </a:r>
          </a:p>
          <a:p>
            <a:pPr algn="ctr" eaLnBrk="1" hangingPunct="1"/>
            <a:r>
              <a:rPr kumimoji="0" lang="ru-RU" altLang="ru-RU"/>
              <a:t>* * *</a:t>
            </a:r>
          </a:p>
          <a:p>
            <a:pPr algn="ctr" eaLnBrk="1" hangingPunct="1"/>
            <a:r>
              <a:rPr kumimoji="0" lang="ru-RU" altLang="ru-RU"/>
              <a:t/>
            </a:r>
            <a:br>
              <a:rPr kumimoji="0" lang="ru-RU" altLang="ru-RU"/>
            </a:br>
            <a:r>
              <a:rPr kumimoji="0" lang="ru-RU" altLang="ru-RU"/>
              <a:t>(2) У Бога добавки не просят.</a:t>
            </a:r>
          </a:p>
          <a:p>
            <a:pPr algn="ctr" eaLnBrk="1" hangingPunct="1"/>
            <a:r>
              <a:rPr kumimoji="0" lang="ru-RU" altLang="ru-RU"/>
              <a:t>* * *</a:t>
            </a:r>
          </a:p>
          <a:p>
            <a:pPr algn="ctr" eaLnBrk="1" hangingPunct="1"/>
            <a:r>
              <a:rPr kumimoji="0" lang="ru-RU" altLang="ru-RU"/>
              <a:t/>
            </a:r>
            <a:br>
              <a:rPr kumimoji="0" lang="ru-RU" altLang="ru-RU"/>
            </a:br>
            <a:r>
              <a:rPr kumimoji="0" lang="ru-RU" altLang="ru-RU"/>
              <a:t>(3) Трудно выбрать между дураком и подлецом, особенно если подлец — еще и дурак.</a:t>
            </a:r>
          </a:p>
          <a:p>
            <a:pPr algn="ctr" eaLnBrk="1" hangingPunct="1"/>
            <a:r>
              <a:rPr kumimoji="0" lang="ru-RU" altLang="ru-RU"/>
              <a:t>* * *</a:t>
            </a:r>
          </a:p>
          <a:p>
            <a:pPr algn="ctr" eaLnBrk="1" hangingPunct="1"/>
            <a:r>
              <a:rPr kumimoji="0" lang="ru-RU" altLang="ru-RU"/>
              <a:t/>
            </a:r>
            <a:br>
              <a:rPr kumimoji="0" lang="ru-RU" altLang="ru-RU"/>
            </a:br>
            <a:r>
              <a:rPr kumimoji="0" lang="ru-RU" altLang="ru-RU"/>
              <a:t>(4) Хорошо идти, когда зовут. Ужасно — когда не зовут. Однако лучше всего, когда зовут, а ты не идёшь...</a:t>
            </a:r>
          </a:p>
          <a:p>
            <a:pPr algn="ctr" eaLnBrk="1" hangingPunct="1"/>
            <a:r>
              <a:rPr kumimoji="0" lang="ru-RU" altLang="ru-RU"/>
              <a:t>* * *</a:t>
            </a:r>
          </a:p>
          <a:p>
            <a:pPr algn="ctr" eaLnBrk="1" hangingPunct="1"/>
            <a:r>
              <a:rPr kumimoji="0" lang="ru-RU" altLang="ru-RU"/>
              <a:t/>
            </a:r>
            <a:br>
              <a:rPr kumimoji="0" lang="ru-RU" altLang="ru-RU"/>
            </a:br>
            <a:r>
              <a:rPr kumimoji="0" lang="ru-RU" altLang="ru-RU"/>
              <a:t>(5) Не так связывают любовь, дружба, уважение, как общая ненависть к чему-нибудь.</a:t>
            </a:r>
          </a:p>
          <a:p>
            <a:pPr algn="ctr" eaLnBrk="1" hangingPunct="1"/>
            <a:r>
              <a:rPr kumimoji="0" lang="ru-RU" altLang="ru-RU"/>
              <a:t>* * *</a:t>
            </a:r>
          </a:p>
          <a:p>
            <a:pPr algn="ctr" eaLnBrk="1" hangingPunct="1"/>
            <a:r>
              <a:rPr kumimoji="0" lang="ru-RU" altLang="ru-RU"/>
              <a:t/>
            </a:r>
            <a:br>
              <a:rPr kumimoji="0" lang="ru-RU" altLang="ru-RU"/>
            </a:br>
            <a:r>
              <a:rPr kumimoji="0" lang="ru-RU" altLang="ru-RU"/>
              <a:t>(6) Любовь — это для молодёжи. Для военнослужащих и спортсменов...</a:t>
            </a:r>
          </a:p>
          <a:p>
            <a:pPr algn="ctr" eaLnBrk="1" hangingPunct="1"/>
            <a:r>
              <a:rPr kumimoji="0" lang="ru-RU" altLang="ru-RU"/>
              <a:t>* * *</a:t>
            </a:r>
          </a:p>
          <a:p>
            <a:pPr algn="ctr" eaLnBrk="1" hangingPunct="1"/>
            <a:r>
              <a:rPr kumimoji="0" lang="ru-RU" altLang="ru-RU"/>
              <a:t/>
            </a:r>
            <a:br>
              <a:rPr kumimoji="0" lang="ru-RU" altLang="ru-RU"/>
            </a:br>
            <a:r>
              <a:rPr kumimoji="0" lang="ru-RU" altLang="ru-RU"/>
              <a:t>(7) Я столько читал о вреде алкоголя! Решил навсегда бросить... читать.</a:t>
            </a:r>
          </a:p>
          <a:p>
            <a:pPr algn="ctr" eaLnBrk="1" hangingPunct="1"/>
            <a:r>
              <a:rPr kumimoji="0" lang="ru-RU" altLang="ru-RU"/>
              <a:t>* * *</a:t>
            </a:r>
          </a:p>
          <a:p>
            <a:pPr algn="ctr" eaLnBrk="1" hangingPunct="1"/>
            <a:r>
              <a:rPr kumimoji="0" lang="ru-RU" altLang="ru-RU"/>
              <a:t/>
            </a:r>
            <a:br>
              <a:rPr kumimoji="0" lang="ru-RU" altLang="ru-RU"/>
            </a:br>
            <a:endParaRPr kumimoji="0" lang="ru-RU" altLang="ru-RU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9" descr="ufa-l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2205037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11" descr="Картинка 149 из 84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3587750"/>
            <a:ext cx="381635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12"/>
          <p:cNvSpPr txBox="1">
            <a:spLocks noChangeArrowheads="1"/>
          </p:cNvSpPr>
          <p:nvPr/>
        </p:nvSpPr>
        <p:spPr bwMode="auto">
          <a:xfrm>
            <a:off x="4643438" y="981075"/>
            <a:ext cx="3960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14341" name="Text Box 15"/>
          <p:cNvSpPr txBox="1">
            <a:spLocks noChangeArrowheads="1"/>
          </p:cNvSpPr>
          <p:nvPr/>
        </p:nvSpPr>
        <p:spPr bwMode="auto">
          <a:xfrm>
            <a:off x="3132138" y="476250"/>
            <a:ext cx="46799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FFFF00"/>
                </a:solidFill>
              </a:rPr>
              <a:t>Родился в эвакуации           3 сентября 1941 года в Уфе в семье театральных работников</a:t>
            </a:r>
          </a:p>
        </p:txBody>
      </p:sp>
      <p:sp>
        <p:nvSpPr>
          <p:cNvPr id="14342" name="Text Box 16"/>
          <p:cNvSpPr txBox="1">
            <a:spLocks noChangeArrowheads="1"/>
          </p:cNvSpPr>
          <p:nvPr/>
        </p:nvSpPr>
        <p:spPr bwMode="auto">
          <a:xfrm>
            <a:off x="179388" y="3644900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/>
              <a:t>»</a:t>
            </a:r>
          </a:p>
        </p:txBody>
      </p:sp>
      <p:sp>
        <p:nvSpPr>
          <p:cNvPr id="14343" name="Text Box 17"/>
          <p:cNvSpPr txBox="1">
            <a:spLocks noChangeArrowheads="1"/>
          </p:cNvSpPr>
          <p:nvPr/>
        </p:nvSpPr>
        <p:spPr bwMode="auto">
          <a:xfrm>
            <a:off x="3492500" y="6237288"/>
            <a:ext cx="597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/>
              <a:t>Драматический театр в Уфе</a:t>
            </a:r>
          </a:p>
        </p:txBody>
      </p:sp>
      <p:sp>
        <p:nvSpPr>
          <p:cNvPr id="14344" name="Rectangle 18"/>
          <p:cNvSpPr>
            <a:spLocks noChangeArrowheads="1"/>
          </p:cNvSpPr>
          <p:nvPr/>
        </p:nvSpPr>
        <p:spPr bwMode="auto">
          <a:xfrm>
            <a:off x="0" y="3716338"/>
            <a:ext cx="28432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400" b="1"/>
              <a:t>Уфа.</a:t>
            </a:r>
          </a:p>
          <a:p>
            <a:pPr eaLnBrk="1" hangingPunct="1"/>
            <a:r>
              <a:rPr lang="ru-RU" altLang="ru-RU" sz="2400" b="1"/>
              <a:t>Соборная мечеть «Ляля Тюльпан»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Картинка 2 из 4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642938"/>
            <a:ext cx="4392612" cy="401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5364163" y="549275"/>
            <a:ext cx="3779837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1944 год – семья возвращается в Ленинград, где Сергей идет в школу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000"/>
          </a:p>
          <a:p>
            <a:pPr eaLnBrk="1" hangingPunct="1">
              <a:spcBef>
                <a:spcPct val="50000"/>
              </a:spcBef>
            </a:pPr>
            <a:r>
              <a:rPr lang="ru-RU" altLang="ru-RU" sz="2000"/>
              <a:t>1959 год- студент Ленинградского университета филологического факультета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000"/>
          </a:p>
          <a:p>
            <a:pPr eaLnBrk="1" hangingPunct="1">
              <a:spcBef>
                <a:spcPct val="50000"/>
              </a:spcBef>
            </a:pPr>
            <a:r>
              <a:rPr lang="ru-RU" altLang="ru-RU" sz="2000"/>
              <a:t>1962 год – отчисление из университета. Служба в армии (Внутренние войска в Коми)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000"/>
          </a:p>
          <a:p>
            <a:pPr eaLnBrk="1" hangingPunct="1">
              <a:spcBef>
                <a:spcPct val="50000"/>
              </a:spcBef>
            </a:pPr>
            <a:r>
              <a:rPr lang="ru-RU" altLang="ru-RU" sz="2000"/>
              <a:t>1965 год – вновь поступление в университете на факультет журналистики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250825" y="5373688"/>
            <a:ext cx="4105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FF00"/>
                </a:solidFill>
              </a:rPr>
              <a:t>	</a:t>
            </a:r>
            <a:r>
              <a:rPr lang="ru-RU" altLang="ru-RU" sz="3200" b="1">
                <a:solidFill>
                  <a:srgbClr val="FFFF00"/>
                </a:solidFill>
              </a:rPr>
              <a:t>ЛЕНИНГРАД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С Игорем Смирновым (Ленинград, начало 60-х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412875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8" descr="С Асей Пекуровской (Новогодний университетский бал в &#10;Павловске, 1961 г.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9338" y="333375"/>
            <a:ext cx="3810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9"/>
          <p:cNvSpPr txBox="1">
            <a:spLocks noChangeArrowheads="1"/>
          </p:cNvSpPr>
          <p:nvPr/>
        </p:nvSpPr>
        <p:spPr bwMode="auto">
          <a:xfrm>
            <a:off x="4356100" y="3500438"/>
            <a:ext cx="46085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FFFF00"/>
                </a:solidFill>
              </a:rPr>
              <a:t>Первая любовь Сергея Довлатова – красавица  Ася Пекуровская</a:t>
            </a:r>
          </a:p>
        </p:txBody>
      </p:sp>
      <p:sp>
        <p:nvSpPr>
          <p:cNvPr id="16389" name="Text Box 10"/>
          <p:cNvSpPr txBox="1">
            <a:spLocks noChangeArrowheads="1"/>
          </p:cNvSpPr>
          <p:nvPr/>
        </p:nvSpPr>
        <p:spPr bwMode="auto">
          <a:xfrm>
            <a:off x="323850" y="4724400"/>
            <a:ext cx="41751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FFFF00"/>
                </a:solidFill>
              </a:rPr>
              <a:t>С другом студенческих лет Игорем Смирновым</a:t>
            </a:r>
          </a:p>
        </p:txBody>
      </p:sp>
      <p:pic>
        <p:nvPicPr>
          <p:cNvPr id="16390" name="Picture 11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588" y="4365625"/>
            <a:ext cx="19050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 Box 12"/>
          <p:cNvSpPr txBox="1">
            <a:spLocks noChangeArrowheads="1"/>
          </p:cNvSpPr>
          <p:nvPr/>
        </p:nvSpPr>
        <p:spPr bwMode="auto">
          <a:xfrm>
            <a:off x="468313" y="620713"/>
            <a:ext cx="38877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FFFF00"/>
                </a:solidFill>
              </a:rPr>
              <a:t>Студент ЛГУ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9" descr="Сергей Довлатов с армейскими друзьями Марком Шлафманом (в центре) и Владимиром Ивановы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28575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10" descr="na_bi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188913"/>
            <a:ext cx="285750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12" descr="Сергей Довлатов со Светланой Меньшиковой (Сыктывкар, 1962 г.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6100" y="4005263"/>
            <a:ext cx="38100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395288" y="4724400"/>
            <a:ext cx="3960812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FFFF00"/>
                </a:solidFill>
              </a:rPr>
              <a:t>Служба во   внутренних войсках в Коми. Солдат ВОХРы</a:t>
            </a:r>
          </a:p>
        </p:txBody>
      </p:sp>
      <p:pic>
        <p:nvPicPr>
          <p:cNvPr id="17414" name="Picture 14" descr="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00" y="692150"/>
            <a:ext cx="28575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2" descr="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2500" y="188913"/>
            <a:ext cx="38100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13" descr="mashin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263" y="3357563"/>
            <a:ext cx="38100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14" descr="i?id=73688602-23-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013" y="3068638"/>
            <a:ext cx="2160587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15"/>
          <p:cNvSpPr txBox="1">
            <a:spLocks noChangeArrowheads="1"/>
          </p:cNvSpPr>
          <p:nvPr/>
        </p:nvSpPr>
        <p:spPr bwMode="auto">
          <a:xfrm>
            <a:off x="468313" y="404813"/>
            <a:ext cx="3095625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FFFF00"/>
                </a:solidFill>
              </a:rPr>
              <a:t>Снова Ленинград. Университет.                  Факультет журналистики</a:t>
            </a:r>
          </a:p>
        </p:txBody>
      </p:sp>
      <p:sp>
        <p:nvSpPr>
          <p:cNvPr id="18438" name="Text Box 16"/>
          <p:cNvSpPr txBox="1">
            <a:spLocks noChangeArrowheads="1"/>
          </p:cNvSpPr>
          <p:nvPr/>
        </p:nvSpPr>
        <p:spPr bwMode="auto">
          <a:xfrm>
            <a:off x="0" y="5300663"/>
            <a:ext cx="4716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/>
              <a:t>Дом, в котором жил С.Довлатов</a:t>
            </a:r>
          </a:p>
        </p:txBody>
      </p:sp>
      <p:sp>
        <p:nvSpPr>
          <p:cNvPr id="18439" name="Text Box 17"/>
          <p:cNvSpPr txBox="1">
            <a:spLocks noChangeArrowheads="1"/>
          </p:cNvSpPr>
          <p:nvPr/>
        </p:nvSpPr>
        <p:spPr bwMode="auto">
          <a:xfrm>
            <a:off x="4500563" y="2924175"/>
            <a:ext cx="4643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/>
              <a:t>В редакции многотиражки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Картинка 71 из 84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260350"/>
            <a:ext cx="3703638" cy="558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9" descr="Фото из архива Тамары Зибуновой. В редакции газеты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5963" y="404813"/>
            <a:ext cx="28575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10"/>
          <p:cNvSpPr txBox="1">
            <a:spLocks noChangeArrowheads="1"/>
          </p:cNvSpPr>
          <p:nvPr/>
        </p:nvSpPr>
        <p:spPr bwMode="auto">
          <a:xfrm>
            <a:off x="395288" y="5876925"/>
            <a:ext cx="41052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FFFF00"/>
                </a:solidFill>
              </a:rPr>
              <a:t>Любимый город Сергея Довлатова - ТАЛЛИН</a:t>
            </a:r>
          </a:p>
        </p:txBody>
      </p:sp>
      <p:sp>
        <p:nvSpPr>
          <p:cNvPr id="19461" name="Text Box 11"/>
          <p:cNvSpPr txBox="1">
            <a:spLocks noChangeArrowheads="1"/>
          </p:cNvSpPr>
          <p:nvPr/>
        </p:nvSpPr>
        <p:spPr bwMode="auto">
          <a:xfrm>
            <a:off x="4643438" y="4868863"/>
            <a:ext cx="4105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/>
              <a:t>Сергей Довлатов – журналист газеты «Советская Эстония»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Березино (дом Довлатова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549275"/>
            <a:ext cx="2857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7" descr="berezino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1916113"/>
            <a:ext cx="2857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8"/>
          <p:cNvSpPr txBox="1">
            <a:spLocks noChangeArrowheads="1"/>
          </p:cNvSpPr>
          <p:nvPr/>
        </p:nvSpPr>
        <p:spPr bwMode="auto">
          <a:xfrm>
            <a:off x="3995738" y="549275"/>
            <a:ext cx="46799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FFFF00"/>
                </a:solidFill>
              </a:rPr>
              <a:t>1976 – 1977 год – работа экскурсоводом в Пушкинских горах, в Михайловском</a:t>
            </a:r>
          </a:p>
        </p:txBody>
      </p:sp>
      <p:sp>
        <p:nvSpPr>
          <p:cNvPr id="20485" name="Text Box 9"/>
          <p:cNvSpPr txBox="1">
            <a:spLocks noChangeArrowheads="1"/>
          </p:cNvSpPr>
          <p:nvPr/>
        </p:nvSpPr>
        <p:spPr bwMode="auto">
          <a:xfrm>
            <a:off x="539750" y="4797425"/>
            <a:ext cx="3384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/>
              <a:t>Дом в деревне Березино,               где жил Довлатов</a:t>
            </a:r>
          </a:p>
        </p:txBody>
      </p:sp>
      <p:sp>
        <p:nvSpPr>
          <p:cNvPr id="20486" name="Text Box 10"/>
          <p:cNvSpPr txBox="1">
            <a:spLocks noChangeArrowheads="1"/>
          </p:cNvSpPr>
          <p:nvPr/>
        </p:nvSpPr>
        <p:spPr bwMode="auto">
          <a:xfrm>
            <a:off x="4356100" y="6092825"/>
            <a:ext cx="417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 </a:t>
            </a:r>
            <a:r>
              <a:rPr lang="ru-RU" altLang="ru-RU" sz="2400" b="1"/>
              <a:t>Письменный стол писателя</a:t>
            </a:r>
          </a:p>
        </p:txBody>
      </p:sp>
      <p:pic>
        <p:nvPicPr>
          <p:cNvPr id="20487" name="Picture 12" descr="i?id=364916547-23-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938" y="2492375"/>
            <a:ext cx="214947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Картинка 22 из 84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4103688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6"/>
          <p:cNvSpPr txBox="1">
            <a:spLocks noChangeArrowheads="1"/>
          </p:cNvSpPr>
          <p:nvPr/>
        </p:nvSpPr>
        <p:spPr bwMode="auto">
          <a:xfrm rot="10839124" flipV="1">
            <a:off x="173038" y="4503738"/>
            <a:ext cx="4251325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FFFF00"/>
                </a:solidFill>
              </a:rPr>
              <a:t>1979 год – эмигрирует в Нью-Йорк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FFFF00"/>
                </a:solidFill>
              </a:rPr>
              <a:t>1980 год – главный редактор газеты «Новый американец», ведущий передач на радио «Свобода»</a:t>
            </a: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4587875" y="2841625"/>
            <a:ext cx="4232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5003800" y="260350"/>
            <a:ext cx="3671888" cy="476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/>
              <a:t>Творческий путь Довлатова: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b="1"/>
              <a:t>12 лет в России. Написаны, но не напечатаны книги,                                            «Пять углов. Рассказы» ,                              «Зона».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b="1"/>
              <a:t>12 лет в Америке. Написаны произведения: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b="1"/>
              <a:t>«Заповедник»,                                        «Компромисс»,                                       «Чемодан»,                                            «Иностранка»,                                                   «Наши»,                                                   «Невидимая книга»,                                              «Марш одиноких»</a:t>
            </a:r>
          </a:p>
          <a:p>
            <a:pPr eaLnBrk="1" hangingPunct="1">
              <a:spcBef>
                <a:spcPct val="50000"/>
              </a:spcBef>
            </a:pPr>
            <a:endParaRPr lang="ru-RU" altLang="ru-RU" b="1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589</TotalTime>
  <Words>327</Words>
  <Application>Microsoft Office PowerPoint</Application>
  <PresentationFormat>Экран (4:3)</PresentationFormat>
  <Paragraphs>67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Verdana</vt:lpstr>
      <vt:lpstr>Wingdings</vt:lpstr>
      <vt:lpstr>Training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*</dc:creator>
  <cp:lastModifiedBy>Пользаватель</cp:lastModifiedBy>
  <cp:revision>12</cp:revision>
  <dcterms:created xsi:type="dcterms:W3CDTF">2011-02-23T16:58:05Z</dcterms:created>
  <dcterms:modified xsi:type="dcterms:W3CDTF">2020-05-04T18:00:54Z</dcterms:modified>
</cp:coreProperties>
</file>