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14" autoAdjust="0"/>
    <p:restoredTop sz="93623" autoAdjust="0"/>
  </p:normalViewPr>
  <p:slideViewPr>
    <p:cSldViewPr>
      <p:cViewPr varScale="1">
        <p:scale>
          <a:sx n="74" d="100"/>
          <a:sy n="74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89CD5-6C0B-474C-BA3A-ACEA33D01EDC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BDB50-B87C-4F1C-B235-AC75F3FE8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BDB50-B87C-4F1C-B235-AC75F3FE8AD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1634\&#1044;&#1086;&#1082;&#1091;&#1084;&#1077;&#1090;&#1099;\&#1056;&#1072;&#1073;&#1086;&#1090;&#1072;\&#1091;&#1088;&#1086;&#1082;&#1080;%20&#1083;&#1080;&#1090;&#1077;&#1088;2)\&#1086;&#1090;&#1082;&#1088;&#1099;&#1090;&#1099;&#1081;%20&#1091;&#1088;&#1086;&#1082;%20&#1084;&#1080;&#1088;%20&#1088;&#1089;&#1072;&#1082;&#1086;&#1083;&#1086;&#1090;&#1099;&#1081;%20&#1085;&#1072;&#1076;&#1074;&#1086;&#1077;\tamvdali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itmap-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57222" y="214290"/>
            <a:ext cx="9144000" cy="6858000"/>
          </a:xfrm>
          <a:prstGeom prst="rect">
            <a:avLst/>
          </a:prstGeom>
          <a:noFill/>
          <a:ln w="76200" cmpd="tri">
            <a:solidFill>
              <a:srgbClr val="CCCCFF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</p:pic>
      <p:pic>
        <p:nvPicPr>
          <p:cNvPr id="3" name="tamvdal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8572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381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928802"/>
            <a:ext cx="7772400" cy="2643206"/>
          </a:xfrm>
        </p:spPr>
        <p:txBody>
          <a:bodyPr/>
          <a:lstStyle/>
          <a:p>
            <a:pPr algn="ctr"/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>
                <a:solidFill>
                  <a:srgbClr val="000000"/>
                </a:solidFill>
              </a:rPr>
              <a:t>Казнь </a:t>
            </a:r>
            <a:r>
              <a:rPr lang="ru-RU" sz="5400" b="1" dirty="0" err="1" smtClean="0">
                <a:solidFill>
                  <a:srgbClr val="000000"/>
                </a:solidFill>
              </a:rPr>
              <a:t>подтелковцев</a:t>
            </a:r>
            <a:r>
              <a:rPr lang="ru-RU" sz="5400" b="1" dirty="0" smtClean="0">
                <a:solidFill>
                  <a:srgbClr val="000000"/>
                </a:solidFill>
              </a:rPr>
              <a:t>.</a:t>
            </a:r>
            <a:br>
              <a:rPr lang="ru-RU" sz="5400" b="1" dirty="0" smtClean="0">
                <a:solidFill>
                  <a:srgbClr val="000000"/>
                </a:solidFill>
              </a:rPr>
            </a:br>
            <a:r>
              <a:rPr lang="ru-RU" sz="5400" dirty="0" smtClean="0">
                <a:solidFill>
                  <a:srgbClr val="000000"/>
                </a:solidFill>
              </a:rPr>
              <a:t>(2-5-30)</a:t>
            </a:r>
            <a:endParaRPr lang="ru-RU" sz="5400" b="1" dirty="0">
              <a:solidFill>
                <a:srgbClr val="000000"/>
              </a:solidFill>
            </a:endParaRPr>
          </a:p>
        </p:txBody>
      </p:sp>
      <p:pic>
        <p:nvPicPr>
          <p:cNvPr id="4" name="Picture 11" descr="Помнишь"/>
          <p:cNvPicPr>
            <a:picLocks noChangeAspect="1" noChangeArrowheads="1"/>
          </p:cNvPicPr>
          <p:nvPr/>
        </p:nvPicPr>
        <p:blipFill>
          <a:blip r:embed="rId2"/>
          <a:srcRect l="2249" t="839" r="33746" b="37796"/>
          <a:stretch>
            <a:fillRect/>
          </a:stretch>
        </p:blipFill>
        <p:spPr>
          <a:xfrm>
            <a:off x="5715008" y="714356"/>
            <a:ext cx="2592387" cy="1943100"/>
          </a:xfrm>
          <a:prstGeom prst="rect">
            <a:avLst/>
          </a:prstGeom>
        </p:spPr>
      </p:pic>
      <p:pic>
        <p:nvPicPr>
          <p:cNvPr id="5" name="Picture 8" descr="Казнь1"/>
          <p:cNvPicPr>
            <a:picLocks noChangeAspect="1" noChangeArrowheads="1"/>
          </p:cNvPicPr>
          <p:nvPr/>
        </p:nvPicPr>
        <p:blipFill>
          <a:blip r:embed="rId3"/>
          <a:srcRect l="2249" t="839" r="33746" b="37796"/>
          <a:stretch>
            <a:fillRect/>
          </a:stretch>
        </p:blipFill>
        <p:spPr>
          <a:xfrm>
            <a:off x="857224" y="4643446"/>
            <a:ext cx="2592387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0000"/>
                </a:solidFill>
              </a:rPr>
              <a:t>Вопросы:</a:t>
            </a:r>
            <a:endParaRPr lang="ru-RU" sz="48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0000"/>
                </a:solidFill>
              </a:rPr>
              <a:t>Как Григорий воспринимает сцену казни </a:t>
            </a:r>
            <a:r>
              <a:rPr lang="ru-RU" sz="4000" dirty="0" err="1" smtClean="0">
                <a:solidFill>
                  <a:srgbClr val="000000"/>
                </a:solidFill>
              </a:rPr>
              <a:t>Подтелкова</a:t>
            </a:r>
            <a:r>
              <a:rPr lang="ru-RU" sz="4000" dirty="0" smtClean="0">
                <a:solidFill>
                  <a:srgbClr val="000000"/>
                </a:solidFill>
              </a:rPr>
              <a:t>?</a:t>
            </a:r>
          </a:p>
          <a:p>
            <a:r>
              <a:rPr lang="ru-RU" sz="4000" dirty="0" smtClean="0">
                <a:solidFill>
                  <a:srgbClr val="000000"/>
                </a:solidFill>
              </a:rPr>
              <a:t> Что испытывает при этом?</a:t>
            </a:r>
          </a:p>
          <a:p>
            <a:pPr>
              <a:buNone/>
            </a:pPr>
            <a:endParaRPr lang="ru-RU" sz="4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0000"/>
                </a:solidFill>
              </a:rPr>
              <a:t>Взаимная жестокость враждующих сторон</a:t>
            </a:r>
            <a:endParaRPr lang="ru-RU" sz="4400" b="1" dirty="0">
              <a:solidFill>
                <a:srgbClr val="000000"/>
              </a:solidFill>
            </a:endParaRPr>
          </a:p>
        </p:txBody>
      </p:sp>
      <p:pic>
        <p:nvPicPr>
          <p:cNvPr id="5" name="Picture 9" descr="Перед смертью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2249" t="839" r="33746" b="37796"/>
          <a:stretch>
            <a:fillRect/>
          </a:stretch>
        </p:blipFill>
        <p:spPr>
          <a:xfrm>
            <a:off x="571472" y="4071942"/>
            <a:ext cx="3072624" cy="2630257"/>
          </a:xfrm>
        </p:spPr>
      </p:pic>
      <p:sp>
        <p:nvSpPr>
          <p:cNvPr id="6" name="Прямоугольник 5"/>
          <p:cNvSpPr/>
          <p:nvPr/>
        </p:nvSpPr>
        <p:spPr>
          <a:xfrm>
            <a:off x="500034" y="2500306"/>
            <a:ext cx="30003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Кошевой расстреливает 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Петра Мелехова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521495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Дарья убивает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Котлярова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" name="Picture 16" descr="Убиец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2249" t="839" r="33746" b="37796"/>
          <a:stretch>
            <a:fillRect/>
          </a:stretch>
        </p:blipFill>
        <p:spPr>
          <a:xfrm>
            <a:off x="5429256" y="1928802"/>
            <a:ext cx="3072624" cy="263025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0000"/>
                </a:solidFill>
              </a:rPr>
              <a:t>Михаил Кошевой</a:t>
            </a:r>
            <a:endParaRPr lang="ru-RU" sz="4800" b="1" dirty="0">
              <a:solidFill>
                <a:srgbClr val="000000"/>
              </a:solidFill>
            </a:endParaRPr>
          </a:p>
        </p:txBody>
      </p:sp>
      <p:pic>
        <p:nvPicPr>
          <p:cNvPr id="5" name="Picture 6" descr="списки неугодных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2249" t="839" r="33746" b="37796"/>
          <a:stretch>
            <a:fillRect/>
          </a:stretch>
        </p:blipFill>
        <p:spPr>
          <a:xfrm>
            <a:off x="2428860" y="1714488"/>
            <a:ext cx="3572690" cy="39290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1273862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000000"/>
                </a:solidFill>
              </a:rPr>
              <a:t>Митька Коршунов</a:t>
            </a:r>
            <a:endParaRPr lang="ru-RU" sz="4400" b="1" dirty="0">
              <a:solidFill>
                <a:srgbClr val="000000"/>
              </a:solidFill>
            </a:endParaRPr>
          </a:p>
        </p:txBody>
      </p:sp>
      <p:pic>
        <p:nvPicPr>
          <p:cNvPr id="6" name="Picture 6" descr="Я стрельну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2249" t="839" r="33746" b="37796"/>
          <a:stretch>
            <a:fillRect/>
          </a:stretch>
        </p:blipFill>
        <p:spPr>
          <a:xfrm>
            <a:off x="2857488" y="1571612"/>
            <a:ext cx="3358376" cy="3143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«Ха! Совесть! &lt;…&gt; Я об ней и думать позабыл. &lt;…&gt; Я так об чужую кровь измазался, что у меня уж и жали ни к кому не осталось. Детву – и ту почти не жалею, а об себе и думки нету. Война всё из меня вычерпала. Я сам себе страшный стал… В душу ко мне глянь, а там </a:t>
            </a:r>
            <a:r>
              <a:rPr lang="ru-RU" sz="4400" b="1" u="sng" dirty="0" smtClean="0">
                <a:solidFill>
                  <a:srgbClr val="000000"/>
                </a:solidFill>
              </a:rPr>
              <a:t>чернота</a:t>
            </a:r>
            <a:r>
              <a:rPr lang="ru-RU" b="1" dirty="0" smtClean="0">
                <a:solidFill>
                  <a:srgbClr val="000000"/>
                </a:solidFill>
              </a:rPr>
              <a:t>, как в пустом колодезе…»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0000"/>
                </a:solidFill>
              </a:rPr>
              <a:t>    (3 - 6 – 46).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98773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Может ли война повлиять на отношение человека к окружающему миру?</a:t>
            </a:r>
            <a:br>
              <a:rPr lang="ru-RU" b="1" dirty="0" smtClean="0">
                <a:solidFill>
                  <a:srgbClr val="000000"/>
                </a:solidFill>
              </a:rPr>
            </a:b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0000"/>
                </a:solidFill>
              </a:rPr>
              <a:t>  </a:t>
            </a:r>
            <a:r>
              <a:rPr lang="ru-RU" sz="3600" b="1" dirty="0" smtClean="0"/>
              <a:t> СИНКВЕЙН </a:t>
            </a:r>
            <a:r>
              <a:rPr lang="ru-RU" sz="3600" b="1" dirty="0" smtClean="0">
                <a:solidFill>
                  <a:srgbClr val="000000"/>
                </a:solidFill>
              </a:rPr>
              <a:t>– малая стихотворная форма, используемая для фиксации эмоциональных оценок, описания своих текущих впечатлений, ощущений, ассоциаций.</a:t>
            </a:r>
          </a:p>
          <a:p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00013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0000"/>
                </a:solidFill>
              </a:rPr>
              <a:t>Алгоритм написания </a:t>
            </a:r>
            <a:r>
              <a:rPr lang="ru-RU" b="1" u="sng" dirty="0" err="1" smtClean="0">
                <a:solidFill>
                  <a:srgbClr val="000000"/>
                </a:solidFill>
              </a:rPr>
              <a:t>синквейна</a:t>
            </a:r>
            <a:r>
              <a:rPr lang="ru-RU" b="1" u="sng" dirty="0" smtClean="0">
                <a:solidFill>
                  <a:srgbClr val="000000"/>
                </a:solidFill>
              </a:rPr>
              <a:t>.</a:t>
            </a:r>
            <a:endParaRPr lang="ru-RU" b="1" u="sng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429684" cy="564360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3200" b="1" u="sng" dirty="0" smtClean="0">
                <a:solidFill>
                  <a:srgbClr val="FF0000"/>
                </a:solidFill>
              </a:rPr>
              <a:t>1 строка </a:t>
            </a:r>
            <a:r>
              <a:rPr lang="ru-RU" sz="3200" b="1" dirty="0" smtClean="0">
                <a:solidFill>
                  <a:srgbClr val="000000"/>
                </a:solidFill>
              </a:rPr>
              <a:t>– одно слово – название стихотворения, обычно </a:t>
            </a:r>
            <a:r>
              <a:rPr lang="ru-RU" sz="3200" b="1" dirty="0" smtClean="0">
                <a:solidFill>
                  <a:srgbClr val="FF0000"/>
                </a:solidFill>
              </a:rPr>
              <a:t>существительное</a:t>
            </a:r>
            <a:r>
              <a:rPr lang="ru-RU" sz="3200" b="1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ru-RU" sz="3200" b="1" u="sng" dirty="0" smtClean="0">
                <a:solidFill>
                  <a:srgbClr val="FF0000"/>
                </a:solidFill>
              </a:rPr>
              <a:t>2 строка</a:t>
            </a:r>
            <a:r>
              <a:rPr lang="ru-RU" sz="3200" b="1" u="sng" dirty="0" smtClean="0">
                <a:solidFill>
                  <a:srgbClr val="000000"/>
                </a:solidFill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</a:rPr>
              <a:t>– два слова (</a:t>
            </a:r>
            <a:r>
              <a:rPr lang="ru-RU" sz="3200" b="1" dirty="0" smtClean="0">
                <a:solidFill>
                  <a:srgbClr val="FF0000"/>
                </a:solidFill>
              </a:rPr>
              <a:t>прилагательные или причастия</a:t>
            </a:r>
            <a:r>
              <a:rPr lang="ru-RU" sz="3200" b="1" dirty="0" smtClean="0">
                <a:solidFill>
                  <a:srgbClr val="000000"/>
                </a:solidFill>
              </a:rPr>
              <a:t>). Описание темы.</a:t>
            </a:r>
          </a:p>
          <a:p>
            <a:pPr>
              <a:lnSpc>
                <a:spcPct val="90000"/>
              </a:lnSpc>
              <a:buNone/>
            </a:pPr>
            <a:r>
              <a:rPr lang="ru-RU" sz="3200" b="1" u="sng" dirty="0" smtClean="0">
                <a:solidFill>
                  <a:srgbClr val="FF0000"/>
                </a:solidFill>
              </a:rPr>
              <a:t>3 строка </a:t>
            </a:r>
            <a:r>
              <a:rPr lang="ru-RU" sz="3200" b="1" dirty="0" smtClean="0">
                <a:solidFill>
                  <a:srgbClr val="000000"/>
                </a:solidFill>
              </a:rPr>
              <a:t>– три слова (</a:t>
            </a:r>
            <a:r>
              <a:rPr lang="ru-RU" sz="3200" b="1" dirty="0" smtClean="0"/>
              <a:t>глаголы</a:t>
            </a:r>
            <a:r>
              <a:rPr lang="ru-RU" sz="3200" b="1" dirty="0" smtClean="0">
                <a:solidFill>
                  <a:srgbClr val="000000"/>
                </a:solidFill>
              </a:rPr>
              <a:t>). Действия относящиеся к теме.</a:t>
            </a:r>
          </a:p>
          <a:p>
            <a:pPr>
              <a:lnSpc>
                <a:spcPct val="90000"/>
              </a:lnSpc>
              <a:buNone/>
            </a:pPr>
            <a:r>
              <a:rPr lang="ru-RU" sz="3200" b="1" u="sng" dirty="0" smtClean="0">
                <a:solidFill>
                  <a:srgbClr val="FF0000"/>
                </a:solidFill>
              </a:rPr>
              <a:t>4 строка </a:t>
            </a:r>
            <a:r>
              <a:rPr lang="ru-RU" sz="3200" b="1" dirty="0" smtClean="0">
                <a:solidFill>
                  <a:srgbClr val="000000"/>
                </a:solidFill>
              </a:rPr>
              <a:t>– четыре слова – </a:t>
            </a:r>
            <a:r>
              <a:rPr lang="ru-RU" sz="3200" b="1" dirty="0" smtClean="0"/>
              <a:t>предложение.</a:t>
            </a:r>
            <a:r>
              <a:rPr lang="ru-RU" sz="3200" b="1" dirty="0" smtClean="0">
                <a:solidFill>
                  <a:srgbClr val="000000"/>
                </a:solidFill>
              </a:rPr>
              <a:t> Фраза, которая показывает отношение автора к теме.</a:t>
            </a:r>
          </a:p>
          <a:p>
            <a:pPr>
              <a:lnSpc>
                <a:spcPct val="90000"/>
              </a:lnSpc>
              <a:buNone/>
            </a:pPr>
            <a:r>
              <a:rPr lang="ru-RU" sz="3200" b="1" u="sng" dirty="0" smtClean="0">
                <a:solidFill>
                  <a:schemeClr val="bg1"/>
                </a:solidFill>
              </a:rPr>
              <a:t>5 строка </a:t>
            </a:r>
            <a:r>
              <a:rPr lang="ru-RU" sz="3200" b="1" dirty="0" smtClean="0">
                <a:solidFill>
                  <a:srgbClr val="000000"/>
                </a:solidFill>
              </a:rPr>
              <a:t>– одно слово – ассоциация, которая повторяет суть темы, обычно </a:t>
            </a:r>
            <a:r>
              <a:rPr lang="ru-RU" sz="3200" b="1" dirty="0" smtClean="0">
                <a:solidFill>
                  <a:schemeClr val="bg1"/>
                </a:solidFill>
              </a:rPr>
              <a:t>существительное.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/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6000" b="1" dirty="0" smtClean="0">
                <a:solidFill>
                  <a:srgbClr val="000000"/>
                </a:solidFill>
              </a:rPr>
              <a:t>Война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0000"/>
                </a:solidFill>
              </a:rPr>
              <a:t>Жестокая, </a:t>
            </a:r>
            <a:r>
              <a:rPr lang="ru-RU" sz="4000" b="1" dirty="0" err="1" smtClean="0">
                <a:solidFill>
                  <a:srgbClr val="000000"/>
                </a:solidFill>
              </a:rPr>
              <a:t>братоубйиственная</a:t>
            </a:r>
            <a:endParaRPr lang="ru-RU" sz="4000" b="1" dirty="0" smtClean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0000"/>
                </a:solidFill>
              </a:rPr>
              <a:t>Ожесточает, угнетает, уничтожает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0000"/>
                </a:solidFill>
              </a:rPr>
              <a:t>Война калечит судьбы людей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0000"/>
                </a:solidFill>
              </a:rPr>
              <a:t>Трагедия.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4071966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000000"/>
                </a:solidFill>
              </a:rPr>
              <a:t>Мир, расколотый надвое</a:t>
            </a:r>
            <a:endParaRPr lang="ru-RU" sz="8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457203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000000"/>
                </a:solidFill>
              </a:rPr>
              <a:t>Может ли война повлиять на отношение человека к окружающему миру?</a:t>
            </a:r>
            <a:br>
              <a:rPr lang="ru-RU" sz="5400" b="1" dirty="0" smtClean="0">
                <a:solidFill>
                  <a:srgbClr val="000000"/>
                </a:solidFill>
              </a:rPr>
            </a:br>
            <a:endParaRPr lang="ru-RU" sz="5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8415342" cy="5072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«</a:t>
            </a:r>
            <a:r>
              <a:rPr lang="ru-RU" sz="5300" dirty="0" smtClean="0">
                <a:solidFill>
                  <a:srgbClr val="000000"/>
                </a:solidFill>
              </a:rPr>
              <a:t>Война- это вооруженная </a:t>
            </a:r>
            <a:r>
              <a:rPr lang="ru-RU" sz="6700" b="1" u="sng" dirty="0" smtClean="0">
                <a:solidFill>
                  <a:srgbClr val="000000"/>
                </a:solidFill>
              </a:rPr>
              <a:t>борьба,</a:t>
            </a:r>
            <a:br>
              <a:rPr lang="ru-RU" sz="6700" b="1" u="sng" dirty="0" smtClean="0">
                <a:solidFill>
                  <a:srgbClr val="000000"/>
                </a:solidFill>
              </a:rPr>
            </a:br>
            <a:r>
              <a:rPr lang="ru-RU" sz="6000" u="sng" dirty="0" smtClean="0">
                <a:solidFill>
                  <a:srgbClr val="000000"/>
                </a:solidFill>
              </a:rPr>
              <a:t> враждебные отношения</a:t>
            </a:r>
            <a:r>
              <a:rPr lang="ru-RU" sz="6000" b="1" dirty="0" smtClean="0">
                <a:solidFill>
                  <a:srgbClr val="000000"/>
                </a:solidFill>
              </a:rPr>
              <a:t>  </a:t>
            </a:r>
            <a:r>
              <a:rPr lang="ru-RU" sz="5300" b="1" dirty="0" smtClean="0">
                <a:solidFill>
                  <a:srgbClr val="000000"/>
                </a:solidFill>
              </a:rPr>
              <a:t> </a:t>
            </a:r>
            <a:br>
              <a:rPr lang="ru-RU" sz="5300" b="1" dirty="0" smtClean="0">
                <a:solidFill>
                  <a:srgbClr val="000000"/>
                </a:solidFill>
              </a:rPr>
            </a:br>
            <a:r>
              <a:rPr lang="ru-RU" sz="5300" b="1" dirty="0" smtClean="0">
                <a:solidFill>
                  <a:srgbClr val="000000"/>
                </a:solidFill>
              </a:rPr>
              <a:t>   </a:t>
            </a:r>
            <a:r>
              <a:rPr lang="ru-RU" sz="5300" dirty="0" smtClean="0">
                <a:solidFill>
                  <a:srgbClr val="000000"/>
                </a:solidFill>
              </a:rPr>
              <a:t>между государствами , народами, классами»</a:t>
            </a:r>
            <a:br>
              <a:rPr lang="ru-RU" sz="5300" dirty="0" smtClean="0">
                <a:solidFill>
                  <a:srgbClr val="000000"/>
                </a:solidFill>
              </a:rPr>
            </a:br>
            <a:endParaRPr lang="ru-RU" sz="53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8029604" cy="635798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0000"/>
                </a:solidFill>
              </a:rPr>
              <a:t>« </a:t>
            </a:r>
            <a:r>
              <a:rPr lang="ru-RU" sz="3600" b="1" dirty="0" smtClean="0">
                <a:solidFill>
                  <a:srgbClr val="000000"/>
                </a:solidFill>
              </a:rPr>
              <a:t>В гражданской войне нет правых и виноватых, нет ангелов и нет бесов…Главный итог, который мы вынесли, в том, что гражданская война есть ни с чем ни сравнимая </a:t>
            </a:r>
            <a:r>
              <a:rPr lang="ru-RU" b="1" u="sng" dirty="0" smtClean="0">
                <a:solidFill>
                  <a:srgbClr val="000000"/>
                </a:solidFill>
              </a:rPr>
              <a:t>трагедия </a:t>
            </a:r>
            <a:r>
              <a:rPr lang="ru-RU" sz="3600" b="1" dirty="0" smtClean="0">
                <a:solidFill>
                  <a:srgbClr val="000000"/>
                </a:solidFill>
              </a:rPr>
              <a:t>народа, в которой никогда не было победителей… В ней есть только побеждённые-  мы все, весь народ, вся Россия.»</a:t>
            </a:r>
            <a:br>
              <a:rPr lang="ru-RU" sz="3600" b="1" dirty="0" smtClean="0">
                <a:solidFill>
                  <a:srgbClr val="000000"/>
                </a:solidFill>
              </a:rPr>
            </a:br>
            <a:r>
              <a:rPr lang="ru-RU" sz="3600" b="1" dirty="0" smtClean="0">
                <a:solidFill>
                  <a:srgbClr val="000000"/>
                </a:solidFill>
              </a:rPr>
              <a:t> </a:t>
            </a:r>
            <a:r>
              <a:rPr lang="ru-RU" sz="3600" dirty="0" smtClean="0">
                <a:solidFill>
                  <a:srgbClr val="000000"/>
                </a:solidFill>
              </a:rPr>
              <a:t/>
            </a:r>
            <a:br>
              <a:rPr lang="ru-RU" sz="3600" dirty="0" smtClean="0">
                <a:solidFill>
                  <a:srgbClr val="000000"/>
                </a:solidFill>
              </a:rPr>
            </a:br>
            <a:endParaRPr lang="ru-RU" sz="3600" dirty="0">
              <a:solidFill>
                <a:srgbClr val="0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5643578"/>
            <a:ext cx="3843342" cy="71438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000000"/>
                </a:solidFill>
              </a:rPr>
              <a:t>Борис Васильев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357298"/>
            <a:ext cx="8305800" cy="3786214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000000"/>
                </a:solidFill>
              </a:rPr>
              <a:t>Гражданская война в романе М. Шолохова «Тихий Дон»</a:t>
            </a:r>
            <a:endParaRPr lang="ru-RU" sz="5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352326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000000"/>
                </a:solidFill>
              </a:rPr>
              <a:t>Рассказ-предварение</a:t>
            </a:r>
            <a:endParaRPr lang="ru-RU" sz="4800" b="1" dirty="0">
              <a:solidFill>
                <a:srgbClr val="0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 err="1" smtClean="0">
                <a:solidFill>
                  <a:srgbClr val="000000"/>
                </a:solidFill>
              </a:rPr>
              <a:t>Предварение-т.е</a:t>
            </a:r>
            <a:r>
              <a:rPr lang="ru-RU" sz="4400" b="1" dirty="0" smtClean="0">
                <a:solidFill>
                  <a:srgbClr val="000000"/>
                </a:solidFill>
              </a:rPr>
              <a:t>. сделать что-то раньше, забегая вперед.</a:t>
            </a:r>
            <a:endParaRPr lang="ru-RU" sz="4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286124"/>
            <a:ext cx="8305800" cy="228601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Расправа над </a:t>
            </a:r>
            <a:r>
              <a:rPr lang="ru-RU" b="1" dirty="0" err="1" smtClean="0">
                <a:solidFill>
                  <a:srgbClr val="000000"/>
                </a:solidFill>
              </a:rPr>
              <a:t>чернецовцами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  <a:br>
              <a:rPr lang="ru-RU" dirty="0" smtClean="0">
                <a:solidFill>
                  <a:srgbClr val="000000"/>
                </a:solidFill>
              </a:rPr>
            </a:br>
            <a:r>
              <a:rPr lang="ru-RU" dirty="0" smtClean="0">
                <a:solidFill>
                  <a:srgbClr val="000000"/>
                </a:solidFill>
              </a:rPr>
              <a:t>(2-5-12)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3" name="Picture 7" descr="Цернецов с др пленными"/>
          <p:cNvPicPr>
            <a:picLocks noChangeAspect="1" noChangeArrowheads="1"/>
          </p:cNvPicPr>
          <p:nvPr/>
        </p:nvPicPr>
        <p:blipFill>
          <a:blip r:embed="rId2"/>
          <a:srcRect l="2249" t="839" r="33746" b="37796"/>
          <a:stretch>
            <a:fillRect/>
          </a:stretch>
        </p:blipFill>
        <p:spPr>
          <a:xfrm>
            <a:off x="2786050" y="428604"/>
            <a:ext cx="3429024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1219200"/>
          </a:xfrm>
        </p:spPr>
        <p:txBody>
          <a:bodyPr/>
          <a:lstStyle/>
          <a:p>
            <a:pPr algn="r"/>
            <a:r>
              <a:rPr lang="ru-RU" sz="6000" b="1" dirty="0" smtClean="0">
                <a:solidFill>
                  <a:srgbClr val="000000"/>
                </a:solidFill>
              </a:rPr>
              <a:t>Вопросы:</a:t>
            </a:r>
            <a:endParaRPr lang="ru-RU" sz="60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428868"/>
            <a:ext cx="8229600" cy="4572000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Какие чувства испытывает  Григорий, наблюдая  сцену расправы над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чернецовцами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Почему  он единственный среди всех присутствующих так поступил?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Новые враги"/>
          <p:cNvPicPr>
            <a:picLocks noChangeAspect="1" noChangeArrowheads="1"/>
          </p:cNvPicPr>
          <p:nvPr/>
        </p:nvPicPr>
        <p:blipFill>
          <a:blip r:embed="rId2"/>
          <a:srcRect l="2249" t="839" r="33746" b="37796"/>
          <a:stretch>
            <a:fillRect/>
          </a:stretch>
        </p:blipFill>
        <p:spPr>
          <a:xfrm>
            <a:off x="928662" y="214290"/>
            <a:ext cx="2786082" cy="2214578"/>
          </a:xfrm>
          <a:prstGeom prst="rect">
            <a:avLst/>
          </a:prstGeom>
        </p:spPr>
      </p:pic>
      <p:pic>
        <p:nvPicPr>
          <p:cNvPr id="5" name="Picture 8" descr="Я против насилия"/>
          <p:cNvPicPr>
            <a:picLocks noChangeAspect="1" noChangeArrowheads="1"/>
          </p:cNvPicPr>
          <p:nvPr/>
        </p:nvPicPr>
        <p:blipFill>
          <a:blip r:embed="rId3"/>
          <a:srcRect l="2249" t="839" r="33746" b="37796"/>
          <a:stretch>
            <a:fillRect/>
          </a:stretch>
        </p:blipFill>
        <p:spPr>
          <a:xfrm>
            <a:off x="5286380" y="4214818"/>
            <a:ext cx="3303595" cy="2228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4">
      <a:dk1>
        <a:srgbClr val="FFFFFF"/>
      </a:dk1>
      <a:lt1>
        <a:srgbClr val="FF0000"/>
      </a:lt1>
      <a:dk2>
        <a:srgbClr val="FF0000"/>
      </a:dk2>
      <a:lt2>
        <a:srgbClr val="FF0000"/>
      </a:lt2>
      <a:accent1>
        <a:srgbClr val="FFFFFF"/>
      </a:accent1>
      <a:accent2>
        <a:srgbClr val="FFFFFF"/>
      </a:accent2>
      <a:accent3>
        <a:srgbClr val="DE6C36"/>
      </a:accent3>
      <a:accent4>
        <a:srgbClr val="F9B639"/>
      </a:accent4>
      <a:accent5>
        <a:srgbClr val="FFFFFF"/>
      </a:accent5>
      <a:accent6>
        <a:srgbClr val="FA8D3D"/>
      </a:accent6>
      <a:hlink>
        <a:srgbClr val="FFDE66"/>
      </a:hlink>
      <a:folHlink>
        <a:srgbClr val="FFFFFF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388</TotalTime>
  <Words>363</Words>
  <PresentationFormat>Экран (4:3)</PresentationFormat>
  <Paragraphs>40</Paragraphs>
  <Slides>19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Метро</vt:lpstr>
      <vt:lpstr>Слайд 1</vt:lpstr>
      <vt:lpstr>Мир, расколотый надвое</vt:lpstr>
      <vt:lpstr>Может ли война повлиять на отношение человека к окружающему миру? </vt:lpstr>
      <vt:lpstr>«Война- это вооруженная борьба,  враждебные отношения       между государствами , народами, классами» </vt:lpstr>
      <vt:lpstr>« В гражданской войне нет правых и виноватых, нет ангелов и нет бесов…Главный итог, который мы вынесли, в том, что гражданская война есть ни с чем ни сравнимая трагедия народа, в которой никогда не было победителей… В ней есть только побеждённые-  мы все, весь народ, вся Россия.»   </vt:lpstr>
      <vt:lpstr>Гражданская война в романе М. Шолохова «Тихий Дон»</vt:lpstr>
      <vt:lpstr>Рассказ-предварение</vt:lpstr>
      <vt:lpstr>Расправа над чернецовцами. (2-5-12)</vt:lpstr>
      <vt:lpstr>Вопросы:</vt:lpstr>
      <vt:lpstr> Казнь подтелковцев. (2-5-30)</vt:lpstr>
      <vt:lpstr>Вопросы:</vt:lpstr>
      <vt:lpstr>Взаимная жестокость враждующих сторон</vt:lpstr>
      <vt:lpstr>Михаил Кошевой</vt:lpstr>
      <vt:lpstr>Митька Коршунов</vt:lpstr>
      <vt:lpstr>Слайд 15</vt:lpstr>
      <vt:lpstr>Может ли война повлиять на отношение человека к окружающему миру? </vt:lpstr>
      <vt:lpstr>Слайд 17</vt:lpstr>
      <vt:lpstr>Алгоритм написания синквейна.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29</cp:revision>
  <dcterms:modified xsi:type="dcterms:W3CDTF">2012-11-06T15:25:38Z</dcterms:modified>
</cp:coreProperties>
</file>