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44" r:id="rId6"/>
    <p:sldMasterId id="2147483756" r:id="rId7"/>
  </p:sldMasterIdLst>
  <p:notesMasterIdLst>
    <p:notesMasterId r:id="rId43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9" r:id="rId17"/>
    <p:sldId id="266" r:id="rId18"/>
    <p:sldId id="267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8" r:id="rId34"/>
    <p:sldId id="283" r:id="rId35"/>
    <p:sldId id="284" r:id="rId36"/>
    <p:sldId id="285" r:id="rId37"/>
    <p:sldId id="287" r:id="rId38"/>
    <p:sldId id="286" r:id="rId39"/>
    <p:sldId id="291" r:id="rId40"/>
    <p:sldId id="290" r:id="rId41"/>
    <p:sldId id="29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61263-5C57-40C7-9787-0D35D16577C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BF999-977E-424B-ADF3-EF4E8B650D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1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fld id="{06F8ACFB-01DF-4A22-BEFA-5C903EE38882}" type="slidenum">
              <a:rPr lang="ru-RU" altLang="ru-RU" sz="1200">
                <a:latin typeface="Arial" panose="020B0604020202020204" pitchFamily="34" charset="0"/>
              </a:rPr>
              <a:pPr eaLnBrk="1" hangingPunct="1"/>
              <a:t>18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13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fld id="{89CDCC27-F1DB-4AA6-B339-92FB973926F0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00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fld id="{3D8638D2-9287-45E0-8BAE-4A382DBB0DE8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29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3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fld id="{9ED70E15-08E2-4FBA-8297-0655279248F4}" type="slidenum">
              <a:rPr lang="ru-RU" altLang="ru-RU" sz="1200">
                <a:latin typeface="Arial" panose="020B0604020202020204" pitchFamily="34" charset="0"/>
              </a:rPr>
              <a:pPr eaLnBrk="1" hangingPunct="1"/>
              <a:t>19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5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C281C-0248-4F20-B7D4-CA8884EADB3D}" type="slidenum">
              <a:rPr lang="ru-RU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1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fld id="{9F047DFB-515E-4709-8B83-6B20C29AEEC9}" type="slidenum">
              <a:rPr lang="ru-RU" altLang="ru-RU" sz="1200">
                <a:latin typeface="Arial" panose="020B0604020202020204" pitchFamily="34" charset="0"/>
              </a:rPr>
              <a:pPr eaLnBrk="1" hangingPunct="1"/>
              <a:t>21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0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fld id="{486AA409-1BE7-40B9-AC6C-6DFF71AB8E49}" type="slidenum">
              <a:rPr lang="ru-RU" altLang="ru-RU" sz="1200">
                <a:latin typeface="Arial" panose="020B0604020202020204" pitchFamily="34" charset="0"/>
              </a:rPr>
              <a:pPr eaLnBrk="1" hangingPunct="1"/>
              <a:t>22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79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fld id="{8DA2A313-FAC2-4B42-B053-17D7C0D86289}" type="slidenum">
              <a:rPr lang="ru-RU" altLang="ru-RU" sz="1200">
                <a:latin typeface="Arial" panose="020B0604020202020204" pitchFamily="34" charset="0"/>
              </a:rPr>
              <a:pPr eaLnBrk="1" hangingPunct="1"/>
              <a:t>23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45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fld id="{5837AC91-8F01-463D-B27A-9D67971CDBEA}" type="slidenum">
              <a:rPr lang="ru-RU" altLang="ru-RU" sz="1200">
                <a:latin typeface="Arial" panose="020B0604020202020204" pitchFamily="34" charset="0"/>
              </a:rPr>
              <a:pPr eaLnBrk="1" hangingPunct="1"/>
              <a:t>24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49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fld id="{C68318E8-19F6-4FB7-B18D-3BDE18943474}" type="slidenum">
              <a:rPr lang="ru-RU" altLang="ru-RU" sz="1200">
                <a:latin typeface="Arial" panose="020B0604020202020204" pitchFamily="34" charset="0"/>
              </a:rPr>
              <a:pPr eaLnBrk="1" hangingPunct="1"/>
              <a:t>25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72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fld id="{751B4C9B-B313-4FD4-BFCF-BA4EEE0AACF3}" type="slidenum">
              <a:rPr lang="ru-RU" altLang="ru-RU" sz="1200">
                <a:latin typeface="Arial" panose="020B0604020202020204" pitchFamily="34" charset="0"/>
              </a:rPr>
              <a:pPr eaLnBrk="1" hangingPunct="1"/>
              <a:t>26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9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DAD8-ED77-48C7-A6AA-A0C68C943E56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1982-7F82-4389-B89A-9157F09B9740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6D79-FDC7-48EF-BCDB-DFA5CA6EA750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EC630-03F7-4DD5-9760-3F064A70D3F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43908"/>
      </p:ext>
    </p:extLst>
  </p:cSld>
  <p:clrMapOvr>
    <a:masterClrMapping/>
  </p:clrMapOvr>
  <p:transition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08E30-1269-4A27-890C-AB37F0459D6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14774"/>
      </p:ext>
    </p:extLst>
  </p:cSld>
  <p:clrMapOvr>
    <a:masterClrMapping/>
  </p:clrMapOvr>
  <p:transition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FF443-F859-4E43-B359-4C34F9618EF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91226"/>
      </p:ext>
    </p:extLst>
  </p:cSld>
  <p:clrMapOvr>
    <a:masterClrMapping/>
  </p:clrMapOvr>
  <p:transition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8052C-3F22-45DB-A2C0-7D13B6737C5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62952"/>
      </p:ext>
    </p:extLst>
  </p:cSld>
  <p:clrMapOvr>
    <a:masterClrMapping/>
  </p:clrMapOvr>
  <p:transition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B51ED-E0E9-4259-BCBA-9FC003CC30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2491"/>
      </p:ext>
    </p:extLst>
  </p:cSld>
  <p:clrMapOvr>
    <a:masterClrMapping/>
  </p:clrMapOvr>
  <p:transition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93270-EAFC-48D8-88CE-1959E3539E3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08290"/>
      </p:ext>
    </p:extLst>
  </p:cSld>
  <p:clrMapOvr>
    <a:masterClrMapping/>
  </p:clrMapOvr>
  <p:transition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A9CDD-EDCB-479E-B8ED-CAA644DE0BD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09384"/>
      </p:ext>
    </p:extLst>
  </p:cSld>
  <p:clrMapOvr>
    <a:masterClrMapping/>
  </p:clrMapOvr>
  <p:transition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249FD-6098-4442-A64E-8B41D6FC9F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44121"/>
      </p:ext>
    </p:extLst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ABBC-56BD-40EF-B0D9-35E6FF61DD17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74D47-89AC-4F74-9FC5-0530CE4FCE2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05951"/>
      </p:ext>
    </p:extLst>
  </p:cSld>
  <p:clrMapOvr>
    <a:masterClrMapping/>
  </p:clrMapOvr>
  <p:transition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7D741-87C6-4C2C-BD56-728639670AC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2023"/>
      </p:ext>
    </p:extLst>
  </p:cSld>
  <p:clrMapOvr>
    <a:masterClrMapping/>
  </p:clrMapOvr>
  <p:transition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074E4-845B-42C9-806F-5BE185B8652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17181"/>
      </p:ext>
    </p:extLst>
  </p:cSld>
  <p:clrMapOvr>
    <a:masterClrMapping/>
  </p:clrMapOvr>
  <p:transition>
    <p:cover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EC630-03F7-4DD5-9760-3F064A70D3F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08928"/>
      </p:ext>
    </p:extLst>
  </p:cSld>
  <p:clrMapOvr>
    <a:masterClrMapping/>
  </p:clrMapOvr>
  <p:transition>
    <p:cover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08E30-1269-4A27-890C-AB37F0459D6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87405"/>
      </p:ext>
    </p:extLst>
  </p:cSld>
  <p:clrMapOvr>
    <a:masterClrMapping/>
  </p:clrMapOvr>
  <p:transition>
    <p:cover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FF443-F859-4E43-B359-4C34F9618EF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52696"/>
      </p:ext>
    </p:extLst>
  </p:cSld>
  <p:clrMapOvr>
    <a:masterClrMapping/>
  </p:clrMapOvr>
  <p:transition>
    <p:cover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8052C-3F22-45DB-A2C0-7D13B6737C5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61071"/>
      </p:ext>
    </p:extLst>
  </p:cSld>
  <p:clrMapOvr>
    <a:masterClrMapping/>
  </p:clrMapOvr>
  <p:transition>
    <p:cover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B51ED-E0E9-4259-BCBA-9FC003CC30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97924"/>
      </p:ext>
    </p:extLst>
  </p:cSld>
  <p:clrMapOvr>
    <a:masterClrMapping/>
  </p:clrMapOvr>
  <p:transition>
    <p:cover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93270-EAFC-48D8-88CE-1959E3539E3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15601"/>
      </p:ext>
    </p:extLst>
  </p:cSld>
  <p:clrMapOvr>
    <a:masterClrMapping/>
  </p:clrMapOvr>
  <p:transition>
    <p:cover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A9CDD-EDCB-479E-B8ED-CAA644DE0BD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69734"/>
      </p:ext>
    </p:extLst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D400-588F-4508-B635-3A5726BFEDC0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249FD-6098-4442-A64E-8B41D6FC9F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99193"/>
      </p:ext>
    </p:extLst>
  </p:cSld>
  <p:clrMapOvr>
    <a:masterClrMapping/>
  </p:clrMapOvr>
  <p:transition>
    <p:cover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74D47-89AC-4F74-9FC5-0530CE4FCE2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61683"/>
      </p:ext>
    </p:extLst>
  </p:cSld>
  <p:clrMapOvr>
    <a:masterClrMapping/>
  </p:clrMapOvr>
  <p:transition>
    <p:cover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7D741-87C6-4C2C-BD56-728639670AC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77526"/>
      </p:ext>
    </p:extLst>
  </p:cSld>
  <p:clrMapOvr>
    <a:masterClrMapping/>
  </p:clrMapOvr>
  <p:transition>
    <p:cover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074E4-845B-42C9-806F-5BE185B8652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36327"/>
      </p:ext>
    </p:extLst>
  </p:cSld>
  <p:clrMapOvr>
    <a:masterClrMapping/>
  </p:clrMapOvr>
  <p:transition>
    <p:cover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EC630-03F7-4DD5-9760-3F064A70D3F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21791"/>
      </p:ext>
    </p:extLst>
  </p:cSld>
  <p:clrMapOvr>
    <a:masterClrMapping/>
  </p:clrMapOvr>
  <p:transition>
    <p:cover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08E30-1269-4A27-890C-AB37F0459D6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3729"/>
      </p:ext>
    </p:extLst>
  </p:cSld>
  <p:clrMapOvr>
    <a:masterClrMapping/>
  </p:clrMapOvr>
  <p:transition>
    <p:cover dir="l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FF443-F859-4E43-B359-4C34F9618EF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15822"/>
      </p:ext>
    </p:extLst>
  </p:cSld>
  <p:clrMapOvr>
    <a:masterClrMapping/>
  </p:clrMapOvr>
  <p:transition>
    <p:cover dir="l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8052C-3F22-45DB-A2C0-7D13B6737C5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17769"/>
      </p:ext>
    </p:extLst>
  </p:cSld>
  <p:clrMapOvr>
    <a:masterClrMapping/>
  </p:clrMapOvr>
  <p:transition>
    <p:cover dir="l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B51ED-E0E9-4259-BCBA-9FC003CC30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60867"/>
      </p:ext>
    </p:extLst>
  </p:cSld>
  <p:clrMapOvr>
    <a:masterClrMapping/>
  </p:clrMapOvr>
  <p:transition>
    <p:cover dir="l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93270-EAFC-48D8-88CE-1959E3539E3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91407"/>
      </p:ext>
    </p:extLst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B9DF-7CA1-4F77-A117-B63BEA224BEE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A9CDD-EDCB-479E-B8ED-CAA644DE0BD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34173"/>
      </p:ext>
    </p:extLst>
  </p:cSld>
  <p:clrMapOvr>
    <a:masterClrMapping/>
  </p:clrMapOvr>
  <p:transition>
    <p:cover dir="l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249FD-6098-4442-A64E-8B41D6FC9F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78726"/>
      </p:ext>
    </p:extLst>
  </p:cSld>
  <p:clrMapOvr>
    <a:masterClrMapping/>
  </p:clrMapOvr>
  <p:transition>
    <p:cover dir="l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74D47-89AC-4F74-9FC5-0530CE4FCE2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8870"/>
      </p:ext>
    </p:extLst>
  </p:cSld>
  <p:clrMapOvr>
    <a:masterClrMapping/>
  </p:clrMapOvr>
  <p:transition>
    <p:cover dir="l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7D741-87C6-4C2C-BD56-728639670AC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34736"/>
      </p:ext>
    </p:extLst>
  </p:cSld>
  <p:clrMapOvr>
    <a:masterClrMapping/>
  </p:clrMapOvr>
  <p:transition>
    <p:cover dir="l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074E4-845B-42C9-806F-5BE185B8652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30886"/>
      </p:ext>
    </p:extLst>
  </p:cSld>
  <p:clrMapOvr>
    <a:masterClrMapping/>
  </p:clrMapOvr>
  <p:transition>
    <p:cover dir="l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79B6D-8F72-4960-BC09-F2FFBB8A26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13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7871-D736-49D2-A0B6-AA9319C1DE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39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F30EF-3C46-4059-A8E2-5151D1A7CE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86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F9B91-4C06-4E2B-8DDC-AB858A3CF5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46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52F57-AA53-4451-8373-46290DBC77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8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0B8C-50D8-483D-99A7-042D80791BA3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E62B-B2BC-4433-9B96-A505066F84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40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4396D-757C-43AE-86DF-5DAAD366F0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18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52D83-5A77-4F9A-9AB4-42FC57300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08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FAC0B-1695-4737-AC93-1D12C01036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11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E722-F4E7-46D0-9509-19C748BBA9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85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B50A7-E51B-4160-9D79-6289806E91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921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79B6D-8F72-4960-BC09-F2FFBB8A26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028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7871-D736-49D2-A0B6-AA9319C1DE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433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F30EF-3C46-4059-A8E2-5151D1A7CE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646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F9B91-4C06-4E2B-8DDC-AB858A3CF5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9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E1BE-7096-4201-8A8E-025AA49A14CE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52F57-AA53-4451-8373-46290DBC77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30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E62B-B2BC-4433-9B96-A505066F84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465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4396D-757C-43AE-86DF-5DAAD366F0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676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52D83-5A77-4F9A-9AB4-42FC57300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310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FAC0B-1695-4737-AC93-1D12C01036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608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E722-F4E7-46D0-9509-19C748BBA9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95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B50A7-E51B-4160-9D79-6289806E91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868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79B6D-8F72-4960-BC09-F2FFBB8A26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946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7871-D736-49D2-A0B6-AA9319C1DE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647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F30EF-3C46-4059-A8E2-5151D1A7CE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0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B1D0-891C-4592-8E05-EF08855EEC9C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F9B91-4C06-4E2B-8DDC-AB858A3CF5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936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52F57-AA53-4451-8373-46290DBC77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404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E62B-B2BC-4433-9B96-A505066F84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31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4396D-757C-43AE-86DF-5DAAD366F0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059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52D83-5A77-4F9A-9AB4-42FC57300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540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FAC0B-1695-4737-AC93-1D12C01036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322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E722-F4E7-46D0-9509-19C748BBA9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607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B50A7-E51B-4160-9D79-6289806E91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71B7-4651-4A97-BD86-D59E7EAA75D5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E04-DB0E-43D6-A3FE-0715D4023008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57C60-88D6-4E8E-B6FB-389A2C5B408E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B5800-DC1D-408E-B3BE-12E969BC9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9A38D0-E648-4919-BA1A-0F18E120344A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844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over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9A38D0-E648-4919-BA1A-0F18E120344A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547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over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9A38D0-E648-4919-BA1A-0F18E120344A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604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over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B3AA6-7D7F-43CC-9643-5EF9AAE0B3F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2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B3AA6-7D7F-43CC-9643-5EF9AAE0B3F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0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B3AA6-7D7F-43CC-9643-5EF9AAE0B3F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4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.mail.ru/frame.html?imgurl=http://imwerden.de/bilde/tolstoy_1856.jpg&amp;pageurl=http://imwerden.de/cat/modules.php?name=books&amp;pa=showbook&amp;pid=564&amp;id=17711241&amp;iid=7&amp;imgwidth=320&amp;imgheight=439&amp;imgsize=15550&amp;images_links=b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23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3155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28604"/>
            <a:ext cx="3676650" cy="4695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5103674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Толстой</a:t>
            </a:r>
          </a:p>
          <a:p>
            <a:pPr algn="ctr"/>
            <a:r>
              <a:rPr lang="ru-RU" sz="5400" b="1" dirty="0" smtClean="0">
                <a:latin typeface="Monotype Corsiva" pitchFamily="66" charset="0"/>
              </a:rPr>
              <a:t>Лев Николаевич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857232"/>
            <a:ext cx="45005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«Делай добро тайно </a:t>
            </a:r>
          </a:p>
          <a:p>
            <a:r>
              <a:rPr lang="ru-RU" sz="2400" b="1" i="1" dirty="0" smtClean="0"/>
              <a:t>и жалей, когда про него узнают, </a:t>
            </a:r>
          </a:p>
          <a:p>
            <a:r>
              <a:rPr lang="ru-RU" sz="2400" b="1" i="1" dirty="0" smtClean="0"/>
              <a:t>и ты научишься радости </a:t>
            </a:r>
          </a:p>
          <a:p>
            <a:r>
              <a:rPr lang="ru-RU" sz="2400" b="1" i="1" dirty="0" smtClean="0"/>
              <a:t>творить добро»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636"/>
            <a:ext cx="8215370" cy="156966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Осенью 1856 г. , выйдя в отставку, уехал в Ясную Поляну, а в начале 1857 г. за границу. Он побывал во Франции, Италии, Швейцарии, Германии, осенью вернулся в Москву, затем в Ясную Поляну.</a:t>
            </a:r>
            <a:r>
              <a:rPr lang="ru-RU" sz="2400" dirty="0" smtClean="0"/>
              <a:t> </a:t>
            </a:r>
          </a:p>
        </p:txBody>
      </p:sp>
      <p:pic>
        <p:nvPicPr>
          <p:cNvPr id="3" name="Picture 4" descr="Yasnaya_Polyana_Estate_of_Tolst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5929354" cy="44470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_tolstoyl-malish_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7000924" cy="4234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0034" y="4714884"/>
            <a:ext cx="8215370" cy="18620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300" b="1" dirty="0" smtClean="0"/>
              <a:t>В 1859 г.  открыл в деревне школу для крестьянских детей, помог устроить более 20 школ в окрестностях Ясной Поляны, и это занятие настолько увлекло Толстого, что в 1860 г. он вторично отправился за границу, чтобы знакомиться со школами Европы.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9124" y="1643050"/>
            <a:ext cx="4214842" cy="378565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/>
              <a:t>В сентябре 1862  женился на</a:t>
            </a:r>
            <a:r>
              <a:rPr lang="ru-RU" sz="2400" dirty="0" smtClean="0"/>
              <a:t> </a:t>
            </a:r>
            <a:r>
              <a:rPr lang="ru-RU" sz="2400" b="1" dirty="0" smtClean="0"/>
              <a:t>дочери московского врача  Софье Андреевне Берс и сразу после венчания увез жену из Москвы в Ясную Поляну, где полностью отдался семейной жизни и хозяйственным заботам. </a:t>
            </a:r>
          </a:p>
          <a:p>
            <a:pPr algn="just">
              <a:defRPr/>
            </a:pPr>
            <a:r>
              <a:rPr lang="ru-RU" sz="2400" b="1" dirty="0" smtClean="0"/>
              <a:t>Они воспитали 9 детей.</a:t>
            </a:r>
          </a:p>
          <a:p>
            <a:pPr algn="just">
              <a:defRPr/>
            </a:pP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5" descr="С.А. Берс — невеста. Фото 18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3781425" cy="541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6000768"/>
            <a:ext cx="5429288" cy="4247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/>
              <a:t>Л.Н. Толстой вместе с женой и детьми</a:t>
            </a:r>
          </a:p>
        </p:txBody>
      </p:sp>
      <p:pic>
        <p:nvPicPr>
          <p:cNvPr id="5" name="Picture 5" descr="Л.Н. Толстой с женой и деть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6981825" cy="476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857652" cy="5775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786314" y="1571612"/>
            <a:ext cx="3571900" cy="34163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/>
              <a:t>Л. Н. Толстой выступал против православной церкви и критиковал сближение церкви с государством, за что всемирно признанный писатель и проповедник был официально отлучен от церкви.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143248"/>
            <a:ext cx="8501122" cy="34163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/>
              <a:t>Поздней осенью 1910 года, ночью, тайно от семьи, 82-летний Толстой, сопровождаемый лишь личным врачом, покинул Ясную Поляну. Дорога оказалась для него непосильной: в пути Толстой заболел и вынужден был сойти с поезда на станции </a:t>
            </a:r>
            <a:r>
              <a:rPr lang="ru-RU" sz="2400" b="1" dirty="0" err="1" smtClean="0"/>
              <a:t>Астапово</a:t>
            </a:r>
            <a:r>
              <a:rPr lang="ru-RU" sz="2400" b="1" dirty="0" smtClean="0"/>
              <a:t>. Здесь, в доме начальника станции, он провел последние семь дней своей жизни. 7 ноября 1910 года Толстой скончался. Похоронили его в Ясной Поляне. Известие о смерти писателя облетело весь мир, вызвав чувство скорби у миллионов читателей.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52"/>
            <a:ext cx="3929090" cy="2948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857250"/>
            <a:ext cx="7058025" cy="28575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Л.Н.Толстой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«Война и мир»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29063"/>
            <a:ext cx="6157913" cy="1612900"/>
          </a:xfrm>
        </p:spPr>
        <p:txBody>
          <a:bodyPr/>
          <a:lstStyle/>
          <a:p>
            <a:pPr eaLnBrk="1" hangingPunct="1">
              <a:defRPr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3857620" y="6215082"/>
            <a:ext cx="2428892" cy="428628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Prezentacii.com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создания романа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6063" y="1285875"/>
            <a:ext cx="5900737" cy="48402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Роман создавался шесть лет: с 1863 по 1869 год, и переписывался семь раз. Замысел тоже менялся – об этом говорят названия ранней редакции: «Три поры», «Все хорошо, что хорошо кончается», «1805 год».</a:t>
            </a:r>
          </a:p>
        </p:txBody>
      </p:sp>
      <p:pic>
        <p:nvPicPr>
          <p:cNvPr id="4100" name="Picture 2" descr="C:\Users\User\Desktop\Иллюстрации к роману Война и мир. 10 кл\Обложка роман Война и м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643063"/>
            <a:ext cx="21431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61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Безымя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913"/>
            <a:ext cx="15684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211638" y="534988"/>
            <a:ext cx="493236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ru-RU" altLang="ru-RU" sz="4000"/>
          </a:p>
          <a:p>
            <a:pPr algn="ctr" eaLnBrk="1" hangingPunct="1">
              <a:lnSpc>
                <a:spcPct val="85000"/>
              </a:lnSpc>
            </a:pPr>
            <a:endParaRPr lang="ru-RU" altLang="ru-RU" sz="600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1188" y="44450"/>
            <a:ext cx="8532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chemeClr val="hlink"/>
                </a:solidFill>
                <a:latin typeface="Tahoma" panose="020B0604030504040204" pitchFamily="34" charset="0"/>
              </a:rPr>
              <a:t>ЗАМЫСЕЛ РОМАНА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835150" y="836613"/>
            <a:ext cx="734536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altLang="ru-RU" sz="4400">
                <a:solidFill>
                  <a:schemeClr val="tx2"/>
                </a:solidFill>
              </a:rPr>
              <a:t>1856г.</a:t>
            </a:r>
            <a:r>
              <a:rPr lang="ru-RU" altLang="ru-RU">
                <a:solidFill>
                  <a:schemeClr val="tx2"/>
                </a:solidFill>
              </a:rPr>
              <a:t> </a:t>
            </a:r>
            <a:r>
              <a:rPr lang="ru-RU" altLang="ru-RU" sz="2800">
                <a:solidFill>
                  <a:schemeClr val="tx2"/>
                </a:solidFill>
                <a:latin typeface="Tahoma" panose="020B0604030504040204" pitchFamily="34" charset="0"/>
              </a:rPr>
              <a:t>– </a:t>
            </a:r>
            <a:r>
              <a:rPr lang="ru-RU" altLang="ru-RU" sz="2800" i="1"/>
              <a:t>« … я начал писать повесть с известным направлением и героем, который должен быть декабристом, возвращающимся с семейством в Россию»</a:t>
            </a:r>
            <a:endParaRPr lang="ru-RU" altLang="ru-RU" i="1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0" y="2708275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altLang="ru-RU" sz="4400">
                <a:solidFill>
                  <a:schemeClr val="tx2"/>
                </a:solidFill>
              </a:rPr>
              <a:t>1825г. – </a:t>
            </a:r>
            <a:r>
              <a:rPr lang="ru-RU" altLang="ru-RU" sz="2800" i="1"/>
              <a:t>« Невольно от настоящего я перешел к 1825 году, эпохе заблуждений и несчастий моего героя»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altLang="ru-RU" sz="4400">
                <a:solidFill>
                  <a:schemeClr val="tx2"/>
                </a:solidFill>
              </a:rPr>
              <a:t>1812г. – </a:t>
            </a:r>
            <a:r>
              <a:rPr lang="ru-RU" altLang="ru-RU" sz="2800" i="1"/>
              <a:t>« Чтобы понять его, мне нужно было перенестись в его молодость, и молодость его совпала со славной для России эпохой 1812 года»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altLang="ru-RU" sz="4400">
                <a:solidFill>
                  <a:schemeClr val="tx2"/>
                </a:solidFill>
              </a:rPr>
              <a:t>1805-1807гг – </a:t>
            </a:r>
            <a:r>
              <a:rPr lang="ru-RU" altLang="ru-RU" sz="2800" i="1"/>
              <a:t>« Мне совестно было писать о нашем торжестве в борьбе с бонапартовской Францией, не описав наших неудач и нашего срама»</a:t>
            </a:r>
            <a:endParaRPr lang="ru-RU" altLang="ru-RU" sz="4400">
              <a:solidFill>
                <a:schemeClr val="tx2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endParaRPr lang="ru-RU" altLang="ru-RU" sz="2800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3421063" y="1916113"/>
            <a:ext cx="5327650" cy="3960812"/>
          </a:xfrm>
          <a:prstGeom prst="foldedCorner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3419475" y="1844675"/>
            <a:ext cx="5329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492500" y="1916113"/>
            <a:ext cx="5183188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i="1">
                <a:solidFill>
                  <a:schemeClr val="bg2"/>
                </a:solidFill>
              </a:rPr>
              <a:t>« </a:t>
            </a:r>
            <a:r>
              <a:rPr lang="ru-RU" altLang="ru-RU" sz="3200" i="1">
                <a:solidFill>
                  <a:srgbClr val="000000"/>
                </a:solidFill>
              </a:rPr>
              <a:t>Итак, от 1856 года возвратившись </a:t>
            </a:r>
            <a:r>
              <a:rPr lang="ru-RU" altLang="ru-RU" sz="3200" i="1">
                <a:solidFill>
                  <a:schemeClr val="bg2"/>
                </a:solidFill>
              </a:rPr>
              <a:t> </a:t>
            </a:r>
            <a:r>
              <a:rPr lang="ru-RU" altLang="ru-RU" sz="3200" i="1">
                <a:solidFill>
                  <a:srgbClr val="000000"/>
                </a:solidFill>
              </a:rPr>
              <a:t>к 1805, я намерен провести уже не одного, а многих моих героинь и героев через исторические события 1805, 1807, 1825 и 1856»</a:t>
            </a:r>
          </a:p>
        </p:txBody>
      </p:sp>
    </p:spTree>
    <p:extLst>
      <p:ext uri="{BB962C8B-B14F-4D97-AF65-F5344CB8AC3E}">
        <p14:creationId xmlns:p14="http://schemas.microsoft.com/office/powerpoint/2010/main" val="179344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  <p:bldP spid="440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720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800">
              <a:latin typeface="Informal Roman" panose="030604020304060B0204" pitchFamily="66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2089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1856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1692275" y="1268413"/>
            <a:ext cx="1368425" cy="431800"/>
          </a:xfrm>
          <a:prstGeom prst="curvedUpArrow">
            <a:avLst>
              <a:gd name="adj1" fmla="val 63382"/>
              <a:gd name="adj2" fmla="val 126765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3995738" y="1268413"/>
            <a:ext cx="1368425" cy="431800"/>
          </a:xfrm>
          <a:prstGeom prst="curvedUpArrow">
            <a:avLst>
              <a:gd name="adj1" fmla="val 63382"/>
              <a:gd name="adj2" fmla="val 126765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6300788" y="1268413"/>
            <a:ext cx="1368425" cy="431800"/>
          </a:xfrm>
          <a:prstGeom prst="curvedUpArrow">
            <a:avLst>
              <a:gd name="adj1" fmla="val 63382"/>
              <a:gd name="adj2" fmla="val 126765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11188" y="1628775"/>
            <a:ext cx="79216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Ш"/>
            </a:pPr>
            <a:r>
              <a:rPr lang="ru-RU" altLang="ru-RU" sz="4000" b="1"/>
              <a:t>современность глазами декабриста</a:t>
            </a:r>
          </a:p>
          <a:p>
            <a:pPr eaLnBrk="1" hangingPunct="1">
              <a:buFont typeface="Wingdings" panose="05000000000000000000" pitchFamily="2" charset="2"/>
              <a:buChar char="Ш"/>
            </a:pPr>
            <a:r>
              <a:rPr lang="ru-RU" altLang="ru-RU" sz="4000" b="1"/>
              <a:t>эпоха заблуждений и несчастий героя - декабриста</a:t>
            </a:r>
          </a:p>
          <a:p>
            <a:pPr eaLnBrk="1" hangingPunct="1">
              <a:buFont typeface="Wingdings" panose="05000000000000000000" pitchFamily="2" charset="2"/>
              <a:buChar char="Ш"/>
            </a:pPr>
            <a:r>
              <a:rPr lang="ru-RU" altLang="ru-RU" sz="4000" b="1"/>
              <a:t>эпоха народного  торжества</a:t>
            </a:r>
          </a:p>
          <a:p>
            <a:pPr eaLnBrk="1" hangingPunct="1">
              <a:buFont typeface="Wingdings" panose="05000000000000000000" pitchFamily="2" charset="2"/>
              <a:buChar char="Ш"/>
            </a:pPr>
            <a:r>
              <a:rPr lang="ru-RU" altLang="ru-RU" sz="4000" b="1"/>
              <a:t>эпоха неудач и поражений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484438" y="333375"/>
            <a:ext cx="2016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1825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716463" y="333375"/>
            <a:ext cx="2266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1812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6983413" y="333375"/>
            <a:ext cx="21605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1805</a:t>
            </a:r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0" y="5661025"/>
            <a:ext cx="976313" cy="360363"/>
          </a:xfrm>
          <a:prstGeom prst="chevron">
            <a:avLst>
              <a:gd name="adj" fmla="val 67731"/>
            </a:avLst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algn="ctr" eaLnBrk="1" hangingPunct="1"/>
            <a:endParaRPr lang="ru-RU" altLang="ru-RU" sz="1800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971550" y="5445125"/>
            <a:ext cx="8172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chemeClr val="hlink"/>
                </a:solidFill>
              </a:rPr>
              <a:t>от истории героя к судьбе народа</a:t>
            </a:r>
          </a:p>
        </p:txBody>
      </p:sp>
    </p:spTree>
    <p:extLst>
      <p:ext uri="{BB962C8B-B14F-4D97-AF65-F5344CB8AC3E}">
        <p14:creationId xmlns:p14="http://schemas.microsoft.com/office/powerpoint/2010/main" val="94584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6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  <p:bldP spid="46086" grpId="0" animBg="1"/>
      <p:bldP spid="46088" grpId="0"/>
      <p:bldP spid="46089" grpId="0"/>
      <p:bldP spid="46090" grpId="0"/>
      <p:bldP spid="46091" grpId="0" animBg="1"/>
      <p:bldP spid="460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357826"/>
            <a:ext cx="8072494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28 августа 1828 года в усадьбе Ясная Поляна Тульской губернии родился Лев Николаевич Толстой</a:t>
            </a:r>
            <a:endParaRPr lang="ru-RU" sz="2400" b="1" dirty="0"/>
          </a:p>
        </p:txBody>
      </p:sp>
      <p:pic>
        <p:nvPicPr>
          <p:cNvPr id="4" name="Рисунок 3" descr="artlib_gallery-15932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71480"/>
            <a:ext cx="5996350" cy="3857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11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85860"/>
            <a:ext cx="2643206" cy="3866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произведения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57212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(м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ръ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народа, не находящегося в состоянии войны.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 свет, Вселенная.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Братство людей, не зависящее от национальных и классовых различий.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Ближайшее окружение человека.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Крестьянский сход, затеявший бунт в </a:t>
            </a:r>
            <a:r>
              <a:rPr lang="ru-RU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Богучарове</a:t>
            </a: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Мировоззрение, круг идей героев романа.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жизнь.</a:t>
            </a:r>
          </a:p>
          <a:p>
            <a:pPr>
              <a:defRPr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214438"/>
            <a:ext cx="4038600" cy="5500687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297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Важнейшие действия враждующих армий.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297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Воинственная враждебность людей, разделенных социальными и нравственными барьерами.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297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Зло, насилие, кровопролитие.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297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Разъединение людей, непонимание, эгоизм.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297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 человека с самим собой.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297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Все, что разрушает гармонию.</a:t>
            </a:r>
          </a:p>
          <a:p>
            <a:pPr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смерть.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9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/>
          <p:cNvPicPr>
            <a:picLocks noChangeAspect="1" noChangeArrowheads="1"/>
          </p:cNvPicPr>
          <p:nvPr/>
        </p:nvPicPr>
        <p:blipFill>
          <a:blip r:embed="rId3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-315913"/>
            <a:ext cx="10296526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4"/>
          <p:cNvSpPr>
            <a:spLocks noChangeArrowheads="1"/>
          </p:cNvSpPr>
          <p:nvPr/>
        </p:nvSpPr>
        <p:spPr bwMode="auto">
          <a:xfrm flipH="1" flipV="1">
            <a:off x="0" y="2205038"/>
            <a:ext cx="5003800" cy="4176712"/>
          </a:xfrm>
          <a:prstGeom prst="verticalScrol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 flipH="1">
            <a:off x="4284663" y="188913"/>
            <a:ext cx="4859337" cy="3887787"/>
          </a:xfrm>
          <a:prstGeom prst="verticalScrol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755650" y="2276475"/>
            <a:ext cx="33845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ru-RU" altLang="ru-RU" sz="3600" b="1">
                <a:solidFill>
                  <a:srgbClr val="000000"/>
                </a:solidFill>
              </a:rPr>
              <a:t>М</a:t>
            </a:r>
            <a:r>
              <a:rPr lang="en-US" altLang="ru-RU" sz="3600" b="1">
                <a:solidFill>
                  <a:srgbClr val="000000"/>
                </a:solidFill>
              </a:rPr>
              <a:t>i</a:t>
            </a:r>
            <a:r>
              <a:rPr lang="ru-RU" altLang="ru-RU" sz="3600" b="1">
                <a:solidFill>
                  <a:srgbClr val="000000"/>
                </a:solidFill>
              </a:rPr>
              <a:t>РЪ – </a:t>
            </a:r>
            <a:r>
              <a:rPr lang="ru-RU" altLang="ru-RU" sz="4000" b="1">
                <a:solidFill>
                  <a:srgbClr val="000000"/>
                </a:solidFill>
              </a:rPr>
              <a:t>вселенная, весь свет, </a:t>
            </a:r>
          </a:p>
          <a:p>
            <a:pPr algn="ctr" eaLnBrk="1" hangingPunct="1">
              <a:lnSpc>
                <a:spcPct val="95000"/>
              </a:lnSpc>
            </a:pPr>
            <a:r>
              <a:rPr lang="ru-RU" altLang="ru-RU" sz="4000" b="1">
                <a:solidFill>
                  <a:srgbClr val="000000"/>
                </a:solidFill>
              </a:rPr>
              <a:t>все люди; крестьянская община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5435600" y="692150"/>
            <a:ext cx="2808288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3600" b="1">
                <a:solidFill>
                  <a:srgbClr val="000000"/>
                </a:solidFill>
              </a:rPr>
              <a:t>МИРЪ – </a:t>
            </a:r>
            <a:r>
              <a:rPr lang="ru-RU" altLang="ru-RU" sz="4000" b="1">
                <a:solidFill>
                  <a:srgbClr val="000000"/>
                </a:solidFill>
              </a:rPr>
              <a:t>отсутствие войны, согласие, тишина, покой	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0" y="260350"/>
            <a:ext cx="43211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Ш"/>
            </a:pPr>
            <a:r>
              <a:rPr lang="ru-RU" altLang="ru-RU" sz="3600">
                <a:latin typeface="Informal Roman" panose="030604020304060B0204" pitchFamily="66" charset="0"/>
              </a:rPr>
              <a:t> противостояние войны и мира (антитеза)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4716463" y="4221163"/>
            <a:ext cx="396081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Ш"/>
            </a:pPr>
            <a:r>
              <a:rPr lang="ru-RU" altLang="ru-RU" sz="3600">
                <a:solidFill>
                  <a:schemeClr val="tx2"/>
                </a:solidFill>
              </a:rPr>
              <a:t>война вторгается в жизнь мира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Ш"/>
            </a:pPr>
            <a:r>
              <a:rPr lang="ru-RU" altLang="ru-RU" sz="3600">
                <a:solidFill>
                  <a:schemeClr val="tx2"/>
                </a:solidFill>
              </a:rPr>
              <a:t>участие в войне крестьянского мира</a:t>
            </a:r>
          </a:p>
        </p:txBody>
      </p:sp>
      <p:sp>
        <p:nvSpPr>
          <p:cNvPr id="9225" name="AutoShape 10"/>
          <p:cNvSpPr>
            <a:spLocks noChangeArrowheads="1"/>
          </p:cNvSpPr>
          <p:nvPr/>
        </p:nvSpPr>
        <p:spPr bwMode="auto">
          <a:xfrm>
            <a:off x="4500563" y="260350"/>
            <a:ext cx="1511300" cy="287338"/>
          </a:xfrm>
          <a:prstGeom prst="leftArrow">
            <a:avLst>
              <a:gd name="adj1" fmla="val 50000"/>
              <a:gd name="adj2" fmla="val 131491"/>
            </a:avLst>
          </a:prstGeom>
          <a:solidFill>
            <a:schemeClr val="bg2"/>
          </a:solid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6" name="AutoShape 11"/>
          <p:cNvSpPr>
            <a:spLocks noChangeArrowheads="1"/>
          </p:cNvSpPr>
          <p:nvPr/>
        </p:nvSpPr>
        <p:spPr bwMode="auto">
          <a:xfrm flipH="1">
            <a:off x="1979613" y="5949950"/>
            <a:ext cx="1511300" cy="287338"/>
          </a:xfrm>
          <a:prstGeom prst="leftArrow">
            <a:avLst>
              <a:gd name="adj1" fmla="val 50000"/>
              <a:gd name="adj2" fmla="val 131491"/>
            </a:avLst>
          </a:prstGeom>
          <a:solidFill>
            <a:schemeClr val="bg2"/>
          </a:solid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8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84213" y="2636838"/>
            <a:ext cx="7848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Произведение имеет оригинальную жанровую форму романа – эпопеи. Это повествование о судьбе русского народа в эпоху наполеоновских войн.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116013" y="1071563"/>
            <a:ext cx="6697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00FFFF"/>
                </a:solidFill>
              </a:rPr>
              <a:t>О ЖАНРЕ</a:t>
            </a:r>
          </a:p>
        </p:txBody>
      </p:sp>
    </p:spTree>
    <p:extLst>
      <p:ext uri="{BB962C8B-B14F-4D97-AF65-F5344CB8AC3E}">
        <p14:creationId xmlns:p14="http://schemas.microsoft.com/office/powerpoint/2010/main" val="28730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78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4400" b="1">
                <a:solidFill>
                  <a:schemeClr val="hlink"/>
                </a:solidFill>
              </a:rPr>
              <a:t>РОМАН - ЭПОПЕЯ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79388" y="1125538"/>
            <a:ext cx="8785225" cy="61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ЭПОПЕЯ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sz="3600" dirty="0"/>
              <a:t>самая крупная жанровая форма эпоса, которая изображает большой период исторического времени или значительное, судьбоносное событие в жизни нации.</a:t>
            </a:r>
          </a:p>
          <a:p>
            <a:pPr>
              <a:spcBef>
                <a:spcPct val="50000"/>
              </a:spcBef>
              <a:defRPr/>
            </a:pPr>
            <a:r>
              <a:rPr lang="ru-RU" sz="3600" dirty="0"/>
              <a:t>Для эпопеи характерны: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3600" dirty="0"/>
              <a:t> </a:t>
            </a:r>
            <a:r>
              <a:rPr lang="ru-RU" sz="3200" dirty="0"/>
              <a:t>широкий географический охват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3200" dirty="0"/>
              <a:t> отражение жизни и быта всех слоев общества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3200" dirty="0"/>
              <a:t> народность содержания</a:t>
            </a:r>
          </a:p>
          <a:p>
            <a:pPr>
              <a:spcBef>
                <a:spcPct val="50000"/>
              </a:spcBef>
              <a:defRPr/>
            </a:pP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77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684213" y="765175"/>
            <a:ext cx="3889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000000"/>
                </a:solidFill>
              </a:rPr>
              <a:t>Картины истории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645025" y="620713"/>
            <a:ext cx="3743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2400">
                <a:solidFill>
                  <a:schemeClr val="tx2"/>
                </a:solidFill>
              </a:rPr>
              <a:t>Шенграбенское сражение, битва при Аустерлице, Тильзитский мир, война 1812 г., пожар Москвы, партизанское движение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611188" y="2492375"/>
            <a:ext cx="41767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0000"/>
                </a:solidFill>
              </a:rPr>
              <a:t>Общественная и политическая жизнь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4643438" y="2492375"/>
            <a:ext cx="3673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tx2"/>
                </a:solidFill>
              </a:rPr>
              <a:t>Массонство, деятельность Сперанского, первые оргпнизации декабристов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682625" y="4149725"/>
            <a:ext cx="4105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0000"/>
                </a:solidFill>
              </a:rPr>
              <a:t>Огромные пространства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4572000" y="4221163"/>
            <a:ext cx="36718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tx2"/>
                </a:solidFill>
              </a:rPr>
              <a:t>Петербург, Москва, поместья Лысые Горы и Отрадное, Австрия, Смоленск, Бородино</a:t>
            </a:r>
          </a:p>
        </p:txBody>
      </p:sp>
    </p:spTree>
    <p:extLst>
      <p:ext uri="{BB962C8B-B14F-4D97-AF65-F5344CB8AC3E}">
        <p14:creationId xmlns:p14="http://schemas.microsoft.com/office/powerpoint/2010/main" val="39024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4213" y="692150"/>
            <a:ext cx="7632700" cy="254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ru-RU" sz="3600" dirty="0">
                <a:solidFill>
                  <a:srgbClr val="00FFFF"/>
                </a:solidFill>
              </a:rPr>
              <a:t>« </a:t>
            </a:r>
            <a:r>
              <a:rPr lang="ru-RU" altLang="ru-RU" sz="3600" dirty="0"/>
              <a:t>В романе принципиально соизмеримы и равноценны в своей значительности сцены семейные и исторические »      	</a:t>
            </a:r>
            <a:r>
              <a:rPr lang="ru-RU" altLang="ru-RU" sz="4000" dirty="0"/>
              <a:t>				                                             </a:t>
            </a:r>
            <a:r>
              <a:rPr lang="ru-RU" altLang="ru-RU" sz="4000" dirty="0">
                <a:solidFill>
                  <a:srgbClr val="00FFFF"/>
                </a:solidFill>
              </a:rPr>
              <a:t>						</a:t>
            </a:r>
            <a:r>
              <a:rPr lang="ru-RU" altLang="ru-RU" sz="2400" dirty="0">
                <a:solidFill>
                  <a:srgbClr val="00FFFF"/>
                </a:solidFill>
              </a:rPr>
              <a:t>С. Бочаров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4213" y="2852738"/>
            <a:ext cx="38877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0000"/>
                </a:solidFill>
              </a:rPr>
              <a:t>Изображение жизни всех слоев общества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00563" y="2852738"/>
            <a:ext cx="41036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chemeClr val="tx2"/>
                </a:solidFill>
              </a:rPr>
              <a:t>Дворянство, чиновники, армия, крестьяне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4213" y="4508500"/>
            <a:ext cx="36718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0000"/>
                </a:solidFill>
              </a:rPr>
              <a:t>Широкая панорама бытовых сцен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500563" y="4508500"/>
            <a:ext cx="41767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chemeClr val="tx2"/>
                </a:solidFill>
              </a:rPr>
              <a:t>Балы, приемы, обеды, охота, посещение театра и т.д.</a:t>
            </a:r>
          </a:p>
        </p:txBody>
      </p:sp>
    </p:spTree>
    <p:extLst>
      <p:ext uri="{BB962C8B-B14F-4D97-AF65-F5344CB8AC3E}">
        <p14:creationId xmlns:p14="http://schemas.microsoft.com/office/powerpoint/2010/main" val="222233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067175" y="1196975"/>
            <a:ext cx="50768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Своеобразие художественных приемов</a:t>
            </a:r>
          </a:p>
        </p:txBody>
      </p:sp>
    </p:spTree>
    <p:extLst>
      <p:ext uri="{BB962C8B-B14F-4D97-AF65-F5344CB8AC3E}">
        <p14:creationId xmlns:p14="http://schemas.microsoft.com/office/powerpoint/2010/main" val="37742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художественный прием - антитеза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0313" y="1214438"/>
            <a:ext cx="3714750" cy="364331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Антитеза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противопоставление.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Этот прием составляет стержень всего романа. Противопоставление начинается уже с названия романа; противопоставлены две войны (1805 – 1807 и 1812) и два сражения (</a:t>
            </a:r>
            <a:r>
              <a:rPr lang="ru-RU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Аустерлицкое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Бородинское); военачальники (Кутузов и Наполеон); города (Петербург и Москва); действующие лица (любимые и нелюбимые).</a:t>
            </a:r>
          </a:p>
          <a:p>
            <a:pPr eaLnBrk="1" hangingPunct="1">
              <a:buFontTx/>
              <a:buNone/>
              <a:defRPr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3" descr="C:\Users\User\Desktop\Иллюстрации к роману Война и мир. 10 кл\Атака под Аустерлице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857250"/>
            <a:ext cx="22002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User\Desktop\Иллюстрации к роману Война и мир. 10 кл\Бородинское сражение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500188"/>
            <a:ext cx="230981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User\Desktop\Иллюстрации к роману Война и мир. 10 кл\Наполеон в императорской мантии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785813"/>
            <a:ext cx="19431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C:\Users\User\Desktop\Иллюстрации к роману Война и мир. 10 кл\Кутузов под Красны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9813" y="2500313"/>
            <a:ext cx="3024187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C:\Users\User\Desktop\Иллюстрации к роману Война и мир. 10 кл\Бал в доме Ростовых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3214688"/>
            <a:ext cx="12287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C:\Users\User\Desktop\Иллюстрации к роману Война и мир. 10 кл\Андрей Болконски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88" y="3214688"/>
            <a:ext cx="13192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C:\Users\User\Desktop\Иллюстрации к роману Война и мир. 10 кл\князь Пьер Безухов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5" y="4500563"/>
            <a:ext cx="1443038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C:\Users\User\Desktop\Иллюстрации к роману Война и мир. 10 кл\спор из-за наследства грфа Безухова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500" y="4714875"/>
            <a:ext cx="18684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C:\Users\User\Desktop\Иллюстрации к роману Война и мир. 10 кл\князь Василий и Элен на балу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00" y="4714875"/>
            <a:ext cx="268922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C:\Users\User\Desktop\Иллюстрации к роману Война и мир. 10 кл\салон А.П.Шерер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0" y="5164138"/>
            <a:ext cx="2786063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4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189038" y="620713"/>
            <a:ext cx="6696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00FFFF"/>
                </a:solidFill>
              </a:rPr>
              <a:t>Принцип сопоставления и противопоставления</a:t>
            </a:r>
          </a:p>
        </p:txBody>
      </p:sp>
      <p:pic>
        <p:nvPicPr>
          <p:cNvPr id="18435" name="Picture 5" descr="Салон Шер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36838"/>
            <a:ext cx="338455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Молодые Ростовы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76475"/>
            <a:ext cx="2200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827088" y="4797425"/>
            <a:ext cx="3313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САЛОН А. П. ШЕРЕР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4572000" y="5419725"/>
            <a:ext cx="388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ИМЕНИНЫ У РОСТОВЫХ</a:t>
            </a:r>
          </a:p>
        </p:txBody>
      </p:sp>
    </p:spTree>
    <p:extLst>
      <p:ext uri="{BB962C8B-B14F-4D97-AF65-F5344CB8AC3E}">
        <p14:creationId xmlns:p14="http://schemas.microsoft.com/office/powerpoint/2010/main" val="527055450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68313" y="908050"/>
            <a:ext cx="7993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00FFFF"/>
                </a:solidFill>
              </a:rPr>
              <a:t>ПРИНЦИП СЕМЕЙСТВЕННОСТИ</a:t>
            </a:r>
          </a:p>
        </p:txBody>
      </p:sp>
      <p:pic>
        <p:nvPicPr>
          <p:cNvPr id="19459" name="Picture 5" descr="Семья Пьера и Наташ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4005263"/>
            <a:ext cx="20367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Юные Ростовы и Брои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202723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Ладан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05038"/>
            <a:ext cx="1574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Пьер и Элен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16113"/>
            <a:ext cx="3081337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694478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68" y="285728"/>
            <a:ext cx="2124000" cy="5400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Отец писателя</a:t>
            </a:r>
          </a:p>
          <a:p>
            <a:pPr algn="just"/>
            <a:endParaRPr lang="ru-RU" sz="2400" b="1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000108"/>
            <a:ext cx="3654425" cy="4824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71670" y="6072206"/>
            <a:ext cx="4786346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Граф Николай Ильич Толстой</a:t>
            </a:r>
            <a:endParaRPr lang="ru-RU" sz="2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662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Персонажи романа</a:t>
            </a:r>
            <a:endParaRPr lang="ru-RU" b="1" dirty="0">
              <a:solidFill>
                <a:srgbClr val="6624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1800" b="1" dirty="0" smtClean="0">
                <a:solidFill>
                  <a:srgbClr val="662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2000" b="1" dirty="0" smtClean="0">
                <a:solidFill>
                  <a:srgbClr val="662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романе более 200 действующих лиц (среди вымышленных много реальных). В изображении главных персонажей используются приемы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АНТИТЕЗЫ</a:t>
            </a:r>
            <a:r>
              <a:rPr lang="ru-RU" sz="2000" b="1" dirty="0" smtClean="0">
                <a:solidFill>
                  <a:srgbClr val="662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ПСИХОЛОГИЧЕСКОГО АНАЛИЗА 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(Н.Г.Чернышевский назвал этот прием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«диалектикой души»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1500188"/>
            <a:ext cx="4071938" cy="50006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Героев романа нельзя по традиции условно разделить на «положительных» и «отрицательных». Толстой убежден, что нельзя называть человека плохим или хорошим, потому что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«человек есть всё: все возможности, есть текучее вещество»</a:t>
            </a:r>
            <a:r>
              <a:rPr lang="ru-RU" sz="2000" b="1" dirty="0" smtClean="0">
                <a:solidFill>
                  <a:srgbClr val="864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Он показывает героев неизменяемых,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застывших </a:t>
            </a:r>
            <a:r>
              <a:rPr lang="ru-RU" sz="2000" b="1" dirty="0" smtClean="0">
                <a:solidFill>
                  <a:srgbClr val="864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изменяющихся</a:t>
            </a:r>
            <a:r>
              <a:rPr lang="ru-RU" sz="2000" b="1" dirty="0" smtClean="0">
                <a:solidFill>
                  <a:srgbClr val="864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071228"/>
      </p:ext>
    </p:extLst>
  </p:cSld>
  <p:clrMapOvr>
    <a:masterClrMapping/>
  </p:clrMapOvr>
  <p:transition advTm="3000">
    <p:cover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1443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662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Персонажи романа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5500687" cy="535781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Любимые герои Толстого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Эти герои –  Андрей Болконский, Пьер Безухов, Наташа Ростова, княжна Марья – меняются, и мы наблюдаем их эволюцию. Они способны к нравственному самоусовершенствованию, к духовным исканиям. Им свойствен самоанализ.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В отличие от нелюбимых, любимые герои писателя обычно не всегда красивы внешне, но щедро наделены внутренней красотой. Для них характерны  неуспокоенность души, желание быть полезными, любить и быть любимыми. Главный объект творчества писателя – душа человека. Писателю интересно, какой путь проходит душа человека в стремлении к высокому, идеальному, в стремлении познать самого себя.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z="1800" b="1" dirty="0">
              <a:solidFill>
                <a:srgbClr val="8643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D:\мои презентации\Иллюстрации к роману Война и мир. 10 кл\князь Пьер Безухов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643063"/>
            <a:ext cx="1897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D:\мои презентации\Иллюстрации к роману Война и мир. 10 кл\Прощание князя Андрея с сестр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714625"/>
            <a:ext cx="15716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D:\мои презентации\Иллюстрации к роману Война и мир. 10 кл\Наташа в Отрадном у окн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262438"/>
            <a:ext cx="212725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199575"/>
      </p:ext>
    </p:extLst>
  </p:cSld>
  <p:clrMapOvr>
    <a:masterClrMapping/>
  </p:clrMapOvr>
  <p:transition advTm="3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662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Персонажи романа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8" y="1214438"/>
            <a:ext cx="5357812" cy="54292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Нелюбимые герои Толстого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Эти герои – Анна Павловна Шерер, Анатоль Курагин, Элен, князь Василий, маленькая княгиня – статичны.  Они красивы внешне, но красивы мертвенной, застывшей красотой. Для психологического анализа этих героев писатель использует повторяющиеся детали: много раз проходят перед нами, вызывая раздражение, плоское самодовольное лицо князя Василия, кудри красавца Анатоля, мраморно-белые обнаженные плечи Элен Курагиной. Духовная нищета нелюбимых героев особенно ярко показана в событиях 1812 года; они озабочены только собственной судьбой, а не судьбой страны. Характерно, что к концу романа люди типа Курагиных или Друбецких один за другим исчезают из текста – становятся окончательно неинтересны Толстому.</a:t>
            </a:r>
            <a:endParaRPr lang="ru-RU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D:\мои презентации\Иллюстрации к роману Война и мир. 10 кл\князь Андрей Болконский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71563"/>
            <a:ext cx="2071687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D:\мои презентации\Иллюстрации к роману Война и мир. 10 кл\князь Василий и Элен на балу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000375"/>
            <a:ext cx="24003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:\мои презентации\Иллюстрации к роману Война и мир. 10 кл\Наташа и Борис Друбецкой в цветочной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100513"/>
            <a:ext cx="19669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390107"/>
      </p:ext>
    </p:extLst>
  </p:cSld>
  <p:clrMapOvr>
    <a:masterClrMapping/>
  </p:clrMapOvr>
  <p:transition advTm="3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«Мысль народная» в романе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подвига русского народа в войне 1812 года является главной.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В изображении народа воплощен толстовский идеал «простоты, добра и правды». Писатель говорит о судьбах народных и судьбах отдельных людей, о народном чувстве как мериле нравственности. Все любимые герои Толстого – частица народа, и каждый из них по-своему близок народу. В огне народной войны происходит проверка людей: проявляется истинный и ложный патриотизм.</a:t>
            </a:r>
          </a:p>
        </p:txBody>
      </p:sp>
    </p:spTree>
    <p:extLst>
      <p:ext uri="{BB962C8B-B14F-4D97-AF65-F5344CB8AC3E}">
        <p14:creationId xmlns:p14="http://schemas.microsoft.com/office/powerpoint/2010/main" val="4748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«Мысль семейная»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семьи одна из главных и важных в романе.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Автор убежден, что только в семье человек получает все то, что определяет его характер, привычки, мировоззрение, и объясняет личные особенности и закономерности в жизни своих героев принадлежностью к той или иной семье.</a:t>
            </a:r>
          </a:p>
        </p:txBody>
      </p:sp>
      <p:pic>
        <p:nvPicPr>
          <p:cNvPr id="24578" name="Picture 2" descr="C:\Users\User\Desktop\Иллюстрации к роману Война и мир. 10 кл\Бал в семье Ростовы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786188"/>
            <a:ext cx="24574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User\Desktop\Иллюстрации к роману Война и мир. 10 кл\Напутствие отца князю Андрею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3690938"/>
            <a:ext cx="235743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Users\User\Desktop\Иллюстрации к роману Война и мир. 10 кл\князь Василий и Элен на балу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000500"/>
            <a:ext cx="317023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20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Авторская позиция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5614988" cy="40719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Толстой не только писатель, но и великий гуманист. Его гуманизм проявляется в изображении правды жизни, осуждении жестокости на войне и в мире, отрицании войны как противного человеческому разуму явления – и даже в его заблуждениях. Писатель глубоко верит в человека, в его преобразующую роль в обществе, хотя и ошибается относительно некоторых способов, с помощью которых человек должен изменить мир</a:t>
            </a:r>
          </a:p>
        </p:txBody>
      </p:sp>
      <p:pic>
        <p:nvPicPr>
          <p:cNvPr id="8196" name="Picture 2" descr="C:\Users\User\Desktop\Иллюстрации к роману Война и мир. 10 кл\Юбилейная мар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2643188"/>
            <a:ext cx="29987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8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0430" y="285728"/>
            <a:ext cx="2214578" cy="5400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Мать писателя</a:t>
            </a:r>
          </a:p>
          <a:p>
            <a:pPr algn="just"/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5214950"/>
            <a:ext cx="4786346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М. Н. Волконская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357298"/>
            <a:ext cx="3381392" cy="3449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Marya Tolsta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1971927" cy="27311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4" descr="Nikolay Tolstoy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2143140" cy="2604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6" descr="Sergey Tolsto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85728"/>
            <a:ext cx="2184400" cy="2600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8" descr="Dmitriy Tolstoy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85728"/>
            <a:ext cx="1905000" cy="2543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13" descr="i?id=17711241&amp;tov=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3571876"/>
            <a:ext cx="1812104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Лента лицом вниз 14"/>
          <p:cNvSpPr/>
          <p:nvPr/>
        </p:nvSpPr>
        <p:spPr>
          <a:xfrm>
            <a:off x="3286116" y="2500306"/>
            <a:ext cx="2714644" cy="642942"/>
          </a:xfrm>
          <a:prstGeom prst="ribbon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21299999" lon="0" rev="0"/>
            </a:camera>
            <a:lightRig rig="balanced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</a:rPr>
              <a:t>Сергей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16" name="Лента лицом вниз 15"/>
          <p:cNvSpPr/>
          <p:nvPr/>
        </p:nvSpPr>
        <p:spPr>
          <a:xfrm>
            <a:off x="214282" y="2500306"/>
            <a:ext cx="2714644" cy="642942"/>
          </a:xfrm>
          <a:prstGeom prst="ribbon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21299999" lon="0" rev="0"/>
            </a:camera>
            <a:lightRig rig="balanced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</a:rPr>
              <a:t>Николай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17" name="Лента лицом вниз 16"/>
          <p:cNvSpPr/>
          <p:nvPr/>
        </p:nvSpPr>
        <p:spPr>
          <a:xfrm>
            <a:off x="6215074" y="2500306"/>
            <a:ext cx="2714644" cy="642942"/>
          </a:xfrm>
          <a:prstGeom prst="ribbon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21299999" lon="0" rev="0"/>
            </a:camera>
            <a:lightRig rig="balanced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</a:rPr>
              <a:t>Дмитрий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18" name="Лента лицом вниз 17"/>
          <p:cNvSpPr/>
          <p:nvPr/>
        </p:nvSpPr>
        <p:spPr>
          <a:xfrm>
            <a:off x="6286512" y="5929330"/>
            <a:ext cx="2714644" cy="642942"/>
          </a:xfrm>
          <a:prstGeom prst="ribbon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21299999" lon="0" rev="0"/>
            </a:camera>
            <a:lightRig rig="balanced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</a:rPr>
              <a:t>Лев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19" name="Лента лицом вниз 18"/>
          <p:cNvSpPr/>
          <p:nvPr/>
        </p:nvSpPr>
        <p:spPr>
          <a:xfrm>
            <a:off x="142844" y="5929330"/>
            <a:ext cx="2714644" cy="642942"/>
          </a:xfrm>
          <a:prstGeom prst="ribbon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21299999" lon="0" rev="0"/>
            </a:camera>
            <a:lightRig rig="balanced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</a:rPr>
              <a:t>Мария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3643314"/>
            <a:ext cx="4214842" cy="18620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300" b="1" dirty="0" smtClean="0">
                <a:solidFill>
                  <a:schemeClr val="tx1"/>
                </a:solidFill>
              </a:rPr>
              <a:t>Л.Н. Толстой был четвёртым ребёнком в семье;</a:t>
            </a:r>
          </a:p>
          <a:p>
            <a:pPr algn="just"/>
            <a:r>
              <a:rPr lang="ru-RU" sz="2300" b="1" dirty="0" smtClean="0">
                <a:solidFill>
                  <a:schemeClr val="tx1"/>
                </a:solidFill>
              </a:rPr>
              <a:t>у него было три старших брата: </a:t>
            </a:r>
          </a:p>
          <a:p>
            <a:pPr algn="just"/>
            <a:r>
              <a:rPr lang="ru-RU" sz="2300" b="1" u="sng" dirty="0" smtClean="0">
                <a:solidFill>
                  <a:schemeClr val="tx1"/>
                </a:solidFill>
              </a:rPr>
              <a:t>Николай</a:t>
            </a:r>
            <a:r>
              <a:rPr lang="ru-RU" sz="2300" b="1" dirty="0" smtClean="0">
                <a:solidFill>
                  <a:schemeClr val="tx1"/>
                </a:solidFill>
              </a:rPr>
              <a:t>, </a:t>
            </a:r>
            <a:r>
              <a:rPr lang="ru-RU" sz="2300" b="1" u="sng" dirty="0" smtClean="0">
                <a:solidFill>
                  <a:schemeClr val="tx1"/>
                </a:solidFill>
              </a:rPr>
              <a:t>Сергей,</a:t>
            </a:r>
            <a:r>
              <a:rPr lang="ru-RU" sz="2300" b="1" dirty="0" smtClean="0">
                <a:solidFill>
                  <a:schemeClr val="tx1"/>
                </a:solidFill>
              </a:rPr>
              <a:t> </a:t>
            </a:r>
            <a:r>
              <a:rPr lang="ru-RU" sz="2300" b="1" u="sng" dirty="0" smtClean="0">
                <a:solidFill>
                  <a:schemeClr val="tx1"/>
                </a:solidFill>
              </a:rPr>
              <a:t>Дмитрий и </a:t>
            </a:r>
            <a:r>
              <a:rPr lang="ru-RU" sz="2300" b="1" dirty="0" smtClean="0">
                <a:solidFill>
                  <a:schemeClr val="tx1"/>
                </a:solidFill>
              </a:rPr>
              <a:t>младшая сестра </a:t>
            </a:r>
            <a:r>
              <a:rPr lang="ru-RU" sz="2300" b="1" u="sng" dirty="0" smtClean="0">
                <a:solidFill>
                  <a:schemeClr val="tx1"/>
                </a:solidFill>
              </a:rPr>
              <a:t>Мария. </a:t>
            </a:r>
            <a:endParaRPr lang="ru-RU" sz="2300" b="1" dirty="0" smtClean="0">
              <a:solidFill>
                <a:schemeClr val="tx1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vim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14356"/>
            <a:ext cx="5329237" cy="4454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00298" y="5500702"/>
            <a:ext cx="4071966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Л.Н. Толстой с братьями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1802" y="285728"/>
            <a:ext cx="3286148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Тетя Л.Н. Толстого</a:t>
            </a:r>
            <a:endParaRPr lang="ru-RU" sz="2400" b="1" dirty="0"/>
          </a:p>
        </p:txBody>
      </p:sp>
      <p:pic>
        <p:nvPicPr>
          <p:cNvPr id="4" name="Picture 4" descr="t33_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928670"/>
            <a:ext cx="3598862" cy="4465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5572140"/>
            <a:ext cx="8215370" cy="80021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300" b="1" dirty="0" smtClean="0"/>
              <a:t>После смерти родителей будущий писатель с тремя братьями и сестрой переезжает в Казань, к опекунше П.Юшковой.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643446"/>
            <a:ext cx="8286808" cy="19440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/>
              <a:t>Окончив гимназию,  Л.Н.Толстой решил продолжить образование, но в университет он поступил только со второго раза, сам серьезно занимаясь подготовкой. Проучившись несколько лет он ушел из университета, самостоятельно продолжил изучать курс юридических наук. </a:t>
            </a:r>
          </a:p>
          <a:p>
            <a:pPr algn="just"/>
            <a:endParaRPr lang="ru-RU" sz="2300" b="1" dirty="0"/>
          </a:p>
        </p:txBody>
      </p:sp>
      <p:pic>
        <p:nvPicPr>
          <p:cNvPr id="4" name="Picture 4" descr="imgB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857232"/>
            <a:ext cx="5040312" cy="35988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71802" y="285728"/>
            <a:ext cx="3286148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Казанский университет</a:t>
            </a:r>
            <a:endParaRPr lang="ru-RU" sz="2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357166"/>
            <a:ext cx="4000528" cy="48960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В 1851 году поступил на военную службу на Кавказе, где всерьез начинает заниматься литературным творчеством, пишет повесть «Детство».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В 1854 году Толстой участвовал в обороне Севастополя. Награждается орденом св. Анны с надписью «За храбрость» и медалями «За защиту Севастополя». </a:t>
            </a:r>
          </a:p>
          <a:p>
            <a:pPr algn="just"/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Л.Н. Толстой (слева) с братом Николаем перед отъездом на Кавказ. Дагерротип 18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410075" cy="6057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929190" y="5429264"/>
            <a:ext cx="4000528" cy="120032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extrusionH="336550" contourW="12700">
            <a:bevelT/>
            <a:bevelB w="165100" prst="coolSlant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Л.Н. Толстой с братом Николаем перед отъездом на Кавказ. 1851 год.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5800-DC1D-408E-B3BE-12E969BC91B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1586</Words>
  <Application>Microsoft Office PowerPoint</Application>
  <PresentationFormat>Экран (4:3)</PresentationFormat>
  <Paragraphs>147</Paragraphs>
  <Slides>35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35</vt:i4>
      </vt:variant>
    </vt:vector>
  </HeadingPairs>
  <TitlesOfParts>
    <vt:vector size="49" baseType="lpstr">
      <vt:lpstr>Algerian</vt:lpstr>
      <vt:lpstr>Arial</vt:lpstr>
      <vt:lpstr>Calibri</vt:lpstr>
      <vt:lpstr>Informal Roman</vt:lpstr>
      <vt:lpstr>Monotype Corsiva</vt:lpstr>
      <vt:lpstr>Tahoma</vt:lpstr>
      <vt:lpstr>Wingdings</vt:lpstr>
      <vt:lpstr>Тема Office</vt:lpstr>
      <vt:lpstr>Текстура</vt:lpstr>
      <vt:lpstr>1_Текстура</vt:lpstr>
      <vt:lpstr>2_Текстура</vt:lpstr>
      <vt:lpstr>Оформление по умолчанию</vt:lpstr>
      <vt:lpstr>2_Оформление по умолчанию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Л.Н.Толстой Роман «Война и мир»</vt:lpstr>
      <vt:lpstr>История создания романа </vt:lpstr>
      <vt:lpstr>Презентация PowerPoint</vt:lpstr>
      <vt:lpstr>Презентация PowerPoint</vt:lpstr>
      <vt:lpstr>Название произведения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Основной художественный прием - антитеза</vt:lpstr>
      <vt:lpstr>Презентация PowerPoint</vt:lpstr>
      <vt:lpstr>Презентация PowerPoint</vt:lpstr>
      <vt:lpstr>Персонажи романа</vt:lpstr>
      <vt:lpstr>Персонажи романа</vt:lpstr>
      <vt:lpstr>Персонажи романа</vt:lpstr>
      <vt:lpstr>«Мысль народная» в романе</vt:lpstr>
      <vt:lpstr>«Мысль семейная»</vt:lpstr>
      <vt:lpstr>Авторская позиция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Пользаватель</cp:lastModifiedBy>
  <cp:revision>83</cp:revision>
  <dcterms:created xsi:type="dcterms:W3CDTF">2011-10-18T22:12:12Z</dcterms:created>
  <dcterms:modified xsi:type="dcterms:W3CDTF">2020-05-06T13:06:47Z</dcterms:modified>
</cp:coreProperties>
</file>