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6" r:id="rId17"/>
    <p:sldId id="274" r:id="rId18"/>
    <p:sldId id="275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71" autoAdjust="0"/>
  </p:normalViewPr>
  <p:slideViewPr>
    <p:cSldViewPr>
      <p:cViewPr varScale="1">
        <p:scale>
          <a:sx n="75" d="100"/>
          <a:sy n="75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B6B1-2909-432F-AE02-383EC261289E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BC440FC-AD69-4E87-8044-B8463E747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43F3-F7D0-4F0E-A40B-805E3CF23248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038-B36F-4960-8E28-0F7577F84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956EB-3C7F-4930-8338-84F560D37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FDD6-2E10-44BC-8844-F619ADC43CAA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273A-5F83-4BED-86EC-D0AA3C9C4607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A220F-E691-4C75-9A25-D4E2EE11B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F395-24DA-47C6-A52E-98593527CACF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5FC9D9-3857-45F8-AC88-6C44514D3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9C663-A2EC-48F4-85E3-C56D4F9272CB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0FD0-2F44-4F72-A734-9F654C591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D0A5-F283-4AA4-B83D-35B0270A2464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B3752E2-3AF7-49F4-9DBC-D79F4BE54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91E6-87BE-4B98-ADFC-44077F73FF3D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1949-189B-47FA-AE4F-BE783625E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9E42-9B37-4A7D-8FE0-63E6E34A5A13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8A493A-05F2-47CC-9B5C-9C67FC136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7EF32BF-50AE-4A12-8512-64C2AA83C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46A71-A1B4-4334-AD7B-A1A569654144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9FDD7-DE7A-499C-9029-9D0DFBFA7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1602B-59EB-4144-9C53-711783DBA542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7BA163A-5535-406F-9BFF-05A537C2B47C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2936B-37E3-400A-86A6-F9F0592B3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13100"/>
            <a:ext cx="7772400" cy="1728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Очерк жизни и творчества.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7767" y="594970"/>
            <a:ext cx="4986234" cy="136547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Михаил </a:t>
            </a:r>
            <a:r>
              <a:rPr lang="ru-RU" sz="4400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Евграфович</a:t>
            </a:r>
            <a:r>
              <a:rPr lang="ru-RU" sz="4400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Салтыков-Щедрин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2875" y="428625"/>
            <a:ext cx="4040188" cy="733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>
                <a:solidFill>
                  <a:schemeClr val="tx1"/>
                </a:solidFill>
              </a:rPr>
              <a:t>Жена писателя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>
                <a:solidFill>
                  <a:schemeClr val="tx1"/>
                </a:solidFill>
              </a:rPr>
              <a:t>Е. А. </a:t>
            </a:r>
            <a:r>
              <a:rPr lang="ru-RU" err="1">
                <a:solidFill>
                  <a:schemeClr val="tx1"/>
                </a:solidFill>
              </a:rPr>
              <a:t>Болтина</a:t>
            </a:r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857750" y="285750"/>
            <a:ext cx="4041775" cy="9461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Дом по Литейному проспекту, </a:t>
            </a:r>
            <a:r>
              <a:rPr lang="ru-RU" sz="1800" dirty="0" smtClean="0">
                <a:solidFill>
                  <a:schemeClr val="tx1"/>
                </a:solidFill>
              </a:rPr>
              <a:t>в котором жил писатель до конца дней.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531" name="Содержимое 9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2" name="Содержимое 11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29" name="Picture 1" descr="&quot;Е. А. Салтыкова, жена писателя. С фотографии. 1864 г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40862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&quot;Дом по Литейному проспекту, № 62 в Петербурге, где жил М. Е. Салтыков-Щедрин с 1876 года до конца дней своих. С фотографии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285875"/>
            <a:ext cx="50720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313" y="142875"/>
            <a:ext cx="4040187" cy="733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>
                <a:solidFill>
                  <a:schemeClr val="tx1"/>
                </a:solidFill>
              </a:rPr>
              <a:t>Дочь писателя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929188" y="142875"/>
            <a:ext cx="4041775" cy="731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Сын писателя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9153" name="Picture 1" descr="&quot;Дочь М. Е. Салтыкова-Щедрина. С фотографии начала 80-х годов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41814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&quot;Сын М. Е. Салтыкова-Щедрина. С фотографии начала 80-х годов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071563"/>
            <a:ext cx="41862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&quot;М. Е. Салтыков-Щедрин за письменным столом. С фотографии. 1881 г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7153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88913"/>
            <a:ext cx="9144000" cy="6669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00" b="1" smtClean="0"/>
              <a:t>Юмор</a:t>
            </a:r>
            <a:r>
              <a:rPr lang="ru-RU" sz="2600" smtClean="0"/>
              <a:t> – мягкий смех, усмешка. 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Ирония</a:t>
            </a:r>
            <a:r>
              <a:rPr lang="ru-RU" sz="2600" smtClean="0"/>
              <a:t> – скрытая насмешка.</a:t>
            </a: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600" smtClean="0"/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Сатира</a:t>
            </a:r>
            <a:r>
              <a:rPr lang="ru-RU" sz="2600" smtClean="0"/>
              <a:t> – беспощадное осмеяние человеческих пороков.</a:t>
            </a: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600" smtClean="0"/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Сарказм</a:t>
            </a:r>
            <a:r>
              <a:rPr lang="ru-RU" sz="2600" smtClean="0"/>
              <a:t> – язвительная жестокая насмешка.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600" smtClean="0"/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Гипербола </a:t>
            </a:r>
            <a:r>
              <a:rPr lang="ru-RU" sz="2600" smtClean="0"/>
              <a:t>- сильное преувеличение тех или иных свойств изображаемого.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600" smtClean="0"/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Эзопов язык </a:t>
            </a:r>
            <a:r>
              <a:rPr lang="ru-RU" sz="2600" smtClean="0"/>
              <a:t>- (назван по имени древнегреческого баснописца Эзопа) речь, изобилующая иносказаниями, недомолвками, намёками и пр. для сокрытия прямого смысла.</a:t>
            </a:r>
          </a:p>
          <a:p>
            <a:pPr eaLnBrk="1" hangingPunct="1">
              <a:lnSpc>
                <a:spcPct val="90000"/>
              </a:lnSpc>
            </a:pPr>
            <a:endParaRPr lang="ru-RU" sz="260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6450012" cy="515938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tx1"/>
                </a:solidFill>
              </a:rPr>
              <a:t>«История одного города»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57188" y="1428750"/>
            <a:ext cx="8405812" cy="5072063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solidFill>
                  <a:schemeClr val="tx1"/>
                </a:solidFill>
              </a:rPr>
              <a:t>Суть произведения </a:t>
            </a:r>
            <a:r>
              <a:rPr lang="ru-RU" sz="2000" b="1" smtClean="0">
                <a:solidFill>
                  <a:schemeClr val="tx1"/>
                </a:solidFill>
              </a:rPr>
              <a:t>– сатирическое изображение взаимоотношений народа и власти.</a:t>
            </a:r>
          </a:p>
          <a:p>
            <a:pPr algn="just" eaLnBrk="1" hangingPunct="1"/>
            <a:r>
              <a:rPr lang="ru-RU" sz="2000" b="1" i="1" smtClean="0">
                <a:solidFill>
                  <a:schemeClr val="tx1"/>
                </a:solidFill>
              </a:rPr>
              <a:t>Основная мысль </a:t>
            </a:r>
            <a:r>
              <a:rPr lang="ru-RU" sz="2000" b="1" smtClean="0">
                <a:solidFill>
                  <a:schemeClr val="tx1"/>
                </a:solidFill>
              </a:rPr>
              <a:t>– «градоначальники секут обывателей, а обыватели трепещут».</a:t>
            </a:r>
          </a:p>
          <a:p>
            <a:pPr algn="just" eaLnBrk="1" hangingPunct="1"/>
            <a:r>
              <a:rPr lang="ru-RU" sz="2000" b="1" i="1" smtClean="0">
                <a:solidFill>
                  <a:schemeClr val="tx1"/>
                </a:solidFill>
              </a:rPr>
              <a:t>Условный рассказчик </a:t>
            </a:r>
            <a:r>
              <a:rPr lang="ru-RU" sz="2000" b="1" smtClean="0">
                <a:solidFill>
                  <a:schemeClr val="tx1"/>
                </a:solidFill>
              </a:rPr>
              <a:t>– архивариус-летописец провинциальной эпохи конца </a:t>
            </a:r>
            <a:r>
              <a:rPr lang="en-US" sz="2000" b="1" smtClean="0">
                <a:solidFill>
                  <a:schemeClr val="tx1"/>
                </a:solidFill>
              </a:rPr>
              <a:t>XVIII</a:t>
            </a:r>
            <a:r>
              <a:rPr lang="ru-RU" sz="2000" b="1" smtClean="0">
                <a:solidFill>
                  <a:schemeClr val="tx1"/>
                </a:solidFill>
              </a:rPr>
              <a:t>-</a:t>
            </a:r>
            <a:r>
              <a:rPr lang="en-US" sz="2000" b="1" smtClean="0">
                <a:solidFill>
                  <a:schemeClr val="tx1"/>
                </a:solidFill>
              </a:rPr>
              <a:t>XIX</a:t>
            </a:r>
            <a:r>
              <a:rPr lang="ru-RU" sz="2000" b="1" smtClean="0">
                <a:solidFill>
                  <a:schemeClr val="tx1"/>
                </a:solidFill>
              </a:rPr>
              <a:t> века, которому многое известно, что происходило позднее.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chemeClr val="tx1"/>
                </a:solidFill>
              </a:rPr>
              <a:t>Композиция повести.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chemeClr val="tx1"/>
                </a:solidFill>
              </a:rPr>
              <a:t>Историческая монография: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ru-RU" sz="2000" b="1" smtClean="0">
                <a:solidFill>
                  <a:schemeClr val="tx1"/>
                </a:solidFill>
              </a:rPr>
              <a:t>Предуведомление                 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ru-RU" sz="2000" b="1" smtClean="0">
                <a:solidFill>
                  <a:schemeClr val="tx1"/>
                </a:solidFill>
              </a:rPr>
              <a:t>                                           общий очерк глуповской истории      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ru-RU" sz="2000" b="1" smtClean="0">
                <a:solidFill>
                  <a:schemeClr val="tx1"/>
                </a:solidFill>
              </a:rPr>
              <a:t>                                                                                                                     главы-персоналии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endParaRPr lang="ru-RU" sz="2000" b="1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endParaRPr lang="ru-RU" b="1" smtClean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500298" y="4429132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00826" y="4714884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Роман «Господа Головлевы»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260350"/>
            <a:ext cx="2952750" cy="59880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Идея Салтыкова-Щедрина: разрушение общества начинается с разрушения семьи.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В романе показана деградация и смерть целого рода Головлевых – Арина Петровна «цепенеет в апатии власти».</a:t>
            </a:r>
          </a:p>
          <a:p>
            <a:pPr eaLnBrk="1" hangingPunct="1"/>
            <a:endParaRPr lang="ru-RU" sz="2400" b="1" smtClean="0">
              <a:solidFill>
                <a:schemeClr val="tx1"/>
              </a:solidFill>
            </a:endParaRPr>
          </a:p>
        </p:txBody>
      </p:sp>
      <p:pic>
        <p:nvPicPr>
          <p:cNvPr id="3073" name="Picture 1" descr="&quot;Иллюстрация к «Господам Головлевым». Семейство Головлевых.  Автолитография В. Милашевского. 1936 г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71500"/>
            <a:ext cx="551021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создания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427538" y="908050"/>
            <a:ext cx="444658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Первые три сказки («Повесть о том как один мужик двух генералов прокормил», «Пропала совесть» и «Дикий помещик») М.Е.Салтыков-Щедрин написал еще в 18</a:t>
            </a:r>
            <a:r>
              <a:rPr lang="en-US" sz="2400" b="1"/>
              <a:t>69</a:t>
            </a:r>
            <a:r>
              <a:rPr lang="ru-RU" sz="2400" b="1"/>
              <a:t> году.</a:t>
            </a:r>
          </a:p>
          <a:p>
            <a:r>
              <a:rPr lang="ru-RU" sz="2400" b="1"/>
              <a:t>     К 1886 году их число увеличилось до тридцати двух. Некоторые замыслы (не менее шести сказок) остались нереализованными.</a:t>
            </a:r>
          </a:p>
        </p:txBody>
      </p:sp>
      <p:pic>
        <p:nvPicPr>
          <p:cNvPr id="30721" name="Picture 1" descr="&quot;«Сказки для детей изрядного возраста». Обложка нелегального издания 1884 года.&quot;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4032250" cy="5040313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Жанровое своеобразие</a:t>
            </a:r>
          </a:p>
        </p:txBody>
      </p:sp>
      <p:sp>
        <p:nvSpPr>
          <p:cNvPr id="4198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276600" y="1052513"/>
            <a:ext cx="5559425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В жанровом отношении сказки М.Е.Салтыкова-Щедрина сходны с </a:t>
            </a:r>
            <a:r>
              <a:rPr lang="ru-RU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русской народной сказкой.</a:t>
            </a:r>
            <a:r>
              <a:rPr lang="ru-RU" sz="2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аллегоричны,</a:t>
            </a: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 в них действуют герои-животные, использованы традиционные сказочные приемы: зачины, пословицы и поговорки, постоянные эпитеты, троекратные повторы. Вместе с тем Салтыков-Щедрин значительно расширяет круг сказочных персонажей, а также «индивидуализирует их.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Кроме того, важную роль в сказке М.Е.Салтыкова-Щедрина играет мораль – в этом она близка к жанру </a:t>
            </a:r>
            <a:r>
              <a:rPr lang="ru-RU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басни.</a:t>
            </a:r>
            <a:endParaRPr 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300" b="1" smtClean="0"/>
          </a:p>
        </p:txBody>
      </p:sp>
      <p:pic>
        <p:nvPicPr>
          <p:cNvPr id="41990" name="Рисунок 3" descr="Повесть о том, как один мужик двух генералов прокормил. Художник Н. Муратов. 1949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2520950" cy="3887788"/>
          </a:xfr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50825" y="5516563"/>
            <a:ext cx="28082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Повесть о том, как один мужик двух генералов прокормил</a:t>
            </a: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темы</a:t>
            </a:r>
          </a:p>
        </p:txBody>
      </p:sp>
      <p:sp>
        <p:nvSpPr>
          <p:cNvPr id="44042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179388" y="1196975"/>
            <a:ext cx="6048375" cy="5327650"/>
          </a:xfrm>
        </p:spPr>
        <p:txBody>
          <a:bodyPr/>
          <a:lstStyle/>
          <a:p>
            <a:pPr eaLnBrk="1" hangingPunct="1"/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Сказки М.Е.Салтыкова-Щедрина объединяет не только жанр, но и общие темы.</a:t>
            </a:r>
          </a:p>
          <a:p>
            <a:pPr eaLnBrk="1" hangingPunct="1">
              <a:buFont typeface="Calibri" pitchFamily="34" charset="0"/>
              <a:buChar char="•"/>
            </a:pP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Тема власти («Дикий помещик», «Медведь на воеводстве», «Орел-меценат» и др.)</a:t>
            </a:r>
          </a:p>
          <a:p>
            <a:pPr eaLnBrk="1" hangingPunct="1">
              <a:buFont typeface="Calibri" pitchFamily="34" charset="0"/>
              <a:buChar char="•"/>
            </a:pP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Тема интеллигенции («Премудрый пискарь», «Самоотверженный заяц» и др.)</a:t>
            </a:r>
          </a:p>
          <a:p>
            <a:pPr eaLnBrk="1" hangingPunct="1">
              <a:buFont typeface="Calibri" pitchFamily="34" charset="0"/>
              <a:buChar char="•"/>
            </a:pP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Тема народа («Повесть о том как один мужик двух генералов прокормил», «Дурак» и др.)</a:t>
            </a:r>
          </a:p>
          <a:p>
            <a:pPr eaLnBrk="1" hangingPunct="1">
              <a:buFont typeface="Calibri" pitchFamily="34" charset="0"/>
              <a:buChar char="•"/>
            </a:pP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Тема общечеловеческих пороков («Христова ночь»)</a:t>
            </a:r>
            <a:endParaRPr lang="ru-RU" sz="2300" b="1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b="1" smtClean="0"/>
          </a:p>
        </p:txBody>
      </p:sp>
      <p:pic>
        <p:nvPicPr>
          <p:cNvPr id="44044" name="Рисунок 5" descr="Орел-меценат. Художник Н. Муратов. 1956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1628775"/>
            <a:ext cx="2447925" cy="3960813"/>
          </a:xfrm>
          <a:noFill/>
        </p:spPr>
      </p:pic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6804025" y="5805488"/>
            <a:ext cx="1725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Орел-меценат</a:t>
            </a: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Проблематика</a:t>
            </a:r>
          </a:p>
        </p:txBody>
      </p:sp>
      <p:sp>
        <p:nvSpPr>
          <p:cNvPr id="4915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3203575" y="1052513"/>
            <a:ext cx="5632450" cy="540067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Сказки М.Е.Салтыкова-Щедрина отражают то «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особенное патологическое состояние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», в котором находилось русское общество в 80-е годы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века. Однако в них затрагиваются не только социальные проблемы (взаимоотношение народа и правящих кругов, феномен русского либерализма, реформа просвещения), но и общечеловеческие (добро и зло, свобода и долг, правда и ложь, трусость и героизм).</a:t>
            </a:r>
          </a:p>
          <a:p>
            <a:endParaRPr lang="ru-RU" sz="2400" b="1" smtClean="0"/>
          </a:p>
        </p:txBody>
      </p:sp>
      <p:pic>
        <p:nvPicPr>
          <p:cNvPr id="49159" name="Рисунок 3" descr="Премудрый пискарь. Художник А. Каневский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2519363" cy="4103688"/>
          </a:xfrm>
          <a:noFill/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68313" y="5734050"/>
            <a:ext cx="232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Премудрый пискарь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4000" smtClean="0">
                <a:solidFill>
                  <a:schemeClr val="tx1"/>
                </a:solidFill>
                <a:latin typeface="Monotype Corsiva" pitchFamily="66" charset="0"/>
              </a:rPr>
              <a:t>Я люблю Россию </a:t>
            </a:r>
            <a:br>
              <a:rPr lang="ru-RU" sz="400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Monotype Corsiva" pitchFamily="66" charset="0"/>
              </a:rPr>
              <a:t>до боли сердечной…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692150"/>
            <a:ext cx="3278187" cy="5556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ru-RU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smtClean="0">
                <a:solidFill>
                  <a:schemeClr val="tx1"/>
                </a:solidFill>
              </a:rPr>
              <a:t>Литературный критик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smtClean="0">
                <a:solidFill>
                  <a:schemeClr val="tx1"/>
                </a:solidFill>
              </a:rPr>
              <a:t>Редактор журнала «Современник»,«Отечественные записки» (вместе с Некрасовым)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smtClean="0">
                <a:solidFill>
                  <a:schemeClr val="tx1"/>
                </a:solidFill>
              </a:rPr>
              <a:t>Писатель-сатирик</a:t>
            </a:r>
          </a:p>
        </p:txBody>
      </p:sp>
      <p:pic>
        <p:nvPicPr>
          <p:cNvPr id="1027" name="Picture 3" descr="&quot;М. Е. Салтыков - Щедрин. Портрет работы И. Н. Крамского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8913"/>
            <a:ext cx="40338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Художественные особенности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052513"/>
            <a:ext cx="8534400" cy="507047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Важнейшими художественными особенностями сказок М.Е.Салтыкова-Щедрина являются </a:t>
            </a:r>
            <a:r>
              <a:rPr lang="ru-RU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ирония,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гипербола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гротеск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. Большую роль в сказках играет также прием </a:t>
            </a:r>
            <a:r>
              <a:rPr lang="ru-RU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антитезы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философские рассуждения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(например, сказка «Медведь на воеводстве» начинается с предисловия: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«Злодейства крупные и серьезные нередко именуются блестящими в качестве таковых заносятся на скрижали Истории. Злодейства же малые и шуточные именуются срамными и не только Историю в заблуждение не водят, но и от современников не получают похвалы»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smtClean="0"/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88913"/>
            <a:ext cx="8534400" cy="59340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rgbClr val="FF0000"/>
                </a:solidFill>
              </a:rPr>
              <a:t>Ирония </a:t>
            </a:r>
            <a:r>
              <a:rPr lang="ru-RU" sz="2400" smtClean="0"/>
              <a:t>–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  <a:r>
              <a:rPr lang="ru-RU" sz="2400" smtClean="0">
                <a:solidFill>
                  <a:srgbClr val="C00000"/>
                </a:solidFill>
              </a:rPr>
              <a:t>тонкая, скрытая насмешка </a:t>
            </a:r>
            <a:r>
              <a:rPr lang="ru-RU" sz="2400" smtClean="0"/>
              <a:t>(например, в сказке «Премудрый пискарь»: «</a:t>
            </a:r>
            <a:r>
              <a:rPr lang="ru-RU" sz="2400" i="1" smtClean="0"/>
              <a:t>какая сласть щуке глотать хворого, умирающего пискаря, да к тому же еще премудрого</a:t>
            </a:r>
            <a:r>
              <a:rPr lang="ru-RU" sz="2400" smtClean="0"/>
              <a:t>?»)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rgbClr val="FF0000"/>
                </a:solidFill>
              </a:rPr>
              <a:t>Гипербола</a:t>
            </a:r>
            <a:r>
              <a:rPr lang="ru-RU" sz="2400" smtClean="0"/>
              <a:t> – </a:t>
            </a:r>
            <a:r>
              <a:rPr lang="ru-RU" sz="2400" smtClean="0">
                <a:solidFill>
                  <a:srgbClr val="C00000"/>
                </a:solidFill>
              </a:rPr>
              <a:t>преувеличение</a:t>
            </a:r>
            <a:r>
              <a:rPr lang="ru-RU" sz="2400" smtClean="0"/>
              <a:t> (например, в сказке «Дикий помещик»: «</a:t>
            </a:r>
            <a:r>
              <a:rPr lang="ru-RU" sz="2400" i="1" smtClean="0"/>
              <a:t>Думает каких он коров разведет, что ни кожи ни мяса, а все одно молоко, все молоко!»</a:t>
            </a:r>
            <a:r>
              <a:rPr lang="ru-RU" sz="2400" smtClean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rgbClr val="FF0000"/>
                </a:solidFill>
              </a:rPr>
              <a:t>Гротеск</a:t>
            </a:r>
            <a:r>
              <a:rPr lang="ru-RU" sz="2400" smtClean="0"/>
              <a:t>  - </a:t>
            </a:r>
            <a:r>
              <a:rPr lang="ru-RU" sz="2400" smtClean="0">
                <a:solidFill>
                  <a:srgbClr val="C00000"/>
                </a:solidFill>
              </a:rPr>
              <a:t>комическое, основанное на резких контрастах и преувеличениях </a:t>
            </a:r>
            <a:r>
              <a:rPr lang="ru-RU" sz="2400" smtClean="0"/>
              <a:t>(например, в сказке «Повесть о том как один мужик двух генералов прокормил»: </a:t>
            </a:r>
            <a:r>
              <a:rPr lang="ru-RU" sz="2400" i="1" smtClean="0"/>
              <a:t>«Мужичина до того изловчился, что стал даже в пригоршне суп варить</a:t>
            </a:r>
            <a:r>
              <a:rPr lang="ru-RU" sz="2400" smtClean="0"/>
              <a:t>»)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rgbClr val="FF0000"/>
                </a:solidFill>
              </a:rPr>
              <a:t>Антитеза</a:t>
            </a:r>
            <a:r>
              <a:rPr lang="ru-RU" sz="2400" smtClean="0"/>
              <a:t> – </a:t>
            </a:r>
            <a:r>
              <a:rPr lang="ru-RU" sz="2400" smtClean="0">
                <a:solidFill>
                  <a:srgbClr val="C00000"/>
                </a:solidFill>
              </a:rPr>
              <a:t>противопоставление, противоположность  </a:t>
            </a:r>
            <a:r>
              <a:rPr lang="ru-RU" sz="2400" smtClean="0"/>
              <a:t>(многие из них построены на взаимоотношениях героев-антагонистов: </a:t>
            </a:r>
            <a:r>
              <a:rPr lang="ru-RU" sz="2400" i="1" smtClean="0"/>
              <a:t>мужик – генерал, заяц – волк, карась – щука</a:t>
            </a:r>
            <a:r>
              <a:rPr lang="ru-RU" sz="2400" smtClean="0"/>
              <a:t>)</a:t>
            </a:r>
            <a:r>
              <a:rPr lang="ru-RU" sz="2400" i="1" smtClean="0"/>
              <a:t> </a:t>
            </a:r>
            <a:endParaRPr lang="ru-RU" sz="2400" smtClean="0"/>
          </a:p>
          <a:p>
            <a:endParaRPr lang="ru-RU" sz="2400" smtClean="0"/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1"/>
                </a:solidFill>
              </a:rPr>
              <a:t>Заключение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052513"/>
            <a:ext cx="878522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smtClean="0"/>
              <a:t>Главная особенность сказок М.Е.Салтыкова-Щедрина заключается в том, что фольклорный жанр в них используется для создания «эзоповского» повествования о жизни русского общества в 1880-е годы. Отсюда их основная тематика (власть, интеллигенция, народ) и проблематика (взаимоотношения народа и правящих кругов, феномен русского либерализма, реформа просвещения). Заимствуя из русских народных сказок образы (прежде всего животных) и приемы (зачины, пословицы и поговорки, постоянные эпитеты, троекратные повторы), М.Е.Салтыков-Щедрин развивает заложенное в них сатирическое содержание. При этом ирония, гипербола, гротеск, а также другие художественные приемы служат писателю для обличения не только социальных, но и общечеловеческих пороков. Именно поэтому сказки М.Е.Салтыков-Щедрин уже много десятилетий пользуются популярностью у российского читателя.</a:t>
            </a:r>
          </a:p>
          <a:p>
            <a:pPr>
              <a:lnSpc>
                <a:spcPct val="90000"/>
              </a:lnSpc>
            </a:pPr>
            <a:endParaRPr lang="ru-RU" sz="2000" b="1" smtClean="0"/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1"/>
                </a:solidFill>
              </a:rPr>
              <a:t>Домашнее задание.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8534400" cy="5070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Письменный анализ самостоятельно выбранной сказки: </a:t>
            </a:r>
            <a:endParaRPr lang="ru-RU" sz="2000" b="1" smtClean="0"/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                   </a:t>
            </a:r>
            <a:r>
              <a:rPr lang="ru-RU" sz="2000" b="1" smtClean="0"/>
              <a:t>План анализа 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1. Основная тема сказки (о чем?). </a:t>
            </a:r>
            <a:endParaRPr lang="ru-RU" sz="2000" b="1" smtClean="0"/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2. Главная мысль сказки (зачем?).</a:t>
            </a:r>
            <a:endParaRPr lang="ru-RU" sz="2000" b="1" smtClean="0"/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3. Особенности сюжета. Как в системе действующих лиц рас­крывается основная мысль сказки? Особенности образов сказки:</a:t>
            </a:r>
            <a:endParaRPr lang="ru-RU" sz="2000" b="1" smtClean="0"/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        а) образы-символы;</a:t>
            </a:r>
            <a:endParaRPr lang="ru-RU" sz="2000" b="1" smtClean="0"/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        б) своеобразие животных;          </a:t>
            </a:r>
            <a:endParaRPr lang="ru-RU" sz="2000" b="1" smtClean="0"/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        в) близость к народным сказкам. </a:t>
            </a:r>
            <a:endParaRPr lang="ru-RU" sz="2000" b="1" smtClean="0"/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4. Сатирические приемы, использованные автором. </a:t>
            </a:r>
            <a:endParaRPr lang="ru-RU" sz="2000" b="1" smtClean="0"/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5. Особенности  композиции:  вставные  эпизоды,  пейзаж,</a:t>
            </a:r>
            <a:r>
              <a:rPr lang="ru-RU" sz="2000" b="1" smtClean="0"/>
              <a:t> </a:t>
            </a:r>
            <a:r>
              <a:rPr lang="ru-RU" sz="2000" b="1" smtClean="0">
                <a:solidFill>
                  <a:srgbClr val="000000"/>
                </a:solidFill>
              </a:rPr>
              <a:t>портрет, интерьер.</a:t>
            </a:r>
            <a:endParaRPr lang="ru-RU" sz="2000" b="1" smtClean="0"/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0000"/>
                </a:solidFill>
              </a:rPr>
              <a:t>6. Соединение фольклорного, фантастического и реального.</a:t>
            </a:r>
            <a:endParaRPr lang="ru-RU" sz="2000" b="1" smtClean="0"/>
          </a:p>
          <a:p>
            <a:pPr>
              <a:lnSpc>
                <a:spcPct val="90000"/>
              </a:lnSpc>
            </a:pPr>
            <a:endParaRPr lang="ru-RU" sz="2000" b="1" smtClean="0"/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200" smtClean="0">
                <a:solidFill>
                  <a:schemeClr val="tx1"/>
                </a:solidFill>
                <a:latin typeface="Monotype Corsiva" pitchFamily="66" charset="0"/>
              </a:rPr>
              <a:t>Дом, где родился будущий писатель.</a:t>
            </a:r>
            <a:br>
              <a:rPr lang="ru-RU" sz="320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smtClean="0">
                <a:solidFill>
                  <a:schemeClr val="tx1"/>
                </a:solidFill>
                <a:latin typeface="Monotype Corsiva" pitchFamily="66" charset="0"/>
              </a:rPr>
              <a:t>Имение Спас-Угол.</a:t>
            </a:r>
            <a:endParaRPr lang="ru-RU" sz="32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6250"/>
            <a:ext cx="2438400" cy="5772150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</a:rPr>
              <a:t>Детство в окружении «всех ужасов крепостного права».</a:t>
            </a:r>
          </a:p>
        </p:txBody>
      </p:sp>
      <p:pic>
        <p:nvPicPr>
          <p:cNvPr id="39937" name="Picture 1" descr="&quot;Дом, где родился М. Е. Салтыков-Щедрин (имение Спас-Угол). С акварели Д. Афанасьева начала 900-х годов.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02" r="1102"/>
          <a:stretch>
            <a:fillRect/>
          </a:stretch>
        </p:blipFill>
        <p:spPr>
          <a:xfrm>
            <a:off x="3059113" y="609600"/>
            <a:ext cx="5808662" cy="4267200"/>
          </a:xfrm>
        </p:spPr>
      </p:pic>
      <p:pic>
        <p:nvPicPr>
          <p:cNvPr id="7" name="Picture 1" descr="&quot;М. Е. Салтыков-Щедрин в раннем детстве. С портрета крепостного художника Льва Григорьева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97200"/>
            <a:ext cx="252095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313" y="214313"/>
            <a:ext cx="4040187" cy="733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>
                <a:solidFill>
                  <a:schemeClr val="tx1"/>
                </a:solidFill>
              </a:rPr>
              <a:t>Мать писателя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>
                <a:solidFill>
                  <a:schemeClr val="tx1"/>
                </a:solidFill>
              </a:rPr>
              <a:t>Ольга Михайловна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643438" y="214313"/>
            <a:ext cx="4041775" cy="731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Отец писателя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Евграф Васильевич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7" name="Содержимое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8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2" name="Picture 2" descr="&quot;О. М. Салтыкова, мать писателя. С фотографии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71563"/>
            <a:ext cx="396081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&quot;Е. В. Салтыков, отец писателя. С миниатюры неизвестного художника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25"/>
            <a:ext cx="43211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4162425" cy="720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>
                <a:solidFill>
                  <a:schemeClr val="tx1"/>
                </a:solidFill>
              </a:rPr>
              <a:t>Дворянский институт в Москве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91075" y="1196975"/>
            <a:ext cx="4041775" cy="719138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tx1"/>
                </a:solidFill>
              </a:rPr>
              <a:t>Царскосельский </a:t>
            </a:r>
          </a:p>
          <a:p>
            <a:pPr algn="ctr" eaLnBrk="1" hangingPunct="1"/>
            <a:r>
              <a:rPr lang="ru-RU" sz="2400" smtClean="0">
                <a:solidFill>
                  <a:schemeClr val="tx1"/>
                </a:solidFill>
              </a:rPr>
              <a:t>лицей </a:t>
            </a:r>
          </a:p>
          <a:p>
            <a:pPr eaLnBrk="1" hangingPunct="1"/>
            <a:endParaRPr lang="ru-RU" sz="2400" smtClean="0">
              <a:solidFill>
                <a:srgbClr val="FFFFFF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2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" y="216997"/>
            <a:ext cx="8534400" cy="40687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Образование </a:t>
            </a:r>
            <a:endParaRPr lang="ru-RU" sz="3600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41985" name="Picture 1" descr="&quot;Московский дворянский институт. С акварели К. Афанасьева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43561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&quot;Царскосельский лицей. Вход. С акварели неизвестного художника. 40-е годы XIX века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205038"/>
            <a:ext cx="46434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600" smtClean="0">
                <a:solidFill>
                  <a:schemeClr val="tx1"/>
                </a:solidFill>
                <a:latin typeface="Monotype Corsiva" pitchFamily="66" charset="0"/>
              </a:rPr>
              <a:t>«Вятский плен»</a:t>
            </a:r>
          </a:p>
        </p:txBody>
      </p:sp>
      <p:sp>
        <p:nvSpPr>
          <p:cNvPr id="18434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04813"/>
            <a:ext cx="2916238" cy="6048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</a:rPr>
              <a:t>Повести </a:t>
            </a:r>
            <a:r>
              <a:rPr lang="ru-RU" sz="2000" b="1" u="sng" smtClean="0">
                <a:solidFill>
                  <a:schemeClr val="tx1"/>
                </a:solidFill>
              </a:rPr>
              <a:t>«Противоречия», «Запутанное дело»</a:t>
            </a:r>
          </a:p>
          <a:p>
            <a:pPr algn="ctr" eaLnBrk="1" hangingPunct="1"/>
            <a:endParaRPr lang="ru-RU" sz="1800" b="1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ru-RU" b="1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sz="1800" b="1" smtClean="0">
                <a:solidFill>
                  <a:schemeClr val="tx1"/>
                </a:solidFill>
              </a:rPr>
              <a:t>«вредный образ мыслей и пагубное стремление к распространению идей, потрясших всю Западную Европу» (Николай </a:t>
            </a:r>
            <a:r>
              <a:rPr lang="en-US" sz="1800" b="1" smtClean="0">
                <a:solidFill>
                  <a:schemeClr val="tx1"/>
                </a:solidFill>
              </a:rPr>
              <a:t>I</a:t>
            </a:r>
            <a:r>
              <a:rPr lang="ru-RU" sz="1800" b="1" smtClean="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</a:pPr>
            <a:endParaRPr lang="ru-RU" sz="1800" b="1" smtClean="0">
              <a:solidFill>
                <a:schemeClr val="tx1"/>
              </a:solidFill>
            </a:endParaRPr>
          </a:p>
          <a:p>
            <a:pPr algn="ctr" eaLnBrk="1" hangingPunct="1"/>
            <a:endParaRPr lang="ru-RU" b="1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ru-RU" sz="2000" b="1" smtClean="0">
                <a:solidFill>
                  <a:schemeClr val="tx1"/>
                </a:solidFill>
              </a:rPr>
              <a:t>Ссылка в Вятку</a:t>
            </a:r>
            <a:r>
              <a:rPr lang="ru-RU" b="1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/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57224" y="1614898"/>
            <a:ext cx="1341888" cy="690885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57224" y="4500570"/>
            <a:ext cx="1341888" cy="57150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09" name="Picture 1" descr="&quot;Вятка. Вид центра города на берегу реки Вятка. (Описан в начале «Губернских очерков»). С гравюры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642938"/>
            <a:ext cx="5905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00375" y="5572125"/>
            <a:ext cx="5867400" cy="676275"/>
          </a:xfrm>
        </p:spPr>
        <p:txBody>
          <a:bodyPr/>
          <a:lstStyle/>
          <a:p>
            <a:pPr algn="r" eaLnBrk="1" hangingPunct="1"/>
            <a:r>
              <a:rPr lang="ru-RU" smtClean="0">
                <a:solidFill>
                  <a:schemeClr val="tx1"/>
                </a:solidFill>
              </a:rPr>
              <a:t>Дом в Вятке, в котором жил Салтыков-Щедрин</a:t>
            </a:r>
          </a:p>
        </p:txBody>
      </p:sp>
      <p:sp>
        <p:nvSpPr>
          <p:cNvPr id="19458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79388" y="260350"/>
            <a:ext cx="2640012" cy="6597650"/>
          </a:xfrm>
        </p:spPr>
        <p:txBody>
          <a:bodyPr/>
          <a:lstStyle/>
          <a:p>
            <a:pPr algn="ctr" eaLnBrk="1" hangingPunct="1"/>
            <a:r>
              <a:rPr lang="ru-RU" sz="2600" b="1" smtClean="0">
                <a:solidFill>
                  <a:schemeClr val="tx1"/>
                </a:solidFill>
              </a:rPr>
              <a:t>Вятский плен</a:t>
            </a:r>
          </a:p>
          <a:p>
            <a:pPr algn="ctr" eaLnBrk="1" hangingPunct="1"/>
            <a:endParaRPr lang="ru-RU" sz="2600" b="1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ru-RU" sz="1800" b="1" smtClean="0">
                <a:solidFill>
                  <a:schemeClr val="tx1"/>
                </a:solidFill>
              </a:rPr>
              <a:t>Обилие впечатлений</a:t>
            </a:r>
          </a:p>
          <a:p>
            <a:pPr algn="ctr" eaLnBrk="1" hangingPunct="1"/>
            <a:endParaRPr lang="ru-RU" sz="1800" b="1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ru-RU" sz="2000" b="1" u="sng" smtClean="0">
                <a:solidFill>
                  <a:schemeClr val="tx1"/>
                </a:solidFill>
              </a:rPr>
              <a:t>«Губернские очерки»</a:t>
            </a:r>
            <a:r>
              <a:rPr lang="ru-RU" sz="1800" b="1" u="sng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/>
            <a:endParaRPr lang="ru-RU" sz="1800" b="1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ru-RU" sz="1800" b="1" smtClean="0">
                <a:solidFill>
                  <a:schemeClr val="tx1"/>
                </a:solidFill>
              </a:rPr>
              <a:t>Внимание автора к «одному из далеких уголков России» с целью «обнаружения зла, лжи и порока», но верой в будущее, в «полную жизнь».</a:t>
            </a:r>
          </a:p>
          <a:p>
            <a:pPr algn="ctr" eaLnBrk="1" hangingPunct="1"/>
            <a:endParaRPr lang="ru-RU" sz="1800" b="1" smtClean="0">
              <a:solidFill>
                <a:schemeClr val="tx1"/>
              </a:solidFill>
            </a:endParaRPr>
          </a:p>
          <a:p>
            <a:pPr algn="ctr" eaLnBrk="1" hangingPunct="1"/>
            <a:endParaRPr lang="ru-RU" sz="1800" b="1" smtClean="0">
              <a:solidFill>
                <a:schemeClr val="tx1"/>
              </a:solidFill>
            </a:endParaRPr>
          </a:p>
          <a:p>
            <a:pPr algn="ctr" eaLnBrk="1" hangingPunct="1"/>
            <a:endParaRPr lang="ru-RU" sz="1800" b="1" smtClean="0">
              <a:solidFill>
                <a:schemeClr val="tx1"/>
              </a:solidFill>
            </a:endParaRPr>
          </a:p>
        </p:txBody>
      </p:sp>
      <p:pic>
        <p:nvPicPr>
          <p:cNvPr id="45057" name="Picture 1" descr="&quot;Дом в Вятке, где жил М. Е. Салтыков. С фотографии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642938"/>
            <a:ext cx="6000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>
            <a:off x="928662" y="1238941"/>
            <a:ext cx="1341888" cy="457961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28662" y="2470251"/>
            <a:ext cx="1341888" cy="57276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28662" y="3754500"/>
            <a:ext cx="1341888" cy="45796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50" y="981075"/>
            <a:ext cx="8628063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>
                <a:solidFill>
                  <a:schemeClr val="tx1"/>
                </a:solidFill>
              </a:rPr>
              <a:t>Принципиальная позиция писателя. Вице-Робеспьер.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625" y="1989138"/>
            <a:ext cx="4041775" cy="4186237"/>
          </a:xfrm>
        </p:spPr>
        <p:txBody>
          <a:bodyPr/>
          <a:lstStyle/>
          <a:p>
            <a:pPr eaLnBrk="1" hangingPunct="1"/>
            <a:r>
              <a:rPr lang="ru-RU" sz="2400" b="1" smtClean="0"/>
              <a:t>Рязань середина 19 века.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716463" y="1989138"/>
            <a:ext cx="4038600" cy="4183062"/>
          </a:xfrm>
        </p:spPr>
        <p:txBody>
          <a:bodyPr/>
          <a:lstStyle/>
          <a:p>
            <a:pPr eaLnBrk="1" hangingPunct="1"/>
            <a:r>
              <a:rPr lang="ru-RU" sz="2400" b="1" smtClean="0"/>
              <a:t>Тверь  конец 19 века.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  <a:latin typeface="Monotype Corsiva" pitchFamily="66" charset="0"/>
              </a:rPr>
              <a:t>1860-е</a:t>
            </a:r>
            <a:r>
              <a:rPr lang="ru-RU" sz="3200" b="1" smtClean="0">
                <a:solidFill>
                  <a:schemeClr val="tx1"/>
                </a:solidFill>
              </a:rPr>
              <a:t>  </a:t>
            </a:r>
            <a:r>
              <a:rPr lang="ru-RU" sz="3200" b="1" smtClean="0">
                <a:solidFill>
                  <a:schemeClr val="tx1"/>
                </a:solidFill>
                <a:latin typeface="Monotype Corsiva" pitchFamily="66" charset="0"/>
              </a:rPr>
              <a:t>государственная служба</a:t>
            </a:r>
          </a:p>
        </p:txBody>
      </p:sp>
      <p:pic>
        <p:nvPicPr>
          <p:cNvPr id="46081" name="Picture 1" descr="&quot;Рязань середины XIX века. С фотографии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86063"/>
            <a:ext cx="4572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&quot;Вид Твери со стороны Волги конца XVIII - начала XIX веков. Со старой литографии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63"/>
            <a:ext cx="4572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214938"/>
            <a:ext cx="5867400" cy="12192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</a:rPr>
              <a:t>Группа сотрудников журнала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 «Отечественные записки»</a:t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47105" name="Picture 1" descr="&quot;Группа сотрудников журнала «Отечественные записки»: Н. А. Некрасов, М. Е. Салтыков-Щедрин, Г. З. Елисеев, Г. И. Успенский. С гравюры по дереву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57188"/>
            <a:ext cx="46815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&quot;«Отечественные записки» № 1, 1868. Обложка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88"/>
            <a:ext cx="3000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291</TotalTime>
  <Words>802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23</vt:i4>
      </vt:variant>
    </vt:vector>
  </HeadingPairs>
  <TitlesOfParts>
    <vt:vector size="42" baseType="lpstr">
      <vt:lpstr>Arial</vt:lpstr>
      <vt:lpstr>Georgia</vt:lpstr>
      <vt:lpstr>Wingdings 2</vt:lpstr>
      <vt:lpstr>Wingdings</vt:lpstr>
      <vt:lpstr>Calibri</vt:lpstr>
      <vt:lpstr>Monotype Corsiva</vt:lpstr>
      <vt:lpstr>Times New Roman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Очерк жизни и творчества.</vt:lpstr>
      <vt:lpstr>Я люблю Россию  до боли сердечной…</vt:lpstr>
      <vt:lpstr>Дом, где родился будущий писатель. Имение Спас-Угол.</vt:lpstr>
      <vt:lpstr>Слайд 4</vt:lpstr>
      <vt:lpstr>Слайд 5</vt:lpstr>
      <vt:lpstr>«Вятский плен»</vt:lpstr>
      <vt:lpstr>Дом в Вятке, в котором жил Салтыков-Щедрин</vt:lpstr>
      <vt:lpstr>1860-е  государственная служба</vt:lpstr>
      <vt:lpstr>Группа сотрудников журнала  «Отечественные записки» </vt:lpstr>
      <vt:lpstr>Слайд 10</vt:lpstr>
      <vt:lpstr>Слайд 11</vt:lpstr>
      <vt:lpstr>Слайд 12</vt:lpstr>
      <vt:lpstr>Слайд 13</vt:lpstr>
      <vt:lpstr>«История одного города»</vt:lpstr>
      <vt:lpstr>  Роман «Господа Головлевы»</vt:lpstr>
      <vt:lpstr>История создания</vt:lpstr>
      <vt:lpstr>Жанровое своеобразие</vt:lpstr>
      <vt:lpstr>Основные темы</vt:lpstr>
      <vt:lpstr>Проблематика</vt:lpstr>
      <vt:lpstr>Художественные особенности</vt:lpstr>
      <vt:lpstr>Слайд 21</vt:lpstr>
      <vt:lpstr>Заключение</vt:lpstr>
      <vt:lpstr>Домашнее задание.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Очерк жизни и творчества.</dc:title>
  <dc:creator>Admin</dc:creator>
  <cp:lastModifiedBy>Admin</cp:lastModifiedBy>
  <cp:revision>36</cp:revision>
  <dcterms:created xsi:type="dcterms:W3CDTF">2010-10-08T07:02:36Z</dcterms:created>
  <dcterms:modified xsi:type="dcterms:W3CDTF">2013-02-08T17:40:55Z</dcterms:modified>
</cp:coreProperties>
</file>