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6" r:id="rId2"/>
    <p:sldId id="258" r:id="rId3"/>
    <p:sldId id="259" r:id="rId4"/>
    <p:sldId id="256" r:id="rId5"/>
    <p:sldId id="260" r:id="rId6"/>
    <p:sldId id="257" r:id="rId7"/>
    <p:sldId id="261" r:id="rId8"/>
    <p:sldId id="262" r:id="rId9"/>
    <p:sldId id="263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>
        <p:scale>
          <a:sx n="86" d="100"/>
          <a:sy n="86" d="100"/>
        </p:scale>
        <p:origin x="-41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86925-A543-45F3-90EA-9A9B928F335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D2E69-9527-4FD7-BF60-2B4731C0F8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2E69-9527-4FD7-BF60-2B4731C0F8E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2E69-9527-4FD7-BF60-2B4731C0F8E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2E69-9527-4FD7-BF60-2B4731C0F8E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2E69-9527-4FD7-BF60-2B4731C0F8E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36BF03-AA39-466E-A8B6-A81AF306049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B19EA-FD40-4148-B3C1-BADB84CBD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36BF03-AA39-466E-A8B6-A81AF306049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B19EA-FD40-4148-B3C1-BADB84CBD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36BF03-AA39-466E-A8B6-A81AF306049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B19EA-FD40-4148-B3C1-BADB84CBD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36BF03-AA39-466E-A8B6-A81AF306049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B19EA-FD40-4148-B3C1-BADB84CBD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36BF03-AA39-466E-A8B6-A81AF306049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B19EA-FD40-4148-B3C1-BADB84CBD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36BF03-AA39-466E-A8B6-A81AF306049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B19EA-FD40-4148-B3C1-BADB84CBD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36BF03-AA39-466E-A8B6-A81AF306049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B19EA-FD40-4148-B3C1-BADB84CBD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36BF03-AA39-466E-A8B6-A81AF306049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B19EA-FD40-4148-B3C1-BADB84CBD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36BF03-AA39-466E-A8B6-A81AF306049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B19EA-FD40-4148-B3C1-BADB84CBD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36BF03-AA39-466E-A8B6-A81AF306049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B19EA-FD40-4148-B3C1-BADB84CBD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36BF03-AA39-466E-A8B6-A81AF306049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EB19EA-FD40-4148-B3C1-BADB84CBDD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36BF03-AA39-466E-A8B6-A81AF306049C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EB19EA-FD40-4148-B3C1-BADB84CBD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9058" y="1357298"/>
            <a:ext cx="5072098" cy="175167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>
                <a:ln/>
                <a:solidFill>
                  <a:srgbClr val="002060"/>
                </a:solidFill>
                <a:effectLst/>
              </a:rPr>
              <a:t>Александр Александрович </a:t>
            </a:r>
            <a:r>
              <a:rPr lang="ru-RU" dirty="0" smtClean="0">
                <a:ln/>
                <a:solidFill>
                  <a:srgbClr val="002060"/>
                </a:solidFill>
                <a:effectLst/>
              </a:rPr>
              <a:t>Фадеев</a:t>
            </a:r>
            <a:endParaRPr lang="ru-RU" dirty="0">
              <a:ln/>
              <a:solidFill>
                <a:srgbClr val="00206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3500438"/>
            <a:ext cx="4057624" cy="9144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1901 - 1956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Людмила\Desktop\Из интернета\and2-16.jpg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 l="4132" b="7695"/>
          <a:stretch>
            <a:fillRect/>
          </a:stretch>
        </p:blipFill>
        <p:spPr bwMode="auto">
          <a:xfrm>
            <a:off x="0" y="285728"/>
            <a:ext cx="4167059" cy="628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143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Предсмертное письмо Фадеева, адресованное ЦК КПСС, было изъято КГБ и опубликовано впервые лишь в 1990 году в еженедельнике ЦК КПСС «Гласность» (Известия ЦК КПСС. № 10, 1990. С. 147—151.). </a:t>
            </a:r>
          </a:p>
          <a:p>
            <a:r>
              <a:rPr lang="ru-RU" sz="1600" b="1" dirty="0" smtClean="0"/>
              <a:t>Предсмертное письмо А.А. Фадеева в ЦК КПСС. 13 мая 1956:</a:t>
            </a:r>
            <a:endParaRPr lang="ru-RU" sz="1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357166"/>
            <a:ext cx="8429684" cy="6427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100" b="1" dirty="0"/>
              <a:t>Не вижу возможности дальше жить, так как искусство, которому я отдал жизнь свою, загублено </a:t>
            </a:r>
            <a:r>
              <a:rPr lang="ru-RU" sz="1100" b="1" dirty="0" err="1"/>
              <a:t>самоуверенно-невежественньм</a:t>
            </a:r>
            <a:r>
              <a:rPr lang="ru-RU" sz="1100" b="1" dirty="0"/>
              <a:t> руководством партии, и теперь уже не может быть поправлено. Лучшие кадры литературы — в числе, которое даже не снилось царским сатрапам, физически истреблены, или погибли благодаря преступному попустительству власть имущих; лучшие люди литературы умерли в преждевременном возрасте; все остальное, мало-мальски ценное, способное создавать истинные ценности, умерло, не достигнув 40 — 50 лет. Литература – это святая святых — отдана на растерзание бюрократам и самым отсталым элементам народа, из самых «высоких» трибун — таких, как Московская конференция или </a:t>
            </a:r>
            <a:r>
              <a:rPr lang="ru-RU" sz="1100" b="1" dirty="0" err="1"/>
              <a:t>ХХ-й</a:t>
            </a:r>
            <a:r>
              <a:rPr lang="ru-RU" sz="1100" b="1" dirty="0"/>
              <a:t> партсъезд, — раздался новый лозунг «Ату ее!». Тот путь, которым собираются «исправить» положение, вызывает возмущение: собрана группа невежд, за исключением немногих честных людей, находящихся в состоянии такой же </a:t>
            </a:r>
            <a:r>
              <a:rPr lang="ru-RU" sz="1100" b="1" dirty="0" err="1"/>
              <a:t>затравленности</a:t>
            </a:r>
            <a:r>
              <a:rPr lang="ru-RU" sz="1100" b="1" dirty="0"/>
              <a:t> и потому не могущих сказать правду, — и выводы глубоко </a:t>
            </a:r>
            <a:r>
              <a:rPr lang="ru-RU" sz="1100" b="1" dirty="0" err="1"/>
              <a:t>антиленинские</a:t>
            </a:r>
            <a:r>
              <a:rPr lang="ru-RU" sz="1100" b="1" dirty="0"/>
              <a:t>, ибо исходят из бюрократических привычек, сопровождаются угрозой все той же «дубинкой». С каким чувством свободы и открытости мира входило мое поколение в литературу при Ленине, какие силы необъятные были в душе и какие прекрасные произведения мы создавали и еще могли бы создать! Нас после смерти Ленина низвели до положения мальчишек, уничтожали, идеологически пугали и называли это «партийностью». И теперь, когда все можно было бы исправить, сказалась примитивность, невежественность — при возмутительной дозе самоуверенности — тех, кто должен был бы все это исправить. Литература отдана во власть людей неталантливых, мелких, злопамятных. Единицы тех, кто сохранил в душе священный огонь, находятся в положении париев и — по возрасту своему — скоро умрут. И нет никакого уже стимула в душе, чтобы творить... Созданный для большого творчества во имя коммунизма, с шестнадцати лет связанный с партией, с рабочими с крестьянами, наделенный богом талантом незаурядным, я был полон самых высоких мыслей и чувств, какие только может породить жизнь народа, соединенная с прекрасными идеалами коммунизма. Но меня превратили в лошадь ломового извоза, всю жизнь я плелся под кладью бездарных, неоправданных, могущих быть выполненными любым человеком, неисчислимых бюрократических дел. И даже сейчас, когда подводишь итог жизни своей, невыносимо вспоминать все то количество окриков, внушений, поучений и просто идеологических пороков, которые обрушились на меня, — кем наш чудесный народ вправе был бы гордиться в силу подлинности и скромности внутренней глубоко коммунистического таланта моего. Литература — этот высший плод нового строя — унижена, затравлена, загублена. Самодовольство нуворишей от великого ленинского учения даже тогда, когда они клянутся им, этим учением, привело к полному недоверию к ним с моей стороны, ибо от них можно ждать еще худшего, чем от сатрапа Сталина. Тот был хоть образован, а эти — невежды. Жизнь моя, как писателя, теряет всякий смысл, и я с превеликой радостью, как избавление от этого гнусного существования, где на тебя обрушивается подлость, ложь и клевета, ухожу из жизни. Последняя надежда была хоть сказать это людям, которые правят государством, но в течение уже 3-х лет, несмотря на мои просьбы, меня даже не могут принять. Прошу похоронить меня рядом с матерью моей</a:t>
            </a:r>
            <a:r>
              <a:rPr lang="ru-RU" sz="1100" b="1" dirty="0" smtClean="0"/>
              <a:t>.</a:t>
            </a:r>
            <a:endParaRPr lang="ru-RU" sz="11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9124" y="4643446"/>
            <a:ext cx="4572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Вопреки последней воле — быть похороненным рядом с матерью, </a:t>
            </a:r>
            <a:r>
              <a:rPr lang="ru-RU" sz="2000" b="1" dirty="0" smtClean="0"/>
              <a:t>Фадеев был похоронен на Новодевичьем кладбище.</a:t>
            </a:r>
            <a:endParaRPr lang="ru-RU" b="1" dirty="0"/>
          </a:p>
        </p:txBody>
      </p:sp>
      <p:pic>
        <p:nvPicPr>
          <p:cNvPr id="6146" name="Picture 2" descr="C:\Users\Людмила\Desktop\Из интернета\img149b.jpg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 r="2009"/>
          <a:stretch>
            <a:fillRect/>
          </a:stretch>
        </p:blipFill>
        <p:spPr bwMode="auto">
          <a:xfrm>
            <a:off x="428596" y="428604"/>
            <a:ext cx="3929090" cy="59293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714620"/>
            <a:ext cx="814393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  <a:p>
            <a:r>
              <a:rPr lang="ru-RU" sz="2000" b="1" dirty="0" smtClean="0"/>
              <a:t>«Разлив»</a:t>
            </a:r>
          </a:p>
          <a:p>
            <a:r>
              <a:rPr lang="ru-RU" sz="2000" b="1" dirty="0" smtClean="0"/>
              <a:t>«Разгром» (1926) — экранизация «Юность наших отцов» (1958)</a:t>
            </a:r>
          </a:p>
          <a:p>
            <a:r>
              <a:rPr lang="ru-RU" sz="2000" b="1" dirty="0" smtClean="0"/>
              <a:t>«Последний из удэге» (не окончен)</a:t>
            </a:r>
          </a:p>
          <a:p>
            <a:r>
              <a:rPr lang="ru-RU" sz="2000" b="1" dirty="0" smtClean="0"/>
              <a:t>«Ленинград в дни блокады»</a:t>
            </a:r>
          </a:p>
          <a:p>
            <a:r>
              <a:rPr lang="ru-RU" sz="2000" b="1" dirty="0" smtClean="0"/>
              <a:t>«Молодая гвардия» (1945, 2-я </a:t>
            </a:r>
            <a:r>
              <a:rPr lang="ru-RU" sz="2000" b="1" dirty="0" err="1" smtClean="0"/>
              <a:t>ред</a:t>
            </a:r>
            <a:r>
              <a:rPr lang="ru-RU" sz="2000" b="1" dirty="0" smtClean="0"/>
              <a:t> 1951) экранизация 1948</a:t>
            </a:r>
          </a:p>
          <a:p>
            <a:r>
              <a:rPr lang="ru-RU" sz="2000" b="1" dirty="0" smtClean="0"/>
              <a:t>«За тридцать лет» (сборник статей и публицистики)</a:t>
            </a:r>
          </a:p>
          <a:p>
            <a:r>
              <a:rPr lang="ru-RU" sz="2000" b="1" dirty="0" smtClean="0"/>
              <a:t>«Чёрная металлургия» (не окончен)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43504" y="2071678"/>
            <a:ext cx="35004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Библиография:</a:t>
            </a:r>
          </a:p>
        </p:txBody>
      </p:sp>
      <p:pic>
        <p:nvPicPr>
          <p:cNvPr id="2053" name="Picture 5" descr="B:\уроки\уроки литературы\А.Фадеев\newphoto751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428596" y="357166"/>
            <a:ext cx="4267200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29124" y="285728"/>
            <a:ext cx="450059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Молодость</a:t>
            </a:r>
          </a:p>
          <a:p>
            <a:endParaRPr lang="ru-RU" dirty="0" smtClean="0"/>
          </a:p>
          <a:p>
            <a:r>
              <a:rPr lang="ru-RU" sz="1600" dirty="0" smtClean="0"/>
              <a:t>Фадеев родился в селе Кимры </a:t>
            </a:r>
            <a:r>
              <a:rPr lang="ru-RU" sz="1600" dirty="0" smtClean="0"/>
              <a:t>Тверской </a:t>
            </a:r>
            <a:r>
              <a:rPr lang="ru-RU" sz="1600" dirty="0" smtClean="0"/>
              <a:t>губернии. С самого детства рос одарённым ребенком. Ему было около четырёх лет, когда он самостоятельно овладел грамотой — наблюдал со стороны, как учили сестру Таню, и выучил всю азбуку. С четырёх лет он начал читать книжки, поражая взрослых неуёмной фантазией, сочиняя самые необычайные истории и сказки. Его любимыми писателями с детства были Джек Лондон, Майн Рид, </a:t>
            </a:r>
            <a:r>
              <a:rPr lang="ru-RU" sz="1600" dirty="0" err="1" smtClean="0"/>
              <a:t>Фенимор</a:t>
            </a:r>
            <a:r>
              <a:rPr lang="ru-RU" sz="1600" dirty="0" smtClean="0"/>
              <a:t> Купер. В 1908 году его семья переехала в Южно-Уссурийский край (ныне Приморский), где прошли детство и юность Фадеева. С 1912 по 1918 годы Фадеев учился в коммерческом училище Владивостока, однако обучения не закончил, решив посвятить себя революционной деятельности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Людмила\Desktop\Из интернета\Alexander_Fadeev.jpg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500034" y="500042"/>
            <a:ext cx="3800475" cy="570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14876" y="642918"/>
            <a:ext cx="385765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Революционная деятельность</a:t>
            </a:r>
          </a:p>
          <a:p>
            <a:endParaRPr lang="ru-RU" dirty="0" smtClean="0"/>
          </a:p>
          <a:p>
            <a:r>
              <a:rPr lang="ru-RU" dirty="0" smtClean="0"/>
              <a:t>В 1918 году вступил в РКП(б), в 1919—1921 годах участвовал в боевых действиях на Дальнем Востоке, получил ранение. </a:t>
            </a:r>
          </a:p>
          <a:p>
            <a:r>
              <a:rPr lang="ru-RU" dirty="0" smtClean="0"/>
              <a:t>В 1921 году в качестве делегата на Х съезд РКП(б) уехал в Петроград. Принимал участие в подавлении </a:t>
            </a:r>
            <a:r>
              <a:rPr lang="ru-RU" dirty="0" err="1" smtClean="0"/>
              <a:t>Кронштадтского</a:t>
            </a:r>
            <a:r>
              <a:rPr lang="ru-RU" dirty="0" smtClean="0"/>
              <a:t> восстания, при этом получил второе ранение. После лечения и демобилизации Фадеев остался в Москве.</a:t>
            </a:r>
            <a:endParaRPr lang="ru-RU" dirty="0"/>
          </a:p>
        </p:txBody>
      </p:sp>
      <p:pic>
        <p:nvPicPr>
          <p:cNvPr id="3" name="Picture 2" descr="C:\Users\Людмила\Desktop\Из интернета\2309_26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357158" y="500042"/>
            <a:ext cx="4196983" cy="535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628" y="714356"/>
            <a:ext cx="371474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Начало литературной деятельности</a:t>
            </a:r>
          </a:p>
          <a:p>
            <a:endParaRPr lang="ru-RU" sz="1600" dirty="0" smtClean="0"/>
          </a:p>
          <a:p>
            <a:r>
              <a:rPr lang="ru-RU" sz="1600" dirty="0" smtClean="0"/>
              <a:t>Своё первое серьёзное произведение — повесть </a:t>
            </a:r>
            <a:r>
              <a:rPr lang="ru-RU" sz="1600" b="1" i="1" dirty="0" smtClean="0"/>
              <a:t>«Разлив» </a:t>
            </a:r>
            <a:r>
              <a:rPr lang="ru-RU" sz="1600" dirty="0" smtClean="0"/>
              <a:t>Александр Фадеев написал в 1922-23 гг. </a:t>
            </a:r>
          </a:p>
          <a:p>
            <a:r>
              <a:rPr lang="ru-RU" sz="1600" dirty="0" smtClean="0"/>
              <a:t>В 1925-26 гг. в ходе работы над романом </a:t>
            </a:r>
            <a:r>
              <a:rPr lang="ru-RU" b="1" i="1" dirty="0" smtClean="0"/>
              <a:t>«Разгром» </a:t>
            </a:r>
            <a:r>
              <a:rPr lang="ru-RU" sz="1600" dirty="0" smtClean="0"/>
              <a:t>принял решение стать профессиональным писателем. </a:t>
            </a:r>
            <a:r>
              <a:rPr lang="ru-RU" sz="1600" b="1" dirty="0" smtClean="0"/>
              <a:t>«Разгром» принёс молодому писателю славу и признание,</a:t>
            </a:r>
            <a:r>
              <a:rPr lang="ru-RU" sz="1600" dirty="0" smtClean="0"/>
              <a:t> но после этой работы он уже не мог уделять внимание одной литературе, став видным литературным руководителем и общественным деятелем.</a:t>
            </a:r>
            <a:endParaRPr lang="ru-RU" sz="1600" dirty="0"/>
          </a:p>
        </p:txBody>
      </p:sp>
      <p:pic>
        <p:nvPicPr>
          <p:cNvPr id="3074" name="Picture 2" descr="B:\уроки\уроки литературы\А.Фадеев\301049.jpe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857224" y="500042"/>
            <a:ext cx="3429024" cy="55543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000504"/>
            <a:ext cx="828680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В годы Великой Отечественной войны Фадеев был военным корреспондентом газеты «Правда» и </a:t>
            </a:r>
            <a:r>
              <a:rPr lang="ru-RU" sz="1600" b="1" dirty="0" err="1" smtClean="0"/>
              <a:t>Совинформбюро</a:t>
            </a:r>
            <a:r>
              <a:rPr lang="ru-RU" sz="1600" b="1" dirty="0" smtClean="0"/>
              <a:t>. В январе 1942 года писатель побывал на Калининском фронте, на самом опасном участке собирая материалы для репортажа. 14 января 1942 года Фадеев опубликовал в газете «Правда» статью </a:t>
            </a:r>
            <a:r>
              <a:rPr lang="ru-RU" sz="1600" b="1" u="sng" dirty="0" smtClean="0"/>
              <a:t>«Изверги-разрушители и люди-созидатели», </a:t>
            </a:r>
            <a:r>
              <a:rPr lang="ru-RU" sz="1600" b="1" dirty="0" smtClean="0"/>
              <a:t>где описал свои впечатления от увиденного на войне. В очерке </a:t>
            </a:r>
            <a:r>
              <a:rPr lang="ru-RU" sz="1600" b="1" u="sng" dirty="0" smtClean="0"/>
              <a:t>«Боец» </a:t>
            </a:r>
            <a:r>
              <a:rPr lang="ru-RU" sz="1600" b="1" dirty="0" smtClean="0"/>
              <a:t>он описал подвиг красноармейца Якова </a:t>
            </a:r>
            <a:r>
              <a:rPr lang="ru-RU" sz="1600" b="1" dirty="0" err="1" smtClean="0"/>
              <a:t>Падерина</a:t>
            </a:r>
            <a:r>
              <a:rPr lang="ru-RU" sz="1600" b="1" dirty="0" smtClean="0"/>
              <a:t>, получившего звание Героя Советского Союза посмертно.</a:t>
            </a:r>
          </a:p>
          <a:p>
            <a:endParaRPr lang="ru-RU" sz="1200" b="1" dirty="0" smtClean="0"/>
          </a:p>
        </p:txBody>
      </p:sp>
      <p:pic>
        <p:nvPicPr>
          <p:cNvPr id="3074" name="Picture 2" descr="C:\Users\Людмила\Desktop\Из интернета\2297_20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2000232" y="500041"/>
            <a:ext cx="4857784" cy="335237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868" y="428604"/>
            <a:ext cx="52149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Роман «Молодая гвардия».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1071546"/>
            <a:ext cx="47863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Сразу после окончания </a:t>
            </a:r>
          </a:p>
          <a:p>
            <a:r>
              <a:rPr lang="ru-RU" sz="1600" b="1" dirty="0" smtClean="0"/>
              <a:t>Великой Отечественной войны </a:t>
            </a:r>
          </a:p>
          <a:p>
            <a:r>
              <a:rPr lang="ru-RU" sz="1600" b="1" dirty="0" smtClean="0"/>
              <a:t>(1941 – 1945) Фадеев садится за написание романа о </a:t>
            </a:r>
            <a:r>
              <a:rPr lang="ru-RU" sz="1600" b="1" dirty="0" err="1" smtClean="0"/>
              <a:t>Краснодонской</a:t>
            </a:r>
            <a:r>
              <a:rPr lang="ru-RU" sz="1600" b="1" dirty="0" smtClean="0"/>
              <a:t> подпольной организации «Молодая гвардия», действовавшей на оккупированной фашистами территории, многие члены которой геройски погибли в фашистских застенках.</a:t>
            </a: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3571876"/>
            <a:ext cx="45005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Впервые книга вышла в свет </a:t>
            </a:r>
          </a:p>
          <a:p>
            <a:r>
              <a:rPr lang="ru-RU" sz="1600" b="1" dirty="0" smtClean="0"/>
              <a:t>в 1946 году</a:t>
            </a:r>
            <a:endParaRPr lang="ru-RU" sz="1600" b="1" dirty="0"/>
          </a:p>
        </p:txBody>
      </p:sp>
      <p:pic>
        <p:nvPicPr>
          <p:cNvPr id="1027" name="Picture 3" descr="C:\Users\Людмила\Desktop\Из интернета\Молод.jpg"/>
          <p:cNvPicPr>
            <a:picLocks noChangeAspect="1" noChangeArrowheads="1"/>
          </p:cNvPicPr>
          <p:nvPr/>
        </p:nvPicPr>
        <p:blipFill>
          <a:blip r:embed="rId3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500034" y="3071810"/>
            <a:ext cx="1928826" cy="3018612"/>
          </a:xfrm>
          <a:prstGeom prst="rect">
            <a:avLst/>
          </a:prstGeom>
          <a:noFill/>
        </p:spPr>
      </p:pic>
      <p:pic>
        <p:nvPicPr>
          <p:cNvPr id="1028" name="Picture 4" descr="C:\Users\Людмила\Desktop\Из интернета\20081115162105.jpeg"/>
          <p:cNvPicPr>
            <a:picLocks noChangeAspect="1" noChangeArrowheads="1"/>
          </p:cNvPicPr>
          <p:nvPr/>
        </p:nvPicPr>
        <p:blipFill>
          <a:blip r:embed="rId4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1357290" y="428604"/>
            <a:ext cx="2164362" cy="3143272"/>
          </a:xfrm>
          <a:prstGeom prst="rect">
            <a:avLst/>
          </a:prstGeom>
          <a:noFill/>
        </p:spPr>
      </p:pic>
      <p:pic>
        <p:nvPicPr>
          <p:cNvPr id="9" name="Picture 2" descr="C:\Users\Людмила\Desktop\Из интернета\1-web.jpg"/>
          <p:cNvPicPr>
            <a:picLocks noChangeAspect="1" noChangeArrowheads="1"/>
          </p:cNvPicPr>
          <p:nvPr/>
        </p:nvPicPr>
        <p:blipFill>
          <a:blip r:embed="rId5" cstate="print">
            <a:lum contrast="30000"/>
          </a:blip>
          <a:srcRect/>
          <a:stretch>
            <a:fillRect/>
          </a:stretch>
        </p:blipFill>
        <p:spPr bwMode="auto">
          <a:xfrm>
            <a:off x="6061993" y="4286256"/>
            <a:ext cx="2449303" cy="21431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42968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Общественная и политическая деятельность</a:t>
            </a:r>
          </a:p>
          <a:p>
            <a:endParaRPr lang="ru-RU" dirty="0" smtClean="0"/>
          </a:p>
          <a:p>
            <a:r>
              <a:rPr lang="ru-RU" sz="1600" dirty="0" smtClean="0"/>
              <a:t>Много лет Фадеев руководил писательскими организациями разного уровня. в 1926-32 гг. был одним из организаторов и идеологов РАПП.</a:t>
            </a:r>
          </a:p>
          <a:p>
            <a:endParaRPr lang="ru-RU" sz="1600" dirty="0" smtClean="0"/>
          </a:p>
          <a:p>
            <a:pPr algn="ctr"/>
            <a:r>
              <a:rPr lang="ru-RU" sz="1600" dirty="0"/>
              <a:t>В</a:t>
            </a:r>
            <a:r>
              <a:rPr lang="ru-RU" sz="1600" dirty="0" smtClean="0"/>
              <a:t> Союзе писателей СССР:</a:t>
            </a:r>
          </a:p>
          <a:p>
            <a:endParaRPr lang="ru-RU" sz="1600" dirty="0" smtClean="0"/>
          </a:p>
          <a:p>
            <a:r>
              <a:rPr lang="ru-RU" sz="1600" dirty="0" smtClean="0"/>
              <a:t>1932 входил в Оргкомитет по созданию Союза писателей СССР после ликвидации РАПП.</a:t>
            </a:r>
          </a:p>
          <a:p>
            <a:r>
              <a:rPr lang="ru-RU" sz="1600" dirty="0" smtClean="0"/>
              <a:t>1934-1939 — заместитель председателя оргкомитета</a:t>
            </a:r>
          </a:p>
          <a:p>
            <a:r>
              <a:rPr lang="ru-RU" sz="1600" dirty="0" smtClean="0"/>
              <a:t>1939-1944 — секретарь</a:t>
            </a:r>
          </a:p>
          <a:p>
            <a:r>
              <a:rPr lang="ru-RU" sz="1600" dirty="0" smtClean="0"/>
              <a:t>1946-1954 — генеральный секретарь и председатель правления</a:t>
            </a:r>
          </a:p>
          <a:p>
            <a:r>
              <a:rPr lang="ru-RU" sz="1600" dirty="0" smtClean="0"/>
              <a:t>1954-1956 — секретарь правления.</a:t>
            </a:r>
          </a:p>
          <a:p>
            <a:endParaRPr lang="ru-RU" sz="1600" dirty="0" smtClean="0"/>
          </a:p>
          <a:p>
            <a:r>
              <a:rPr lang="ru-RU" sz="1600" dirty="0" smtClean="0"/>
              <a:t>Вице-президент Всемирного Совета Мира (с 1950). Член ЦК КПСС (1939–56); на 20-м съезде КПСС (1956) избран кандидатом в члены ЦК КПСС. Депутат Верховного Совета СССР 2–4-го созывов и Верховного Совета РСФСР 3-го созыва.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Марка СССР, 1971 г.</a:t>
            </a:r>
          </a:p>
          <a:p>
            <a:endParaRPr lang="ru-RU" sz="1600" dirty="0" smtClean="0"/>
          </a:p>
          <a:p>
            <a:r>
              <a:rPr lang="ru-RU" sz="1600" dirty="0" smtClean="0"/>
              <a:t>В 1942-1944 работал Фадеев главным редактором «Литературной газеты», был организатором </a:t>
            </a:r>
            <a:r>
              <a:rPr lang="ru-RU" sz="1600" dirty="0" smtClean="0"/>
              <a:t> </a:t>
            </a:r>
            <a:r>
              <a:rPr lang="ru-RU" sz="1600" dirty="0" smtClean="0"/>
              <a:t>журнала «Октябрь» и входил в его редколлегию.</a:t>
            </a:r>
          </a:p>
          <a:p>
            <a:endParaRPr lang="ru-RU" sz="1600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35824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Гражданская позиция. Последние годы</a:t>
            </a:r>
            <a:endParaRPr lang="ru-RU" b="1" dirty="0" smtClean="0"/>
          </a:p>
          <a:p>
            <a:endParaRPr lang="ru-RU" dirty="0" smtClean="0"/>
          </a:p>
          <a:p>
            <a:r>
              <a:rPr lang="ru-RU" sz="1100" b="1" dirty="0" smtClean="0"/>
              <a:t>Стоя у руля писательской организации, Александр Фадеев проводил в жизнь репрессивные решения партии и правительства по отношению к своим коллегам : Зощенко, Ахматовой, Платонову. В 1946 году после исторического постановления Жданова, фактически уничтожавшего Зощенко и Ахматову как литераторов, Фадеев был среди тех, кто приводил в исполнение этот приговор. В 1949 году Александр Фадеев стал одним из авторов программной редакционной статьи в органе ЦК КПСС газете «Правда» под названием «Об одной антипатриотической группе театральных критиков». Эта статья послужила началом кампании, получившей известность как «Борьба с космополитизмом».</a:t>
            </a:r>
          </a:p>
          <a:p>
            <a:endParaRPr lang="ru-RU" sz="1100" b="1" dirty="0" smtClean="0"/>
          </a:p>
          <a:p>
            <a:r>
              <a:rPr lang="ru-RU" sz="1100" b="1" dirty="0" smtClean="0"/>
              <a:t>Но он же в 1948 году хлопотал о том, чтобы выделить значительную сумму из фондов Союза Писателей СССР для оставшегося без копейки Михаила Зощенко. Фадеев проявлял искреннее участие и поддержку в судьбе многих нелюбимых властями литераторов: Пастернака, Заболоцкого, Гумилёва, несколько раз потихоньку передавал деньги на лечение Андрея Платонова его жене.</a:t>
            </a:r>
          </a:p>
          <a:p>
            <a:endParaRPr lang="ru-RU" sz="1100" b="1" dirty="0" smtClean="0"/>
          </a:p>
          <a:p>
            <a:r>
              <a:rPr lang="ru-RU" sz="1100" b="1" dirty="0" smtClean="0"/>
              <a:t>Тяжело переживая такое раздвоение, он страдал бессонницей, впал в депрессию. В последние годы Фадеев пристрастился к спиртному и впадал в долгие запои.</a:t>
            </a:r>
          </a:p>
          <a:p>
            <a:endParaRPr lang="ru-RU" sz="1100" b="1" dirty="0" smtClean="0"/>
          </a:p>
          <a:p>
            <a:r>
              <a:rPr lang="ru-RU" sz="1100" b="1" u="sng" dirty="0" smtClean="0"/>
              <a:t>Илья Эренбург писал о нём:</a:t>
            </a:r>
          </a:p>
          <a:p>
            <a:endParaRPr lang="ru-RU" sz="1100" b="1" dirty="0" smtClean="0"/>
          </a:p>
          <a:p>
            <a:r>
              <a:rPr lang="ru-RU" sz="1100" b="1" dirty="0" smtClean="0"/>
              <a:t>Фадеев был смелым, но дисциплинированным солдатом, он никогда не забывал о прерогативах главнокомандующего.</a:t>
            </a:r>
          </a:p>
          <a:p>
            <a:endParaRPr lang="ru-RU" sz="1100" b="1" dirty="0" smtClean="0"/>
          </a:p>
          <a:p>
            <a:r>
              <a:rPr lang="ru-RU" sz="1100" b="1" dirty="0" smtClean="0"/>
              <a:t>Хрущевской оттепели Фадеев не принял. В 1956 году с трибуны XX съезда деятельность лидера советских литераторов была подвергнута жестокой критике Михаилом Шолоховым. Фадеев не был избран членом, а только кандидатом в члены ЦК КПСС. Фадеева прямо называли одним из виновников репрессий в среде советских писателей.</a:t>
            </a:r>
          </a:p>
          <a:p>
            <a:endParaRPr lang="ru-RU" sz="1100" b="1" dirty="0" smtClean="0"/>
          </a:p>
          <a:p>
            <a:r>
              <a:rPr lang="ru-RU" sz="1100" b="1" dirty="0" smtClean="0"/>
              <a:t>После XX съезда конфликт Фадеева со своей совестью обострился до предела. Он признавался своему старому другу Юрию </a:t>
            </a:r>
            <a:r>
              <a:rPr lang="ru-RU" sz="1100" b="1" dirty="0" err="1" smtClean="0"/>
              <a:t>Либединскому</a:t>
            </a:r>
            <a:r>
              <a:rPr lang="ru-RU" sz="1100" b="1" dirty="0" smtClean="0"/>
              <a:t>: « Совесть мучает. Трудно жить, Юра, с окровавленными руками».</a:t>
            </a:r>
            <a:endParaRPr lang="ru-RU" sz="16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48" y="1000108"/>
            <a:ext cx="4572000" cy="43396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/>
              <a:t>Смерть</a:t>
            </a:r>
          </a:p>
          <a:p>
            <a:endParaRPr lang="ru-RU" dirty="0" smtClean="0"/>
          </a:p>
          <a:p>
            <a:r>
              <a:rPr lang="ru-RU" dirty="0" smtClean="0"/>
              <a:t>13 мая 1956 г. Александр Фадеев застрелился из револьвера на своей даче в </a:t>
            </a:r>
            <a:r>
              <a:rPr lang="ru-RU" dirty="0" err="1" smtClean="0"/>
              <a:t>Переделкино</a:t>
            </a:r>
            <a:r>
              <a:rPr lang="ru-RU" dirty="0" smtClean="0"/>
              <a:t>. В некрологе официальной причиной самоубийства был указан алкоголизм. В действительности за две недели до своего самоубийства А. А. Фадеев бросил пить, «Примерно за неделю до самоубийства стал готовиться к нему, писал письма разным людям» (Вячеслав Всеволодович Иванов)</a:t>
            </a:r>
          </a:p>
          <a:p>
            <a:endParaRPr lang="ru-RU" dirty="0" smtClean="0"/>
          </a:p>
        </p:txBody>
      </p:sp>
      <p:pic>
        <p:nvPicPr>
          <p:cNvPr id="3" name="Picture 2" descr="C:\Users\Людмила\Desktop\Из интернета\435079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500034" y="571480"/>
            <a:ext cx="3601916" cy="51435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242</TotalTime>
  <Words>1585</Words>
  <Application>Microsoft Office PowerPoint</Application>
  <PresentationFormat>Экран (4:3)</PresentationFormat>
  <Paragraphs>73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Александр Александрович Фадеев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Ник</cp:lastModifiedBy>
  <cp:revision>27</cp:revision>
  <dcterms:created xsi:type="dcterms:W3CDTF">2010-01-10T11:51:02Z</dcterms:created>
  <dcterms:modified xsi:type="dcterms:W3CDTF">2011-12-19T13:53:08Z</dcterms:modified>
</cp:coreProperties>
</file>