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7" r:id="rId2"/>
    <p:sldId id="278" r:id="rId3"/>
    <p:sldId id="260" r:id="rId4"/>
    <p:sldId id="257" r:id="rId5"/>
    <p:sldId id="258" r:id="rId6"/>
    <p:sldId id="268" r:id="rId7"/>
    <p:sldId id="269" r:id="rId8"/>
    <p:sldId id="273" r:id="rId9"/>
    <p:sldId id="261" r:id="rId10"/>
    <p:sldId id="266" r:id="rId11"/>
    <p:sldId id="270" r:id="rId12"/>
    <p:sldId id="272" r:id="rId13"/>
    <p:sldId id="280" r:id="rId14"/>
    <p:sldId id="262" r:id="rId15"/>
    <p:sldId id="267" r:id="rId16"/>
    <p:sldId id="271" r:id="rId17"/>
    <p:sldId id="264" r:id="rId18"/>
    <p:sldId id="265" r:id="rId19"/>
    <p:sldId id="276" r:id="rId20"/>
    <p:sldId id="279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8080"/>
    <a:srgbClr val="800000"/>
    <a:srgbClr val="660033"/>
    <a:srgbClr val="336699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811" autoAdjust="0"/>
    <p:restoredTop sz="94982" autoAdjust="0"/>
  </p:normalViewPr>
  <p:slideViewPr>
    <p:cSldViewPr>
      <p:cViewPr varScale="1">
        <p:scale>
          <a:sx n="99" d="100"/>
          <a:sy n="99" d="100"/>
        </p:scale>
        <p:origin x="-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47D0B-A2E4-4B3B-8B33-7B451CA07714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B3E2F-10DC-4019-BA5C-47D6DBC63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B3E2F-10DC-4019-BA5C-47D6DBC6330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7F8C41-F449-4F7C-8444-68AA3767300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46C6C-5BCF-450B-B3C6-83A5D790108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F6C64-8A3F-463E-BEE1-5D7DD3A2C83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9BF68E-051B-4CC4-B10E-F7BA9B318CD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E12C74-C50E-4A62-9D01-37FBC2A678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20206-5E3D-4C87-BE5F-A0A4731496B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AB4AD-1463-4BD8-805C-5B21ED854A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163AF-B545-4039-B50D-70F6E4A50BE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892F0-52CA-4801-890C-BD279774091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98350-AB7F-4822-8B60-A9ADE9ACFD8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2161E-3F5C-4210-8946-CAF99067834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E9C936-F324-4391-AB35-ACC37CBF2F1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Основы философии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Философия Нового времени</a:t>
            </a:r>
            <a:endParaRPr lang="ru-RU" dirty="0"/>
          </a:p>
        </p:txBody>
      </p:sp>
      <p:pic>
        <p:nvPicPr>
          <p:cNvPr id="18434" name="Picture 2" descr="Картинки по запросу философия нового време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04"/>
            <a:ext cx="7620000" cy="6215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116632"/>
            <a:ext cx="7554168" cy="922114"/>
          </a:xfrm>
        </p:spPr>
        <p:txBody>
          <a:bodyPr/>
          <a:lstStyle/>
          <a:p>
            <a:r>
              <a:rPr lang="ru-RU" dirty="0" smtClean="0"/>
              <a:t>Томас Гоббс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714876" y="1214422"/>
            <a:ext cx="4248150" cy="452596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000" i="1" u="sng" dirty="0" smtClean="0"/>
              <a:t>Основные произведения: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«Левиафан, или Материя, форма и власть государства церковного и гражданского» (одна из первых попыток ответа на вопрос: как возникло общество? Как оно развивается? Каково место человека в обществе?)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Философская трилогия «Основы философии» : 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«О теле» (1655) ;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«О человеке» (1658);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«О гражданине» (1642);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1044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358114" cy="98903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Основными философскими положениями Гоббса можно считать следующие: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46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1. </a:t>
            </a:r>
            <a:r>
              <a:rPr lang="ru-RU" b="1" dirty="0" smtClean="0"/>
              <a:t>Онтологические. </a:t>
            </a:r>
          </a:p>
          <a:p>
            <a:pPr algn="just"/>
            <a:r>
              <a:rPr lang="ru-RU" dirty="0" smtClean="0"/>
              <a:t>Мир – это единая материальная субстанция, и никакой другой не существует. Материя вечна, состоит из отдельных тел, которые возникают и исчезают. Любое тело обладает протяженностью и формой, имеет длину, высоту и ширину. Мир состоит из материальных фигур, фигуры – на плоскости создаются из линий, а линии представляют собой сумму материальных точек.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786058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2. </a:t>
            </a:r>
            <a:r>
              <a:rPr lang="ru-RU" b="1" dirty="0" smtClean="0"/>
              <a:t>Гносеологические. </a:t>
            </a:r>
          </a:p>
          <a:p>
            <a:pPr algn="just"/>
            <a:r>
              <a:rPr lang="ru-RU" dirty="0" smtClean="0"/>
              <a:t>Он признает познаваемость мира и считает, что источником знаний человека является объективная действительность. В основе познания находятся «идеи» – конкретные представления, возникающие на основе чувственного опыта. Познание, начинаясь с ощущений, завершается в разуме.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8625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3. В </a:t>
            </a:r>
            <a:r>
              <a:rPr lang="ru-RU" b="1" dirty="0" smtClean="0"/>
              <a:t>учении о человеке как гражданине </a:t>
            </a:r>
            <a:r>
              <a:rPr lang="ru-RU" dirty="0" smtClean="0"/>
              <a:t>Гоббс рассматривает отношение человека к обществу. Основное внимание он уделяет государству. Государство – «искусственное тело», возникшее на основе общественного договора с целью прекратить войну всех против всех.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290"/>
            <a:ext cx="8358246" cy="618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/>
              <a:t>«Мы находим в природе человека три основных причины войны: во-первых, соперничество; во-вторых, недоверие; в третьих, жажда славы»</a:t>
            </a:r>
          </a:p>
          <a:p>
            <a:pPr algn="ctr">
              <a:lnSpc>
                <a:spcPct val="80000"/>
              </a:lnSpc>
            </a:pPr>
            <a:endParaRPr lang="ru-RU" sz="3200" dirty="0" smtClean="0"/>
          </a:p>
          <a:p>
            <a:pPr algn="ctr">
              <a:lnSpc>
                <a:spcPct val="80000"/>
              </a:lnSpc>
            </a:pPr>
            <a:r>
              <a:rPr lang="ru-RU" sz="3200" dirty="0" smtClean="0"/>
              <a:t>«Нельзя отрицать, что естественным состоянием людей до образования общества была война, и не только война, но война всех против всех»</a:t>
            </a:r>
          </a:p>
          <a:p>
            <a:pPr algn="ctr">
              <a:lnSpc>
                <a:spcPct val="80000"/>
              </a:lnSpc>
            </a:pPr>
            <a:endParaRPr lang="ru-RU" sz="3200" dirty="0" smtClean="0"/>
          </a:p>
          <a:p>
            <a:pPr algn="ctr">
              <a:lnSpc>
                <a:spcPct val="80000"/>
              </a:lnSpc>
            </a:pPr>
            <a:r>
              <a:rPr lang="ru-RU" sz="3200" dirty="0" smtClean="0"/>
              <a:t>«Только настоящее имеет бытие в природе, прошедшее имеет бытие лишь в памяти, а будущее не имеет никакого бытия»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Джон Локк – представитель английского эмпиризма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32507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1268760"/>
            <a:ext cx="5184576" cy="485740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6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Мир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материалистичен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;</a:t>
            </a:r>
          </a:p>
          <a:p>
            <a:pPr algn="ctr">
              <a:lnSpc>
                <a:spcPct val="96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основе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познания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лежит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только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опыт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(«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нет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ничего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мыслях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человека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чего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этого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было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чувствах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»);</a:t>
            </a:r>
          </a:p>
          <a:p>
            <a:pPr algn="ctr">
              <a:lnSpc>
                <a:spcPct val="96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Сознание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–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пустое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помещение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которое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течение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жизни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наполняется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опытом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(в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этой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связи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является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всемирно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известным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высказывание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Локка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о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сознании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ка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о «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чистой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доске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»,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которой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записывается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опыт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-Tabula rasa);</a:t>
            </a:r>
          </a:p>
          <a:p>
            <a:pPr algn="ctr">
              <a:lnSpc>
                <a:spcPct val="96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цель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философии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–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помочь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человеку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добиться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успеха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своей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деятельности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;</a:t>
            </a:r>
          </a:p>
          <a:p>
            <a:pPr algn="ctr">
              <a:lnSpc>
                <a:spcPct val="96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идеал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человека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–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спокойный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законопослушный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добропорядочный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джентельмен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который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повышает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уровень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своего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образования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добивается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хороших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результатов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своей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профессии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;</a:t>
            </a:r>
          </a:p>
          <a:p>
            <a:pPr algn="ctr">
              <a:lnSpc>
                <a:spcPct val="96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идеал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государства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–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государство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построенное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основе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разделения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властей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законодательную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исполнительную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(в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том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числе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судебную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федеративную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(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внешнеполитическую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).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Локк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стал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первым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кто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выдвинул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эту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идею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6768350" cy="1143000"/>
          </a:xfrm>
        </p:spPr>
        <p:txBody>
          <a:bodyPr/>
          <a:lstStyle/>
          <a:p>
            <a:r>
              <a:rPr lang="ru-RU" dirty="0" smtClean="0"/>
              <a:t>Рене Декарт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6724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196752"/>
            <a:ext cx="4896544" cy="4929411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Скептически относился к возможности построения новой науки на основе опыта. Чувственный опыт не способен дать достоверное знание, ибо мы часто сталкиваемся с иллюзиями и галлюцинациями, а мир, воспринимаемый нами с помощью чувств, может оказаться сном</a:t>
            </a:r>
          </a:p>
          <a:p>
            <a:pPr algn="ctr">
              <a:lnSpc>
                <a:spcPct val="89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обосновал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ведущую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роль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разума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в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познании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;</a:t>
            </a:r>
          </a:p>
          <a:p>
            <a:pPr algn="ctr">
              <a:lnSpc>
                <a:spcPct val="89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стал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автором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теории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дуализма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чем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попытался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примирить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материалистическое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и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идеалистическое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направление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в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философии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;</a:t>
            </a:r>
          </a:p>
          <a:p>
            <a:pPr algn="ctr">
              <a:lnSpc>
                <a:spcPct val="89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выдвинул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теорию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о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научном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методе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познания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и о «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врожденных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en-GB" sz="1800" dirty="0" err="1" smtClean="0">
                <a:solidFill>
                  <a:srgbClr val="000000"/>
                </a:solidFill>
                <a:cs typeface="Times New Roman" pitchFamily="16" charset="0"/>
              </a:rPr>
              <a:t>идея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6" charset="0"/>
              </a:rPr>
              <a:t>»</a:t>
            </a:r>
          </a:p>
          <a:p>
            <a:pPr>
              <a:buNone/>
            </a:pP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928694"/>
          </a:xfrm>
        </p:spPr>
        <p:txBody>
          <a:bodyPr/>
          <a:lstStyle/>
          <a:p>
            <a:r>
              <a:rPr lang="ru-RU" dirty="0" smtClean="0"/>
              <a:t>Рене Декарт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447800"/>
            <a:ext cx="4861754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u="sng" dirty="0" smtClean="0"/>
              <a:t>Основные работы:</a:t>
            </a:r>
          </a:p>
          <a:p>
            <a:r>
              <a:rPr lang="ru-RU" sz="1800" dirty="0" smtClean="0"/>
              <a:t>«Мир или трактат о свете» (написан на основе идей Галилея, не опубликован при жизни)</a:t>
            </a:r>
          </a:p>
          <a:p>
            <a:r>
              <a:rPr lang="ru-RU" sz="1800" dirty="0" smtClean="0"/>
              <a:t>«Рассуждение о методе» (1637)</a:t>
            </a:r>
          </a:p>
          <a:p>
            <a:r>
              <a:rPr lang="ru-RU" sz="1800" dirty="0" smtClean="0"/>
              <a:t>«Размышления о первой философии» (1641)</a:t>
            </a:r>
          </a:p>
          <a:p>
            <a:r>
              <a:rPr lang="ru-RU" sz="1800" dirty="0" smtClean="0"/>
              <a:t>«Первоначала философии» (1644) </a:t>
            </a:r>
          </a:p>
          <a:p>
            <a:pPr algn="ctr">
              <a:buNone/>
            </a:pPr>
            <a:r>
              <a:rPr lang="ru-RU" sz="1800" dirty="0" smtClean="0"/>
              <a:t>Самая знаменитая его работа</a:t>
            </a:r>
          </a:p>
          <a:p>
            <a:pPr algn="ctr">
              <a:buNone/>
            </a:pPr>
            <a:r>
              <a:rPr lang="ru-RU" sz="1800" dirty="0" smtClean="0"/>
              <a:t> «Размышления о первой философии» сразу была вызовом всей общепризнанной тогда философии как науки. Она обошла всю Европу и вызвала ряд возражений, на которые Декарт написал пространные ответы. </a:t>
            </a:r>
            <a:endParaRPr lang="ru-RU" sz="18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391215" cy="537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59632" y="285728"/>
            <a:ext cx="7670086" cy="584043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000" dirty="0" smtClean="0"/>
              <a:t>«Я еще в школе усвоил, что нельзя выдумать ничего столь оригинального и маловероятного, что не было бы уже высказано кем-либо из философов»</a:t>
            </a:r>
          </a:p>
          <a:p>
            <a:pPr>
              <a:lnSpc>
                <a:spcPct val="90000"/>
              </a:lnSpc>
            </a:pPr>
            <a:r>
              <a:rPr lang="ru-RU" sz="3000" dirty="0" smtClean="0"/>
              <a:t>«Разум - это зажигательное стекло, которое, воспламеняя, само остается холодным»</a:t>
            </a:r>
          </a:p>
          <a:p>
            <a:pPr>
              <a:lnSpc>
                <a:spcPct val="90000"/>
              </a:lnSpc>
            </a:pPr>
            <a:r>
              <a:rPr lang="ru-RU" sz="3000" dirty="0" smtClean="0"/>
              <a:t>«Все науки настолько связаны между собою, что легче изучать их все сразу, нежели какую-либо одну из них в отдельности от всех прочих»</a:t>
            </a:r>
          </a:p>
          <a:p>
            <a:pPr>
              <a:lnSpc>
                <a:spcPct val="90000"/>
              </a:lnSpc>
            </a:pPr>
            <a:r>
              <a:rPr lang="ru-RU" sz="3000" dirty="0" smtClean="0"/>
              <a:t>«Мало иметь хороший ум, главное - хорошо его применять»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/>
              <a:t>Бенедикт Спиноза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5125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052736"/>
            <a:ext cx="4896544" cy="452596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9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не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существует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различия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между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высшей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субстанцией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–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Богом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– и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сотворенными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им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другими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субстанциями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;</a:t>
            </a:r>
          </a:p>
          <a:p>
            <a:pPr algn="ctr">
              <a:lnSpc>
                <a:spcPct val="89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существует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только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одна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единая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субстанция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которая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заключает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в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себе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окружающий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мир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(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природу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 и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Бога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;</a:t>
            </a:r>
          </a:p>
          <a:p>
            <a:pPr algn="ctr">
              <a:lnSpc>
                <a:spcPct val="89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природа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и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Бог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едины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;</a:t>
            </a:r>
          </a:p>
          <a:p>
            <a:pPr algn="ctr">
              <a:lnSpc>
                <a:spcPct val="89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внешней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причиной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существования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модусов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является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единая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субстанция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(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Природа-Бог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); </a:t>
            </a:r>
          </a:p>
          <a:p>
            <a:pPr algn="ctr">
              <a:lnSpc>
                <a:spcPct val="89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они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зависят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нее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подвержены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изменениям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движутся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во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времени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и </a:t>
            </a:r>
            <a:r>
              <a:rPr lang="en-GB" sz="22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пространстве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Готфрид Лейбниц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4726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268760"/>
            <a:ext cx="5040560" cy="4525963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 В понимании Лейбница мир представал </a:t>
            </a:r>
            <a:r>
              <a:rPr lang="ru-RU" sz="1800" i="1" dirty="0" smtClean="0"/>
              <a:t>живым</a:t>
            </a:r>
            <a:r>
              <a:rPr lang="ru-RU" sz="1800" dirty="0" smtClean="0"/>
              <a:t> и </a:t>
            </a:r>
            <a:r>
              <a:rPr lang="ru-RU" sz="1800" i="1" dirty="0" smtClean="0"/>
              <a:t>одушевленным</a:t>
            </a:r>
            <a:r>
              <a:rPr lang="ru-RU" sz="1800" dirty="0" smtClean="0"/>
              <a:t>. В каждом веществе философ  видел бесконечное множество живых существ — монад. Это вполне совпадает с современным представлением о том, что окружающий мир на­полнен невидимыми глазу микроорганизмами. Монадология Лейбница явилась своеобразным философским обобщением, предшествующим научному открытию микроскопа. Научные открытия требовали новых воззрений на природу, и ответом на эту потребность явилась монадология Лейбница.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effectLst/>
              </a:rPr>
              <a:t>Домашнее задание</a:t>
            </a:r>
            <a:endParaRPr lang="ru-RU" sz="4800" b="1" dirty="0">
              <a:solidFill>
                <a:srgbClr val="00B0F0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1538" y="1428736"/>
            <a:ext cx="7443782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Почему Новое время философия начала сближаться с наукой? Какие причины содействовали этому сближению? Как это отразилось на содержании философии? Приведите примеры, которые свидетельствуют о том, что многие философы Нового времени были одновременно и учеными.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Rectangle 132"/>
          <p:cNvSpPr>
            <a:spLocks noGrp="1" noChangeArrowheads="1"/>
          </p:cNvSpPr>
          <p:nvPr>
            <p:ph type="ctrTitle"/>
          </p:nvPr>
        </p:nvSpPr>
        <p:spPr>
          <a:xfrm>
            <a:off x="1285852" y="260648"/>
            <a:ext cx="7462612" cy="1672912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336699"/>
                </a:solidFill>
              </a:rPr>
              <a:t>Философия </a:t>
            </a:r>
            <a:br>
              <a:rPr lang="ru-RU" sz="5400" b="1" i="1" dirty="0" smtClean="0">
                <a:solidFill>
                  <a:srgbClr val="336699"/>
                </a:solidFill>
              </a:rPr>
            </a:br>
            <a:r>
              <a:rPr lang="ru-RU" sz="5400" b="1" i="1" dirty="0" smtClean="0">
                <a:solidFill>
                  <a:srgbClr val="336699"/>
                </a:solidFill>
              </a:rPr>
              <a:t>Нового времени</a:t>
            </a:r>
            <a:endParaRPr lang="es-ES" sz="5400" b="1" i="1" dirty="0">
              <a:solidFill>
                <a:srgbClr val="336699"/>
              </a:solidFill>
            </a:endParaRPr>
          </a:p>
        </p:txBody>
      </p:sp>
      <p:sp>
        <p:nvSpPr>
          <p:cNvPr id="2191" name="Rectangle 143"/>
          <p:cNvSpPr>
            <a:spLocks noChangeArrowheads="1"/>
          </p:cNvSpPr>
          <p:nvPr/>
        </p:nvSpPr>
        <p:spPr bwMode="auto">
          <a:xfrm>
            <a:off x="1692275" y="2349500"/>
            <a:ext cx="5761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3200" dirty="0" smtClean="0">
              <a:solidFill>
                <a:srgbClr val="336699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7715272" y="2285992"/>
          <a:ext cx="1055688" cy="2562225"/>
        </p:xfrm>
        <a:graphic>
          <a:graphicData uri="http://schemas.openxmlformats.org/presentationml/2006/ole">
            <p:oleObj spid="_x0000_s62466" name="Clip" r:id="rId4" imgW="1621800" imgH="3934080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14414" y="2285992"/>
            <a:ext cx="592935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3200" dirty="0" smtClean="0"/>
              <a:t>Поиски метода: рационализм и эмпиризм.</a:t>
            </a:r>
          </a:p>
          <a:p>
            <a:pPr marL="228600" indent="-228600">
              <a:buNone/>
            </a:pPr>
            <a:r>
              <a:rPr lang="ru-RU" sz="3200" dirty="0" smtClean="0"/>
              <a:t>2. Развитие эмпиризма и рационализма в философии Нового времени.</a:t>
            </a:r>
          </a:p>
          <a:p>
            <a:pPr marL="228600" indent="-22860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00B0F0"/>
                </a:solidFill>
                <a:effectLst/>
              </a:rPr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Объясните, что такое познание «путем паука», «путем муравья», «путем пчелы»? (Ф.Бэкон). Приведите примеры.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Новое время – </a:t>
            </a:r>
            <a:br>
              <a:rPr lang="ru-RU" dirty="0" smtClean="0"/>
            </a:br>
            <a:r>
              <a:rPr lang="ru-RU" dirty="0" smtClean="0"/>
              <a:t>период с </a:t>
            </a:r>
            <a:r>
              <a:rPr lang="en-US" dirty="0" smtClean="0"/>
              <a:t>XVII</a:t>
            </a:r>
            <a:r>
              <a:rPr lang="ru-RU" dirty="0" smtClean="0"/>
              <a:t> по </a:t>
            </a:r>
            <a:r>
              <a:rPr lang="en-US" dirty="0" smtClean="0"/>
              <a:t>XIX</a:t>
            </a:r>
            <a:r>
              <a:rPr lang="ru-RU" dirty="0" smtClean="0"/>
              <a:t> вв.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47800"/>
            <a:ext cx="7429552" cy="4800600"/>
          </a:xfrm>
        </p:spPr>
        <p:txBody>
          <a:bodyPr/>
          <a:lstStyle/>
          <a:p>
            <a:pPr algn="ctr">
              <a:buNone/>
            </a:pPr>
            <a:r>
              <a:rPr lang="ru-RU" sz="2600" dirty="0" smtClean="0"/>
              <a:t>Началом этого периода считается английская буржуазная революция, с которой происходит становление индустриального общества. Эпоха заводов, фабрик, урбанизации, могущественной техники породила и современную науку.</a:t>
            </a:r>
          </a:p>
          <a:p>
            <a:pPr algn="ctr">
              <a:buNone/>
            </a:pPr>
            <a:r>
              <a:rPr lang="ru-RU" sz="2600" dirty="0" smtClean="0"/>
              <a:t>С точки зрения мировоззрения, Новое время продолжило идеи эпохи Возрождения, но центральной проблемой философии был уже не человек, а человеческий разум, его возможности.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548680"/>
            <a:ext cx="7411292" cy="981075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Для философии Нового времени принципиальное значение играет спор между двумя направлениями в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гносеологии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435608" y="1714488"/>
            <a:ext cx="7498080" cy="4533912"/>
          </a:xfrm>
        </p:spPr>
        <p:txBody>
          <a:bodyPr/>
          <a:lstStyle/>
          <a:p>
            <a:pPr lvl="1" eaLnBrk="1">
              <a:buFont typeface="Arial" charset="0"/>
              <a:buChar char="•"/>
              <a:defRPr/>
            </a:pP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Эмпиризм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направление в теории познания, которое признает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чувственный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опыт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как единственный источник знаний; </a:t>
            </a:r>
          </a:p>
          <a:p>
            <a:pPr lvl="1" eaLnBrk="1">
              <a:buFont typeface="Arial" charset="0"/>
              <a:buChar char="•"/>
              <a:defRPr/>
            </a:pP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Рационализм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 направление в теории познания, которое выдвигает на первый план логическое основание науки, признает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разум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источником познания и критерием его истинности.</a:t>
            </a:r>
          </a:p>
          <a:p>
            <a:endParaRPr lang="ru-RU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188640"/>
            <a:ext cx="7643866" cy="114300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Фрэнсис</a:t>
            </a:r>
            <a:r>
              <a:rPr lang="ru-RU" sz="2800" dirty="0" smtClean="0"/>
              <a:t> Бэкон – английский философ, родоначальник эмпиризма и основатель опытной науки Нового времени</a:t>
            </a:r>
            <a:endParaRPr lang="ru-RU" sz="2800" dirty="0"/>
          </a:p>
        </p:txBody>
      </p:sp>
      <p:pic>
        <p:nvPicPr>
          <p:cNvPr id="7" name="Picture 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960440" cy="50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5976" y="1412776"/>
            <a:ext cx="4608512" cy="452596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000" i="1" u="sng" dirty="0" smtClean="0"/>
              <a:t>Основные работы</a:t>
            </a:r>
            <a:r>
              <a:rPr lang="ru-RU" sz="2000" b="1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«О достоинстве и приумножении наук»</a:t>
            </a:r>
            <a:r>
              <a:rPr lang="ru-RU" sz="2000" dirty="0" smtClean="0"/>
              <a:t> (глубокое преобразование массива накопленных знаний, рациональная его организация и упорядочивание)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«Новый Органон»</a:t>
            </a:r>
            <a:r>
              <a:rPr lang="ru-RU" sz="2000" dirty="0" smtClean="0"/>
              <a:t> (разработка методов получения нового знания)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«Новая Атлантида»</a:t>
            </a:r>
            <a:r>
              <a:rPr lang="ru-RU" sz="2000" dirty="0" smtClean="0"/>
              <a:t> (социальная утопия, оптимальное устройство общества, неизведанный остров, высокие технологии)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/>
              <a:t>Фрэнсис</a:t>
            </a:r>
            <a:r>
              <a:rPr lang="ru-RU" sz="5400" dirty="0" smtClean="0"/>
              <a:t> Бэкон</a:t>
            </a:r>
            <a:endParaRPr lang="ru-RU" sz="5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14414" y="1285860"/>
            <a:ext cx="7472386" cy="484030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Был сторонником доктрины «двойственной истины», суть которой заключается в том, что философия должна зависеть только от разума человека, хотя он может прибегать и к помощи веры, когда разум оказывается бессильным в достижении истины.</a:t>
            </a:r>
          </a:p>
          <a:p>
            <a:pPr algn="ctr">
              <a:buNone/>
            </a:pPr>
            <a:r>
              <a:rPr lang="ru-RU" sz="2000" dirty="0" smtClean="0"/>
              <a:t>Философу принадлежит заслуга разработки индуктивного метода познания. Он включает в себя:</a:t>
            </a:r>
          </a:p>
          <a:p>
            <a:pPr algn="ctr">
              <a:buNone/>
            </a:pPr>
            <a:r>
              <a:rPr lang="ru-RU" sz="2000" i="1" dirty="0" smtClean="0"/>
              <a:t>• наблюдение фактов;</a:t>
            </a:r>
          </a:p>
          <a:p>
            <a:pPr algn="ctr">
              <a:buNone/>
            </a:pPr>
            <a:r>
              <a:rPr lang="ru-RU" sz="2000" i="1" dirty="0" smtClean="0"/>
              <a:t>• их систематизацию и классификацию;</a:t>
            </a:r>
          </a:p>
          <a:p>
            <a:pPr algn="ctr">
              <a:buNone/>
            </a:pPr>
            <a:r>
              <a:rPr lang="ru-RU" sz="2000" i="1" dirty="0" smtClean="0"/>
              <a:t>• отсечение ненужных фактов;</a:t>
            </a:r>
          </a:p>
          <a:p>
            <a:pPr algn="ctr">
              <a:buNone/>
            </a:pPr>
            <a:r>
              <a:rPr lang="ru-RU" sz="2000" i="1" dirty="0" smtClean="0"/>
              <a:t>• разложение явления на составные части и проверку фактов на опыте;</a:t>
            </a:r>
          </a:p>
          <a:p>
            <a:pPr algn="ctr">
              <a:buNone/>
            </a:pPr>
            <a:r>
              <a:rPr lang="ru-RU" sz="2000" i="1" dirty="0" smtClean="0"/>
              <a:t>• обобщение.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/>
              <a:t>Фрэнсис</a:t>
            </a:r>
            <a:r>
              <a:rPr lang="ru-RU" sz="5400" dirty="0" smtClean="0"/>
              <a:t> Бэкон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7858180" cy="4911741"/>
          </a:xfrm>
        </p:spPr>
        <p:txBody>
          <a:bodyPr/>
          <a:lstStyle/>
          <a:p>
            <a:pPr algn="ctr">
              <a:buNone/>
            </a:pPr>
            <a:r>
              <a:rPr lang="ru-RU" sz="2100" dirty="0" smtClean="0"/>
              <a:t>Ценил свой метод исследования за то, что он позволил классифицировать факты, на которые опирается наука. Люди, считал он, не должны уподобляться паукам, которые ткут нить из самих себя; муравьям, которые просто собирают; они должны быть подобно пчелам, которые и собирают, и упорядочивают.</a:t>
            </a:r>
          </a:p>
          <a:p>
            <a:pPr algn="ctr">
              <a:buNone/>
            </a:pPr>
            <a:r>
              <a:rPr lang="ru-RU" sz="2100" dirty="0" smtClean="0"/>
              <a:t>Критикуя рационализм, Ф. Бэкон предостерегал человечество от пяти «идолов», т. е. дурных привычек ума, которые порождают ошибки. Это «идолы рода», т. е. ориентации, свойственные человеческому роду. «Идолы пещеры» – личные суеверия, присущие отдельному исследователю. «Идолы рынка» – использование в языке дурных слов, влияющих на наш ум. «Идолы театра» – те, что связаны с общепринятыми системами мышления, напр. религиозные. 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290"/>
            <a:ext cx="7472386" cy="591187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600" dirty="0" smtClean="0"/>
              <a:t>«Мы столько можем, сколько знаем. </a:t>
            </a:r>
          </a:p>
          <a:p>
            <a:pPr algn="ctr">
              <a:lnSpc>
                <a:spcPct val="80000"/>
              </a:lnSpc>
            </a:pPr>
            <a:r>
              <a:rPr lang="ru-RU" sz="2600" dirty="0" smtClean="0"/>
              <a:t>Знание - сила»</a:t>
            </a:r>
          </a:p>
          <a:p>
            <a:pPr algn="ctr">
              <a:lnSpc>
                <a:spcPct val="80000"/>
              </a:lnSpc>
              <a:buNone/>
            </a:pPr>
            <a:endParaRPr lang="ru-RU" sz="2600" dirty="0" smtClean="0"/>
          </a:p>
          <a:p>
            <a:pPr algn="ctr">
              <a:lnSpc>
                <a:spcPct val="80000"/>
              </a:lnSpc>
            </a:pPr>
            <a:r>
              <a:rPr lang="ru-RU" sz="2600" dirty="0" smtClean="0"/>
              <a:t>«Природу побеждают только повинуясь ее законам»</a:t>
            </a:r>
          </a:p>
          <a:p>
            <a:pPr algn="ctr">
              <a:lnSpc>
                <a:spcPct val="80000"/>
              </a:lnSpc>
              <a:buNone/>
            </a:pPr>
            <a:endParaRPr lang="ru-RU" sz="2600" dirty="0" smtClean="0"/>
          </a:p>
          <a:p>
            <a:pPr algn="ctr">
              <a:lnSpc>
                <a:spcPct val="80000"/>
              </a:lnSpc>
            </a:pPr>
            <a:r>
              <a:rPr lang="ru-RU" sz="2600" dirty="0" smtClean="0"/>
              <a:t>«Атеизм - это тонкий слой льда, по которому один человек может пройти, а целый народ ухнет в бездну»</a:t>
            </a:r>
          </a:p>
          <a:p>
            <a:pPr algn="ctr">
              <a:lnSpc>
                <a:spcPct val="80000"/>
              </a:lnSpc>
              <a:buNone/>
            </a:pPr>
            <a:endParaRPr lang="ru-RU" sz="2600" dirty="0" smtClean="0"/>
          </a:p>
          <a:p>
            <a:pPr algn="ctr">
              <a:lnSpc>
                <a:spcPct val="80000"/>
              </a:lnSpc>
            </a:pPr>
            <a:r>
              <a:rPr lang="ru-RU" sz="2600" dirty="0" smtClean="0"/>
              <a:t>«Возможность украсть создает вора»</a:t>
            </a:r>
          </a:p>
          <a:p>
            <a:pPr algn="ctr">
              <a:lnSpc>
                <a:spcPct val="80000"/>
              </a:lnSpc>
              <a:buNone/>
            </a:pPr>
            <a:endParaRPr lang="ru-RU" sz="2600" dirty="0" smtClean="0"/>
          </a:p>
          <a:p>
            <a:pPr algn="ctr">
              <a:lnSpc>
                <a:spcPct val="80000"/>
              </a:lnSpc>
            </a:pPr>
            <a:r>
              <a:rPr lang="ru-RU" sz="2600" dirty="0" smtClean="0"/>
              <a:t>«Истину надо искать не в удачливости какого-либо времени, которая непостоянна, а в свете опыта природы, который вечен» 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32656"/>
            <a:ext cx="7482730" cy="1143000"/>
          </a:xfrm>
        </p:spPr>
        <p:txBody>
          <a:bodyPr>
            <a:normAutofit fontScale="90000"/>
          </a:bodyPr>
          <a:lstStyle/>
          <a:p>
            <a:r>
              <a:rPr lang="en-GB" sz="3200" b="1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Томас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3200" b="1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Гоббс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– </a:t>
            </a:r>
            <a:r>
              <a:rPr lang="en-GB" sz="3200" b="1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ученик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и </a:t>
            </a:r>
            <a:r>
              <a:rPr lang="en-GB" sz="3200" b="1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продолжатель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3200" b="1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философской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3200" b="1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традиции</a:t>
            </a:r>
            <a:r>
              <a:rPr lang="en-GB" sz="32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Ф. </a:t>
            </a:r>
            <a:r>
              <a:rPr lang="en-GB" sz="3200" b="1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Бэкона</a:t>
            </a:r>
            <a:r>
              <a:rPr lang="en-GB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en-GB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748976" cy="54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94322" y="1428736"/>
            <a:ext cx="4463958" cy="5001419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6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ешительно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отвергал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теологическую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схоластическую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философию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;</a:t>
            </a:r>
          </a:p>
          <a:p>
            <a:pPr algn="ctr">
              <a:lnSpc>
                <a:spcPct val="96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целью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философии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видел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достижение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практических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результатов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деятельности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человека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способствовании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научно-техническому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прогрессу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;</a:t>
            </a:r>
          </a:p>
          <a:p>
            <a:pPr algn="ctr">
              <a:lnSpc>
                <a:spcPct val="96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считал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важнейшей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философской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проблемой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вопросы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общества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и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государства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;</a:t>
            </a:r>
          </a:p>
          <a:p>
            <a:pPr algn="ctr">
              <a:lnSpc>
                <a:spcPct val="96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разработал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теорию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государства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;</a:t>
            </a:r>
          </a:p>
          <a:p>
            <a:pPr algn="ctr">
              <a:lnSpc>
                <a:spcPct val="96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первым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выдвинул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идею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согласно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которой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в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основе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возникновения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государства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лежал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общественный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(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совместный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 </a:t>
            </a:r>
            <a:r>
              <a:rPr lang="en-GB" sz="2000" dirty="0" err="1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договор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4344</TotalTime>
  <Words>1239</Words>
  <Application>Microsoft Office PowerPoint</Application>
  <PresentationFormat>Экран (4:3)</PresentationFormat>
  <Paragraphs>100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Солнцестояние</vt:lpstr>
      <vt:lpstr>Clip</vt:lpstr>
      <vt:lpstr>Основы философии</vt:lpstr>
      <vt:lpstr>Философия  Нового времени</vt:lpstr>
      <vt:lpstr>Новое время –  период с XVII по XIX вв.</vt:lpstr>
      <vt:lpstr>Для философии Нового времени принципиальное значение играет спор между двумя направлениями в гносеологии:  </vt:lpstr>
      <vt:lpstr>Фрэнсис Бэкон – английский философ, родоначальник эмпиризма и основатель опытной науки Нового времени</vt:lpstr>
      <vt:lpstr>Фрэнсис Бэкон</vt:lpstr>
      <vt:lpstr>Фрэнсис Бэкон</vt:lpstr>
      <vt:lpstr>Слайд 8</vt:lpstr>
      <vt:lpstr>Томас Гоббс – ученик и продолжатель философской традиции Ф. Бэкона </vt:lpstr>
      <vt:lpstr>Томас Гоббс</vt:lpstr>
      <vt:lpstr>Основными философскими положениями Гоббса можно считать следующие: </vt:lpstr>
      <vt:lpstr>Слайд 12</vt:lpstr>
      <vt:lpstr>Джон Локк – представитель английского эмпиризма</vt:lpstr>
      <vt:lpstr>Рене Декарт</vt:lpstr>
      <vt:lpstr>Рене Декарт</vt:lpstr>
      <vt:lpstr>Слайд 16</vt:lpstr>
      <vt:lpstr>Бенедикт Спиноза</vt:lpstr>
      <vt:lpstr>Готфрид Лейбниц</vt:lpstr>
      <vt:lpstr>Домашнее задание</vt:lpstr>
      <vt:lpstr>Домашнее задание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borisenko_lv</cp:lastModifiedBy>
  <cp:revision>624</cp:revision>
  <dcterms:created xsi:type="dcterms:W3CDTF">2010-05-23T14:28:12Z</dcterms:created>
  <dcterms:modified xsi:type="dcterms:W3CDTF">2017-03-15T09:19:58Z</dcterms:modified>
</cp:coreProperties>
</file>