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D02BD-10E6-4E40-A7D1-7E2E2B7C337E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8D75-0E5C-4D47-95FB-A1F2B68EAC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8D75-0E5C-4D47-95FB-A1F2B68EAC5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1E7910-05D5-4D66-A79E-DF50957B10C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D5F7C1-B050-4005-B738-428B911843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ГРАЖДАНСКОЕ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2.Сделки и представительство. Обязательственное право.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Понятие сделки и ее виды.</a:t>
            </a:r>
          </a:p>
          <a:p>
            <a:pPr marL="514350" indent="-514350">
              <a:buAutoNum type="arabicParenR"/>
            </a:pPr>
            <a:r>
              <a:rPr lang="ru-RU" dirty="0" smtClean="0"/>
              <a:t>Формы сделок.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Действительные и недействительные сделки.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Представительство.</a:t>
            </a:r>
          </a:p>
          <a:p>
            <a:pPr marL="514350" indent="-514350">
              <a:buAutoNum type="arabicParenR"/>
            </a:pPr>
            <a:r>
              <a:rPr lang="ru-RU" dirty="0" smtClean="0"/>
              <a:t>Доверенность и ее виды.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Понятие обязательства.</a:t>
            </a:r>
          </a:p>
          <a:p>
            <a:pPr marL="514350" indent="-514350">
              <a:buAutoNum type="arabicParenR"/>
            </a:pPr>
            <a:r>
              <a:rPr lang="ru-RU" dirty="0" smtClean="0"/>
              <a:t>Способы обеспечения исполнения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сделки и ее виды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latin typeface="Arial Narrow" pitchFamily="34" charset="0"/>
              </a:rPr>
              <a:t>Сделка</a:t>
            </a:r>
            <a:r>
              <a:rPr lang="ru-RU" dirty="0" smtClean="0">
                <a:latin typeface="Arial Narrow" pitchFamily="34" charset="0"/>
              </a:rPr>
              <a:t> – конкретные действия физических и юридических лиц, в результате которых возникают, изменяются или прекращаются </a:t>
            </a:r>
            <a:r>
              <a:rPr lang="ru-RU" i="1" dirty="0" smtClean="0">
                <a:latin typeface="Arial Narrow" pitchFamily="34" charset="0"/>
              </a:rPr>
              <a:t>правоотношения</a:t>
            </a:r>
            <a:r>
              <a:rPr lang="ru-RU" dirty="0" smtClean="0">
                <a:latin typeface="Arial Narrow" pitchFamily="34" charset="0"/>
              </a:rPr>
              <a:t>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996952"/>
            <a:ext cx="89289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ЛЮБАЯ СДЕЛКА НОСИТ ВОЛЕВОЙ ХАРАКТЕР, </a:t>
            </a:r>
          </a:p>
          <a:p>
            <a:pPr algn="ctr"/>
            <a:r>
              <a:rPr lang="ru-RU" dirty="0" smtClean="0"/>
              <a:t>ТО ЕСТЬ СВЯЗАНА С ВОЛЕЙ И СОЗНАНИЕМ ЛЮДЕЙ ИЛИ ИХ ОБЪЕДИНЕНИЙ.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869160"/>
            <a:ext cx="309634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СДЕЛКИ</a:t>
            </a:r>
          </a:p>
          <a:p>
            <a:pPr algn="ctr"/>
            <a:r>
              <a:rPr lang="ru-RU" sz="2000" dirty="0" smtClean="0"/>
              <a:t>(по количеству субъектов)</a:t>
            </a:r>
            <a:endParaRPr lang="ru-RU" sz="2000" dirty="0"/>
          </a:p>
        </p:txBody>
      </p:sp>
      <p:cxnSp>
        <p:nvCxnSpPr>
          <p:cNvPr id="7" name="Прямая соединительная линия 6"/>
          <p:cNvCxnSpPr>
            <a:stCxn id="5" idx="3"/>
          </p:cNvCxnSpPr>
          <p:nvPr/>
        </p:nvCxnSpPr>
        <p:spPr>
          <a:xfrm>
            <a:off x="3275856" y="53012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355976" y="422108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5976" y="42210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55976" y="53012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5976" y="63093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004048" y="4005064"/>
            <a:ext cx="3816424" cy="50405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ОДНОСТОРОННИЕ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5013176"/>
            <a:ext cx="3816424" cy="50405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ДВУСТОРОННИЕ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6021288"/>
            <a:ext cx="3816424" cy="50405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МНОГОСТОРОННИЕ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4048" y="4509120"/>
            <a:ext cx="38164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оставление доверенности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517232"/>
            <a:ext cx="38164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оговор о купле-продаже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4048" y="6425952"/>
            <a:ext cx="38164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оговор подряда на строительство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04048" y="4941168"/>
            <a:ext cx="3816424" cy="18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ДОГОВОРЫ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4869160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СДЕЛКИ</a:t>
            </a:r>
          </a:p>
          <a:p>
            <a:pPr algn="ctr"/>
            <a:r>
              <a:rPr lang="ru-RU" sz="1400" dirty="0" smtClean="0"/>
              <a:t>(в зависимости от момента возникновения прав и обязанностей)</a:t>
            </a:r>
            <a:endParaRPr lang="ru-RU" sz="1400" dirty="0"/>
          </a:p>
        </p:txBody>
      </p:sp>
      <p:cxnSp>
        <p:nvCxnSpPr>
          <p:cNvPr id="30" name="Прямая со стрелкой 29"/>
          <p:cNvCxnSpPr>
            <a:stCxn id="28" idx="3"/>
          </p:cNvCxnSpPr>
          <p:nvPr/>
        </p:nvCxnSpPr>
        <p:spPr>
          <a:xfrm flipV="1">
            <a:off x="3275856" y="4437112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8" idx="3"/>
          </p:cNvCxnSpPr>
          <p:nvPr/>
        </p:nvCxnSpPr>
        <p:spPr>
          <a:xfrm>
            <a:off x="3275856" y="5301208"/>
            <a:ext cx="15841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5004048" y="4005064"/>
            <a:ext cx="3816424" cy="129614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 smtClean="0"/>
              <a:t>Конценсуальная</a:t>
            </a:r>
            <a:r>
              <a:rPr lang="ru-RU" sz="2000" b="1" u="sng" dirty="0" smtClean="0"/>
              <a:t> сделка</a:t>
            </a:r>
          </a:p>
          <a:p>
            <a:pPr algn="ctr"/>
            <a:r>
              <a:rPr lang="ru-RU" sz="1400" dirty="0" smtClean="0"/>
              <a:t>Считается совершенной в момент заключения соглашения </a:t>
            </a:r>
          </a:p>
          <a:p>
            <a:pPr algn="ctr"/>
            <a:r>
              <a:rPr lang="ru-RU" sz="1400" dirty="0" smtClean="0"/>
              <a:t>(например, в случае заключения договора о покупке дивана)</a:t>
            </a: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4048" y="5445224"/>
            <a:ext cx="3816424" cy="129614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Реальная сделка</a:t>
            </a:r>
          </a:p>
          <a:p>
            <a:pPr algn="ctr"/>
            <a:r>
              <a:rPr lang="ru-RU" sz="1400" dirty="0" smtClean="0"/>
              <a:t>Считается совершенной в момент передачи вещи (например, договоренность о перевозке дивана)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Формы </a:t>
            </a:r>
            <a:r>
              <a:rPr lang="ru-RU" dirty="0" smtClean="0"/>
              <a:t>сделок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1628800"/>
            <a:ext cx="2736304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СДЕЛОК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2636912"/>
            <a:ext cx="2808312" cy="504056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УСТНАЯ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2636912"/>
            <a:ext cx="2808312" cy="504056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ПИСЬМЕННАЯ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3"/>
          </p:cNvCxnSpPr>
          <p:nvPr/>
        </p:nvCxnSpPr>
        <p:spPr>
          <a:xfrm flipH="1">
            <a:off x="3923928" y="2420888"/>
            <a:ext cx="576064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1"/>
          </p:cNvCxnSpPr>
          <p:nvPr/>
        </p:nvCxnSpPr>
        <p:spPr>
          <a:xfrm>
            <a:off x="4499992" y="2420888"/>
            <a:ext cx="648072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</p:cNvCxnSpPr>
          <p:nvPr/>
        </p:nvCxnSpPr>
        <p:spPr>
          <a:xfrm flipH="1">
            <a:off x="5940152" y="3140968"/>
            <a:ext cx="61206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88224" y="314096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220072" y="3645024"/>
            <a:ext cx="1296144" cy="5760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32240" y="3645024"/>
            <a:ext cx="1944216" cy="5760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Нотариальная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4653136"/>
            <a:ext cx="8496944" cy="2016224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/>
              <a:t>Статья 161. ГК РФ</a:t>
            </a:r>
          </a:p>
          <a:p>
            <a:r>
              <a:rPr lang="ru-RU" dirty="0" smtClean="0"/>
              <a:t>1</a:t>
            </a:r>
            <a:r>
              <a:rPr lang="ru-RU" dirty="0"/>
              <a:t>. Должны совершаться в простой письменной форме, за исключением сделок, требующих нотариального удостоверения:</a:t>
            </a:r>
          </a:p>
          <a:p>
            <a:r>
              <a:rPr lang="ru-RU" dirty="0"/>
              <a:t>1) сделки юридических лиц между собой и с гражданами;</a:t>
            </a:r>
          </a:p>
          <a:p>
            <a:r>
              <a:rPr lang="ru-RU" dirty="0"/>
              <a:t>2) сделки граждан между собой на сумму, превышающую десять тысяч рублей, а в случаях, предусмотренных законом, - независимо от суммы сделки.</a:t>
            </a:r>
          </a:p>
        </p:txBody>
      </p:sp>
      <p:pic>
        <p:nvPicPr>
          <p:cNvPr id="1028" name="Picture 4" descr="https://notariat.ru/media/uploads/2019/11/20/2.jpg"/>
          <p:cNvPicPr>
            <a:picLocks noChangeAspect="1" noChangeArrowheads="1"/>
          </p:cNvPicPr>
          <p:nvPr/>
        </p:nvPicPr>
        <p:blipFill>
          <a:blip r:embed="rId2" cstate="print"/>
          <a:srcRect t="9508" r="436" b="157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3.</a:t>
            </a:r>
            <a:r>
              <a:rPr lang="ru-RU" sz="2800" dirty="0" smtClean="0"/>
              <a:t> Действительные и недействительные сделки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9144000" cy="2880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ОСНОВАНИЯ ДЕЙСТВИТЕЛЬНОСТИ СДЕЛОК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44824"/>
            <a:ext cx="13316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844824"/>
            <a:ext cx="2771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 волеизъявления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184482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Соблюдение формы сделки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844824"/>
            <a:ext cx="2771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Наличие дееспособности и правоспособности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  <a:endCxn id="7" idx="0"/>
          </p:cNvCxnSpPr>
          <p:nvPr/>
        </p:nvCxnSpPr>
        <p:spPr>
          <a:xfrm>
            <a:off x="4572000" y="1556792"/>
            <a:ext cx="6840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flipH="1">
            <a:off x="2861556" y="1556792"/>
            <a:ext cx="17104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flipH="1">
            <a:off x="665820" y="1556792"/>
            <a:ext cx="39061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8" idx="0"/>
          </p:cNvCxnSpPr>
          <p:nvPr/>
        </p:nvCxnSpPr>
        <p:spPr>
          <a:xfrm>
            <a:off x="4572000" y="1556792"/>
            <a:ext cx="31861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203848" y="4149080"/>
            <a:ext cx="2592288" cy="100811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УСЛОВИЯ НЕДЕЙСТВИТЕЛЬНОСТИ 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СДЕЛКИ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2852936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Совершена под влиянием угрозы, обмана, насилия, стечения тяжелых обстоятельств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3933056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Совершена под влиянием заблуждения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5085184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соответствует закону или иным нормативно-правовых актам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56176" y="2780928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Притворная 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(прикрывает другую сделку)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6176" y="3861048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Ничтожная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(против правопорядка и нравственности)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56176" y="5013176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Совершена недееспособным гражданином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31840" y="5733256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Мнимая 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(для вида, без намерения создать соответствующие ей правовые последствия)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59832" y="2708920"/>
            <a:ext cx="2880320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Совершена юридическим лицом в противоречие с целями деятельности, не имеющим лицензию на эту деятельность.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4499992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1" idx="0"/>
          </p:cNvCxnSpPr>
          <p:nvPr/>
        </p:nvCxnSpPr>
        <p:spPr>
          <a:xfrm flipH="1" flipV="1">
            <a:off x="2915816" y="3645024"/>
            <a:ext cx="15841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1" idx="1"/>
            <a:endCxn id="23" idx="3"/>
          </p:cNvCxnSpPr>
          <p:nvPr/>
        </p:nvCxnSpPr>
        <p:spPr>
          <a:xfrm flipH="1" flipV="1">
            <a:off x="2987824" y="4401108"/>
            <a:ext cx="21602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1" idx="1"/>
            <a:endCxn id="24" idx="3"/>
          </p:cNvCxnSpPr>
          <p:nvPr/>
        </p:nvCxnSpPr>
        <p:spPr>
          <a:xfrm flipH="1">
            <a:off x="2987824" y="4653136"/>
            <a:ext cx="216024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1" idx="2"/>
            <a:endCxn id="28" idx="0"/>
          </p:cNvCxnSpPr>
          <p:nvPr/>
        </p:nvCxnSpPr>
        <p:spPr>
          <a:xfrm>
            <a:off x="4499992" y="5157192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1" idx="3"/>
          </p:cNvCxnSpPr>
          <p:nvPr/>
        </p:nvCxnSpPr>
        <p:spPr>
          <a:xfrm>
            <a:off x="5796136" y="4653136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1" idx="3"/>
          </p:cNvCxnSpPr>
          <p:nvPr/>
        </p:nvCxnSpPr>
        <p:spPr>
          <a:xfrm flipV="1">
            <a:off x="5796136" y="4365104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572000" y="3717032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4.Представительство.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latin typeface="Arial Narrow" pitchFamily="34" charset="0"/>
              </a:rPr>
              <a:t>Представительство </a:t>
            </a:r>
            <a:r>
              <a:rPr lang="ru-RU" dirty="0" smtClean="0">
                <a:latin typeface="Arial Narrow" pitchFamily="34" charset="0"/>
              </a:rPr>
              <a:t>– совершение одним лицом (представителем) в пределах имеющихся у него полномочий юридических действий от имени и в интересах другого лица (представляемого).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63688" y="188640"/>
            <a:ext cx="4536504" cy="1800200"/>
          </a:xfrm>
          <a:prstGeom prst="cloudCallout">
            <a:avLst>
              <a:gd name="adj1" fmla="val -28820"/>
              <a:gd name="adj2" fmla="val 6010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Представитель</a:t>
            </a:r>
            <a:r>
              <a:rPr lang="ru-RU" sz="1400" dirty="0" smtClean="0">
                <a:solidFill>
                  <a:srgbClr val="7030A0"/>
                </a:solidFill>
              </a:rPr>
              <a:t> – тот, кто имеет право совершать юридически значимые действия не от своего имени, а от имени другого.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211960" y="4005064"/>
            <a:ext cx="4536504" cy="1800200"/>
          </a:xfrm>
          <a:prstGeom prst="cloudCallout">
            <a:avLst>
              <a:gd name="adj1" fmla="val -18932"/>
              <a:gd name="adj2" fmla="val -779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Представляемый – </a:t>
            </a:r>
            <a:r>
              <a:rPr lang="ru-RU" sz="2000" dirty="0" smtClean="0">
                <a:solidFill>
                  <a:srgbClr val="7030A0"/>
                </a:solidFill>
              </a:rPr>
              <a:t>тот, от имени кого совершаются действия.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700808"/>
            <a:ext cx="856895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зависимости от правовой основы, на которой представительство оформлено: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348880"/>
            <a:ext cx="8496944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Административное (на основе приказа, административного акта о назначении работника на должность, связанную с выполнением представительских функций)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356992"/>
            <a:ext cx="8496944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Законное (например, родители являются законными представителями несовершеннолетних детей, усыновители – усыновленных и т. д.)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365104"/>
            <a:ext cx="8496944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Договорное (оно возникает по воле представляемого, который самостоятельно определяет не только представителя, но и его полномочия)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5373216"/>
            <a:ext cx="8496944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Коммерческое (между представляемым – предпринимателем и представителем – другим лицом)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Доверенность </a:t>
            </a:r>
            <a:r>
              <a:rPr lang="ru-RU" dirty="0" smtClean="0"/>
              <a:t>и ее виды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427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Arial Narrow" pitchFamily="34" charset="0"/>
              </a:rPr>
              <a:t>Доверенность</a:t>
            </a:r>
            <a:r>
              <a:rPr lang="ru-RU" sz="2800" dirty="0" smtClean="0">
                <a:latin typeface="Arial Narrow" pitchFamily="34" charset="0"/>
              </a:rPr>
              <a:t> – письменное уполномочие, выдаваемое одним лицом другому для представительства перед третьими лицами.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3068960"/>
            <a:ext cx="2736304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Доверенности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77072"/>
            <a:ext cx="2736304" cy="8640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Генеральные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077072"/>
            <a:ext cx="2736304" cy="8640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Специальные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077072"/>
            <a:ext cx="2736304" cy="8640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Разовые</a:t>
            </a:r>
            <a:endParaRPr lang="ru-RU" sz="3200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1619672" y="3933056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4427984" y="393305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7984" y="3933056"/>
            <a:ext cx="27363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51520" y="4941168"/>
            <a:ext cx="27363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управления имуществом доверителя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(например, руководителям филиалов юридического лица)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59832" y="4941168"/>
            <a:ext cx="27363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совершения ряда односторонних сделок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(например, покупку авто)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941168"/>
            <a:ext cx="27363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совершения конкретной сделки или действия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(например, получения заработной платы)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185.1 ГК РФ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нотариально удостоверенным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доверенностям приравниваются: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доверенности военнослужащих и других лиц, находящихся на излечении в госпиталях, санаториях и других военно-лечебных учреждениях, которые удостоверены начальником такого учреждения, его заместителем по медицинской части, а при их отсутствии старшим или дежурным врачом;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доверенности военнослужащих, а в пунктах дислокации воинских частей, соединений, учреждений и военно-учебных заведений, где нет нотариальных контор и других органов, совершающих нотариальные действия, также доверенности работников, членов их семей и членов семей военнослужащих, которые удостоверены командиром (начальником) этих части, соединения, учреждения или заведения;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доверенности лиц, находящихся в местах лишения свободы, которые удостоверены начальником соответствующего места лишения свободы;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доверенности совершеннолетних дееспособных граждан, проживающих в стационарных организациях социального обслуживания, которые удостоверены администрацией этой организации или руководителем (его заместителем) соответствующего органа социальной защиты населения.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132935"/>
            <a:ext cx="9144000" cy="30809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Статья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186. ГК РФ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1. Если в доверенности не указан срок ее действия, она сохраняет силу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в течение года со дня ее совершения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Доверенность, в которой не указана дата ее совершения, ничтожна.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74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Понятие </a:t>
            </a:r>
            <a:r>
              <a:rPr lang="ru-RU" dirty="0" smtClean="0"/>
              <a:t>обязательства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Arial Narrow" pitchFamily="34" charset="0"/>
              </a:rPr>
              <a:t>Обязательственное право – совокупность юридических норм, регулирующих различные виды обязательств.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1520" y="2564904"/>
            <a:ext cx="8496944" cy="5760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ОБЯЗАТЕЛЬСТВЕННЫХ ПРАВООТНОШЕНИЙ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84984"/>
            <a:ext cx="1152128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ВЕЩИ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284984"/>
            <a:ext cx="1584176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284984"/>
            <a:ext cx="1368152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284984"/>
            <a:ext cx="936104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3284984"/>
            <a:ext cx="1656184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ДОСТОИНСТВО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80312" y="3284984"/>
            <a:ext cx="1440160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РЕПУТАЦИЯ</a:t>
            </a:r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39552" y="4725144"/>
            <a:ext cx="2664296" cy="18002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ДОЛЖНИК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96136" y="4653136"/>
            <a:ext cx="2664296" cy="18002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КРЕДИТОР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83768" y="4437112"/>
            <a:ext cx="3888432" cy="11521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обязательстве </a:t>
            </a:r>
            <a:r>
              <a:rPr lang="ru-RU" dirty="0" smtClean="0"/>
              <a:t>одно лицо (должник) обязуется совершать в пользу другого лица (кредитора) определенное действие.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1628800"/>
            <a:ext cx="2843808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ПРИ ИСПОЛНЕНИИ ОБЯЗАТЕЛЬСТВ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843808" y="1844824"/>
            <a:ext cx="6048672" cy="1224136"/>
          </a:xfrm>
          <a:prstGeom prst="rightArrow">
            <a:avLst>
              <a:gd name="adj1" fmla="val 100000"/>
              <a:gd name="adj2" fmla="val 25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Обязательство выполняется в отношении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 лица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которым заключено соглашение (или его представителя), а при отсутствии договора – в отношении потерпевшего.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843808" y="3284984"/>
            <a:ext cx="6048672" cy="1152128"/>
          </a:xfrm>
          <a:prstGeom prst="rightArrow">
            <a:avLst>
              <a:gd name="adj1" fmla="val 100000"/>
              <a:gd name="adj2" fmla="val 51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Обязательство должно исполнятся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срок.</a:t>
            </a:r>
            <a:endParaRPr lang="ru-RU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843808" y="4797152"/>
            <a:ext cx="6048672" cy="1152128"/>
          </a:xfrm>
          <a:prstGeom prst="rightArrow">
            <a:avLst>
              <a:gd name="adj1" fmla="val 100000"/>
              <a:gd name="adj2" fmla="val 51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Обязательство должно исполнятся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определенном месте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также оговаривается в договоре.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7. Способы обеспечения исполнения обязательств.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s://konspekta.net/lektsiiorgimg/baza8/4761529893248.files/image0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20" y="1700808"/>
            <a:ext cx="9061580" cy="4193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</TotalTime>
  <Words>825</Words>
  <Application>Microsoft Office PowerPoint</Application>
  <PresentationFormat>Экран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ГРАЖДАНСКОЕ ПРАВО</vt:lpstr>
      <vt:lpstr>План:</vt:lpstr>
      <vt:lpstr>1. Понятие сделки и ее виды.</vt:lpstr>
      <vt:lpstr>2. Формы сделок.</vt:lpstr>
      <vt:lpstr>3. Действительные и недействительные сделки.</vt:lpstr>
      <vt:lpstr>4.Представительство.</vt:lpstr>
      <vt:lpstr>5. Доверенность и ее виды.</vt:lpstr>
      <vt:lpstr>6. Понятие обязательства.</vt:lpstr>
      <vt:lpstr>7. Способы обеспечения исполнения обязательств.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ПРАВО</dc:title>
  <dc:creator>User</dc:creator>
  <cp:lastModifiedBy>User</cp:lastModifiedBy>
  <cp:revision>10</cp:revision>
  <dcterms:created xsi:type="dcterms:W3CDTF">2020-04-19T11:12:12Z</dcterms:created>
  <dcterms:modified xsi:type="dcterms:W3CDTF">2020-04-19T12:36:59Z</dcterms:modified>
</cp:coreProperties>
</file>