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1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title>
      <c:tx>
        <c:rich>
          <a:bodyPr/>
          <a:lstStyle/>
          <a:p>
            <a:pPr>
              <a:defRPr/>
            </a:pPr>
            <a:r>
              <a:rPr lang="ru-RU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Строительство железных дорог </a:t>
            </a:r>
          </a:p>
          <a:p>
            <a:pPr>
              <a:defRPr/>
            </a:pPr>
            <a:r>
              <a:rPr lang="ru-RU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 первой половине </a:t>
            </a:r>
            <a:r>
              <a:rPr lang="en-US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века</a:t>
            </a:r>
          </a:p>
        </c:rich>
      </c:tx>
      <c:layout>
        <c:manualLayout>
          <c:xMode val="edge"/>
          <c:yMode val="edge"/>
          <c:x val="0.2803472222222223"/>
          <c:y val="1.7636929230085568E-2"/>
        </c:manualLayout>
      </c:layout>
    </c:title>
    <c:plotArea>
      <c:layout/>
      <c:lineChart>
        <c:grouping val="standard"/>
        <c:ser>
          <c:idx val="0"/>
          <c:order val="0"/>
          <c:dLbls>
            <c:dLblPos val="t"/>
            <c:showVal val="1"/>
          </c:dLbls>
          <c:cat>
            <c:strRef>
              <c:f>Лист1!$B$11:$I$11</c:f>
              <c:strCache>
                <c:ptCount val="8"/>
                <c:pt idx="0">
                  <c:v>США</c:v>
                </c:pt>
                <c:pt idx="1">
                  <c:v>Великобритания</c:v>
                </c:pt>
                <c:pt idx="2">
                  <c:v>Германия</c:v>
                </c:pt>
                <c:pt idx="3">
                  <c:v>Франция</c:v>
                </c:pt>
                <c:pt idx="4">
                  <c:v>Австро-Венгрия</c:v>
                </c:pt>
                <c:pt idx="5">
                  <c:v>Бельгия</c:v>
                </c:pt>
                <c:pt idx="6">
                  <c:v>Италия</c:v>
                </c:pt>
                <c:pt idx="7">
                  <c:v>Россия</c:v>
                </c:pt>
              </c:strCache>
            </c:strRef>
          </c:cat>
          <c:val>
            <c:numRef>
              <c:f>Лист1!$B$12:$I$12</c:f>
              <c:numCache>
                <c:formatCode>General</c:formatCode>
                <c:ptCount val="8"/>
                <c:pt idx="0">
                  <c:v>50</c:v>
                </c:pt>
                <c:pt idx="1">
                  <c:v>16.8</c:v>
                </c:pt>
                <c:pt idx="2">
                  <c:v>11.6</c:v>
                </c:pt>
                <c:pt idx="3">
                  <c:v>9.5</c:v>
                </c:pt>
                <c:pt idx="4">
                  <c:v>4.5</c:v>
                </c:pt>
                <c:pt idx="5">
                  <c:v>1.8</c:v>
                </c:pt>
                <c:pt idx="6">
                  <c:v>1.8</c:v>
                </c:pt>
                <c:pt idx="7">
                  <c:v>0.65000000000000036</c:v>
                </c:pt>
              </c:numCache>
            </c:numRef>
          </c:val>
        </c:ser>
        <c:marker val="1"/>
        <c:axId val="89814528"/>
        <c:axId val="89816064"/>
      </c:lineChart>
      <c:catAx>
        <c:axId val="89814528"/>
        <c:scaling>
          <c:orientation val="minMax"/>
        </c:scaling>
        <c:axPos val="b"/>
        <c:majorGridlines/>
        <c:minorGridlines/>
        <c:tickLblPos val="nextTo"/>
        <c:txPr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816064"/>
        <c:crosses val="autoZero"/>
        <c:auto val="1"/>
        <c:lblAlgn val="ctr"/>
        <c:lblOffset val="100"/>
      </c:catAx>
      <c:valAx>
        <c:axId val="89816064"/>
        <c:scaling>
          <c:orientation val="minMax"/>
        </c:scaling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км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8145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defRPr>
            </a:pPr>
            <a:r>
              <a:rPr lang="ru-RU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Объемы  железнодорожного строительства </a:t>
            </a:r>
          </a:p>
          <a:p>
            <a: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defRPr>
            </a:pPr>
            <a:r>
              <a:rPr lang="ru-RU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 70-80 е годы </a:t>
            </a:r>
            <a:r>
              <a:rPr lang="en-US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XIX </a:t>
            </a:r>
            <a:r>
              <a:rPr lang="ru-RU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века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dLbls>
            <c:dLblPos val="t"/>
            <c:showVal val="1"/>
          </c:dLbls>
          <c:cat>
            <c:strRef>
              <c:f>Лист1!$D$34:$H$34</c:f>
              <c:strCache>
                <c:ptCount val="5"/>
                <c:pt idx="0">
                  <c:v>Германия</c:v>
                </c:pt>
                <c:pt idx="1">
                  <c:v>Великобритания</c:v>
                </c:pt>
                <c:pt idx="2">
                  <c:v>Франция</c:v>
                </c:pt>
                <c:pt idx="3">
                  <c:v>Россия</c:v>
                </c:pt>
                <c:pt idx="4">
                  <c:v>Австро-Венгрия</c:v>
                </c:pt>
              </c:strCache>
            </c:strRef>
          </c:cat>
          <c:val>
            <c:numRef>
              <c:f>Лист1!$D$35:$H$35</c:f>
              <c:numCache>
                <c:formatCode>General</c:formatCode>
                <c:ptCount val="5"/>
                <c:pt idx="0">
                  <c:v>33838</c:v>
                </c:pt>
                <c:pt idx="1">
                  <c:v>28854</c:v>
                </c:pt>
                <c:pt idx="2">
                  <c:v>26189</c:v>
                </c:pt>
                <c:pt idx="3">
                  <c:v>23429</c:v>
                </c:pt>
                <c:pt idx="4">
                  <c:v>19512</c:v>
                </c:pt>
              </c:numCache>
            </c:numRef>
          </c:val>
        </c:ser>
        <c:dLbls>
          <c:showVal val="1"/>
        </c:dLbls>
        <c:marker val="1"/>
        <c:axId val="89960448"/>
        <c:axId val="89961984"/>
      </c:lineChart>
      <c:catAx>
        <c:axId val="89960448"/>
        <c:scaling>
          <c:orientation val="minMax"/>
        </c:scaling>
        <c:axPos val="b"/>
        <c:majorGridlines/>
        <c:minorGridlines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9961984"/>
        <c:crosses val="autoZero"/>
        <c:auto val="1"/>
        <c:lblAlgn val="ctr"/>
        <c:lblOffset val="100"/>
      </c:catAx>
      <c:valAx>
        <c:axId val="89961984"/>
        <c:scaling>
          <c:orientation val="minMax"/>
          <c:max val="40000"/>
          <c:min val="15000"/>
        </c:scaling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тыс. км</a:t>
                </a:r>
              </a:p>
            </c:rich>
          </c:tx>
          <c:layout/>
        </c:title>
        <c:numFmt formatCode="General" sourceLinked="1"/>
        <c:tickLblPos val="nextTo"/>
        <c:crossAx val="89960448"/>
        <c:crosses val="autoZero"/>
        <c:crossBetween val="between"/>
        <c:majorUnit val="5000"/>
        <c:minorUnit val="100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Сеть железных дорог России </a:t>
            </a:r>
            <a:endParaRPr lang="ru-RU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cap="none" spc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второй половине </a:t>
            </a:r>
            <a:r>
              <a:rPr lang="en-US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b="1" cap="none" spc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века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Pos val="t"/>
            <c:showVal val="1"/>
          </c:dLbls>
          <c:cat>
            <c:strRef>
              <c:f>Лист1!$C$34:$F$34</c:f>
              <c:strCache>
                <c:ptCount val="4"/>
                <c:pt idx="0">
                  <c:v>1861 год</c:v>
                </c:pt>
                <c:pt idx="1">
                  <c:v>1871 год</c:v>
                </c:pt>
                <c:pt idx="2">
                  <c:v>1881 год</c:v>
                </c:pt>
                <c:pt idx="3">
                  <c:v>1891 год</c:v>
                </c:pt>
              </c:strCache>
            </c:strRef>
          </c:cat>
          <c:val>
            <c:numRef>
              <c:f>Лист1!$C$35:$F$35</c:f>
              <c:numCache>
                <c:formatCode>General</c:formatCode>
                <c:ptCount val="4"/>
                <c:pt idx="0">
                  <c:v>1488</c:v>
                </c:pt>
                <c:pt idx="1">
                  <c:v>10202</c:v>
                </c:pt>
                <c:pt idx="2">
                  <c:v>21155</c:v>
                </c:pt>
                <c:pt idx="3">
                  <c:v>28093</c:v>
                </c:pt>
              </c:numCache>
            </c:numRef>
          </c:val>
        </c:ser>
        <c:dLbls>
          <c:showVal val="1"/>
        </c:dLbls>
        <c:marker val="1"/>
        <c:axId val="90335488"/>
        <c:axId val="90345472"/>
      </c:lineChart>
      <c:catAx>
        <c:axId val="90335488"/>
        <c:scaling>
          <c:orientation val="minMax"/>
        </c:scaling>
        <c:axPos val="b"/>
        <c:majorGridlines/>
        <c:minorGridlines/>
        <c:tickLblPos val="nextTo"/>
        <c:crossAx val="90345472"/>
        <c:crossesAt val="0"/>
        <c:auto val="1"/>
        <c:lblAlgn val="ctr"/>
        <c:lblOffset val="100"/>
      </c:catAx>
      <c:valAx>
        <c:axId val="90345472"/>
        <c:scaling>
          <c:orientation val="minMax"/>
        </c:scaling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800">
                    <a:latin typeface="Times New Roman" pitchFamily="18" charset="0"/>
                    <a:cs typeface="Times New Roman" pitchFamily="18" charset="0"/>
                  </a:rPr>
                  <a:t>Версты(1 верста = 1,066080 км)</a:t>
                </a:r>
              </a:p>
            </c:rich>
          </c:tx>
          <c:layout/>
        </c:title>
        <c:numFmt formatCode="General" sourceLinked="1"/>
        <c:tickLblPos val="nextTo"/>
        <c:crossAx val="903354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B4406C0-7BF2-4F0B-B8F4-DDA3635B87F4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9DF029-B262-4903-B6B1-DD1FC8B2D4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283574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Социально-экономическое развитие России во второй половине </a:t>
            </a:r>
            <a:r>
              <a:rPr lang="en-US" dirty="0" smtClean="0"/>
              <a:t>XIX</a:t>
            </a:r>
            <a:r>
              <a:rPr lang="ru-RU" dirty="0" smtClean="0"/>
              <a:t>века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Особенности экономического развития России во второй половине</a:t>
            </a:r>
            <a:r>
              <a:rPr lang="en-US" sz="3200" dirty="0" smtClean="0"/>
              <a:t> XIX </a:t>
            </a:r>
            <a:r>
              <a:rPr lang="ru-RU" sz="3200" dirty="0" smtClean="0"/>
              <a:t>века 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1043608" y="1628800"/>
            <a:ext cx="7488832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черты развития сельского хозяйства в пореформенной России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267744" y="2492896"/>
            <a:ext cx="1296144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012160" y="2492896"/>
            <a:ext cx="1152128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88024" y="2996952"/>
            <a:ext cx="4104456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Положительные черты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2996952"/>
            <a:ext cx="4176464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Отрицательные черты</a:t>
            </a: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(пережитки феодализма):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88024" y="3573016"/>
            <a:ext cx="4104456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Развитие капиталистических отношений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8024" y="4437112"/>
            <a:ext cx="4104456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Рост товарности сельского хозяйства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3528" y="3861048"/>
            <a:ext cx="4176464" cy="4001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Отработки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23528" y="4365104"/>
            <a:ext cx="4176464" cy="4001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Экстенсивное производство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3528" y="4941168"/>
            <a:ext cx="4176464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Крупное помещичье землевладение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23528" y="5805264"/>
            <a:ext cx="4176464" cy="4001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Малоземелье крестьян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0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 стрелкой 43"/>
          <p:cNvCxnSpPr/>
          <p:nvPr/>
        </p:nvCxnSpPr>
        <p:spPr>
          <a:xfrm>
            <a:off x="1331640" y="5301208"/>
            <a:ext cx="1152128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899592" y="5229200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2771800" y="3861048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899592" y="3861048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308304" y="4941168"/>
            <a:ext cx="43204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588224" y="3861048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Особенности экономического развития России во второй половине</a:t>
            </a:r>
            <a:r>
              <a:rPr lang="en-US" sz="3200" dirty="0" smtClean="0"/>
              <a:t> XIX </a:t>
            </a:r>
            <a:r>
              <a:rPr lang="ru-RU" sz="3200" dirty="0" smtClean="0"/>
              <a:t>века 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1043608" y="1628800"/>
            <a:ext cx="7488832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развития промышленности в пореформенный период России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267744" y="2492896"/>
            <a:ext cx="1296144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012160" y="2492896"/>
            <a:ext cx="1152128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03848" y="2996952"/>
            <a:ext cx="2736304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Концентрация промышленности в отдельных районах</a:t>
            </a:r>
            <a:endParaRPr lang="ru-RU" sz="2000" b="1" u="sng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1520" y="2996952"/>
            <a:ext cx="273630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Неравномерность экономического развития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56176" y="2996952"/>
            <a:ext cx="2736304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Концентрация рабочего</a:t>
            </a:r>
          </a:p>
          <a:p>
            <a:pPr algn="ctr"/>
            <a:r>
              <a:rPr lang="ru-RU" sz="20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класса</a:t>
            </a:r>
            <a:endParaRPr lang="ru-RU" sz="2000" b="1" u="sng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644008" y="2492896"/>
            <a:ext cx="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08104" y="4365104"/>
            <a:ext cx="2016224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Облегчение революционной агитации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68344" y="4365104"/>
            <a:ext cx="1475656" cy="101566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Тяжелое положение рабочих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79712" y="4293096"/>
            <a:ext cx="273630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Остальная часть страны –</a:t>
            </a:r>
          </a:p>
          <a:p>
            <a:pPr algn="ctr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аграрно-ремесленная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0" y="4293096"/>
            <a:ext cx="1907704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5 промышленных районов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5004048" y="4077072"/>
            <a:ext cx="0" cy="16561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11960" y="5805264"/>
            <a:ext cx="2736304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Крупные предприятия</a:t>
            </a:r>
            <a:endParaRPr lang="ru-RU" sz="2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5661248"/>
            <a:ext cx="1907704" cy="123110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Старые</a:t>
            </a:r>
          </a:p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Урал, Центральный</a:t>
            </a:r>
          </a:p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Северо-западный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979712" y="5661248"/>
            <a:ext cx="1907704" cy="9541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Новые</a:t>
            </a:r>
          </a:p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Донбасс,</a:t>
            </a:r>
          </a:p>
          <a:p>
            <a:pPr algn="ctr"/>
            <a:r>
              <a:rPr lang="ru-RU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Баку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15" grpId="0" animBg="1"/>
      <p:bldP spid="19" grpId="0" animBg="1"/>
      <p:bldP spid="20" grpId="0" animBg="1"/>
      <p:bldP spid="25" grpId="0" animBg="1"/>
      <p:bldP spid="29" grpId="0" animBg="1"/>
      <p:bldP spid="38" grpId="0" animBg="1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Особенности экономического развития России во второй половине</a:t>
            </a:r>
            <a:r>
              <a:rPr lang="en-US" sz="3200" dirty="0" smtClean="0"/>
              <a:t> XIX </a:t>
            </a:r>
            <a:r>
              <a:rPr lang="ru-RU" sz="3200" dirty="0" smtClean="0"/>
              <a:t>века 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graphicFrame>
        <p:nvGraphicFramePr>
          <p:cNvPr id="30" name="Диаграмма 29"/>
          <p:cNvGraphicFramePr/>
          <p:nvPr/>
        </p:nvGraphicFramePr>
        <p:xfrm>
          <a:off x="0" y="1556792"/>
          <a:ext cx="9144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Особенности экономического развития России во второй половине</a:t>
            </a:r>
            <a:r>
              <a:rPr lang="en-US" sz="3200" dirty="0" smtClean="0"/>
              <a:t> XIX </a:t>
            </a:r>
            <a:r>
              <a:rPr lang="ru-RU" sz="3200" dirty="0" smtClean="0"/>
              <a:t>века 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0" y="1484784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Особенности экономического развития России во второй половине</a:t>
            </a:r>
            <a:r>
              <a:rPr lang="en-US" sz="3200" dirty="0" smtClean="0"/>
              <a:t> XIX </a:t>
            </a:r>
            <a:r>
              <a:rPr lang="ru-RU" sz="3200" dirty="0" smtClean="0"/>
              <a:t>века 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0" y="1628800"/>
          <a:ext cx="9144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Троицкий Н. А. Лекции по истории России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века. М., 1995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Корнилов А. А. Курс истории  России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века. М., 1995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http://hist.asu.ru/sites/default/files/skubnevskiy_v.a._goroda_rossii_vo_vtoroy_polovine_xix_veka._3_kurs.pdf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http://www.vokrugsveta.ru/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http://economicarggu.ru/2008_2/21.shtml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Источники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95801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Структура российского общества во второй половине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века:</a:t>
            </a:r>
          </a:p>
          <a:p>
            <a:pPr lvl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Сословия</a:t>
            </a:r>
          </a:p>
          <a:p>
            <a:pPr lvl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Классы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Особенности экономического развития во второй половине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века</a:t>
            </a:r>
          </a:p>
          <a:p>
            <a:pPr lvl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Развитие сельского хозяйства</a:t>
            </a:r>
          </a:p>
          <a:p>
            <a:pPr lvl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Развитие промышленности</a:t>
            </a:r>
          </a:p>
          <a:p>
            <a:pPr lvl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Железнодорожное строительство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pic>
        <p:nvPicPr>
          <p:cNvPr id="5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Сословия России </a:t>
            </a:r>
            <a:br>
              <a:rPr lang="ru-RU" dirty="0" smtClean="0"/>
            </a:br>
            <a:r>
              <a:rPr lang="ru-RU" dirty="0" smtClean="0"/>
              <a:t>во второй половине </a:t>
            </a:r>
            <a:r>
              <a:rPr lang="en-US" dirty="0" smtClean="0"/>
              <a:t>XIX</a:t>
            </a:r>
            <a:r>
              <a:rPr lang="ru-RU" dirty="0" smtClean="0"/>
              <a:t>века</a:t>
            </a:r>
            <a:endParaRPr lang="ru-RU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sp>
        <p:nvSpPr>
          <p:cNvPr id="53" name="TextBox 52"/>
          <p:cNvSpPr txBox="1"/>
          <p:nvPr/>
        </p:nvSpPr>
        <p:spPr>
          <a:xfrm>
            <a:off x="683568" y="2564904"/>
            <a:ext cx="3528392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Сословия – обособленные группы людей, имеющая строго определенные права и обязанности, передаваемые по наследству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16016" y="3140968"/>
            <a:ext cx="4104456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Классы – группы людей различающиеся по их месту в системе производства, отношения к средствам производства(собственностью на орудия труда) и размерам доли общественного богатства, которую они получают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3568" y="1844824"/>
            <a:ext cx="352839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Сословия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16016" y="2276872"/>
            <a:ext cx="410445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Классы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Структура российского общества</a:t>
            </a:r>
            <a:br>
              <a:rPr lang="ru-RU" sz="3200" dirty="0" smtClean="0"/>
            </a:br>
            <a:r>
              <a:rPr lang="ru-RU" sz="3200" dirty="0" smtClean="0"/>
              <a:t>во второй половине </a:t>
            </a:r>
            <a:r>
              <a:rPr lang="en-US" sz="3200" dirty="0" smtClean="0"/>
              <a:t>XIX</a:t>
            </a:r>
            <a:r>
              <a:rPr lang="ru-RU" sz="3200" dirty="0" smtClean="0"/>
              <a:t>века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1772816"/>
            <a:ext cx="7488832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Сословия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492896"/>
            <a:ext cx="489654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Привилегированные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2492896"/>
            <a:ext cx="280831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Непривилегированные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84984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Дворяне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3284984"/>
            <a:ext cx="12961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Почетные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граждане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5816" y="3284984"/>
            <a:ext cx="165618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Духовенство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6016" y="3284984"/>
            <a:ext cx="129614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Купцы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3284984"/>
            <a:ext cx="129614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Мещане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0352" y="3284984"/>
            <a:ext cx="1403648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Крестьяне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751945" y="5296563"/>
            <a:ext cx="223224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Потомственные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16200000">
            <a:off x="-175881" y="5296563"/>
            <a:ext cx="223224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Личные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616207" y="5296563"/>
            <a:ext cx="223224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Потомственные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1264278" y="5296562"/>
            <a:ext cx="223224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Личные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2128374" y="5296563"/>
            <a:ext cx="223224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Черное(Монахи)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2920462" y="5296562"/>
            <a:ext cx="223224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Белое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6200000">
            <a:off x="3712550" y="5296563"/>
            <a:ext cx="223224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1-ой гильдии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4288614" y="5296562"/>
            <a:ext cx="223224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2-ой гильдии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864678" y="5296563"/>
            <a:ext cx="223224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3-ей гильдии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2627784" y="2204864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444208" y="2204864"/>
            <a:ext cx="648072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683568" y="2924944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195736" y="2924944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3707904" y="2924944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4860032" y="2924944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876256" y="2924944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8388424" y="2924944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323528" y="378904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763688" y="4005064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339752" y="4005064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899592" y="378904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275856" y="378904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067944" y="378904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860032" y="378904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5364088" y="378904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5940152" y="3789040"/>
            <a:ext cx="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Структура российского общества</a:t>
            </a:r>
            <a:br>
              <a:rPr lang="ru-RU" sz="3200" dirty="0" smtClean="0"/>
            </a:br>
            <a:r>
              <a:rPr lang="ru-RU" sz="3200" dirty="0" smtClean="0"/>
              <a:t>во второй половине </a:t>
            </a:r>
            <a:r>
              <a:rPr lang="en-US" sz="3200" dirty="0" smtClean="0"/>
              <a:t>XIX</a:t>
            </a:r>
            <a:r>
              <a:rPr lang="ru-RU" sz="3200" dirty="0" smtClean="0"/>
              <a:t>века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1043608" y="1772816"/>
            <a:ext cx="7488832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16016" y="2492896"/>
            <a:ext cx="201622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Буржуазия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948264" y="2492896"/>
            <a:ext cx="201622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Рабочие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79512" y="3140968"/>
            <a:ext cx="2016224" cy="34778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все дворяне были помещиками. Часть дворян не имела поместий и получала средства к существованию на государственной службе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1999747" y="5785229"/>
            <a:ext cx="136815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Бедняки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 rot="16200000">
            <a:off x="2791835" y="5785229"/>
            <a:ext cx="136815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Середняки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rot="16200000">
            <a:off x="3583923" y="5785229"/>
            <a:ext cx="136815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Кулаки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Левая фигурная скобка 59"/>
          <p:cNvSpPr/>
          <p:nvPr/>
        </p:nvSpPr>
        <p:spPr>
          <a:xfrm rot="16200000">
            <a:off x="6660232" y="1196752"/>
            <a:ext cx="360040" cy="4248472"/>
          </a:xfrm>
          <a:prstGeom prst="leftBrace">
            <a:avLst>
              <a:gd name="adj1" fmla="val 65581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4860032" y="3933056"/>
            <a:ext cx="3960440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Буржуазия и рабочие(пролетариат) – это новые классы развивающегося капиталистического общества. Их появление не было предусмотрено сословной иерархией, поэтому состав этих классов пополнялся представителями разных сословий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Левая фигурная скобка 61"/>
          <p:cNvSpPr/>
          <p:nvPr/>
        </p:nvSpPr>
        <p:spPr>
          <a:xfrm rot="16200000">
            <a:off x="3275856" y="4005064"/>
            <a:ext cx="360040" cy="2088232"/>
          </a:xfrm>
          <a:prstGeom prst="leftBrace">
            <a:avLst>
              <a:gd name="adj1" fmla="val 65581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2483768" y="3140968"/>
            <a:ext cx="2016224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Объединялись в общину, но имущественное положение было разным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flipH="1">
            <a:off x="1835696" y="2204864"/>
            <a:ext cx="1296144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3563888" y="2204864"/>
            <a:ext cx="504056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292080" y="2204864"/>
            <a:ext cx="648072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6444208" y="2204864"/>
            <a:ext cx="1296144" cy="1440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1115616" y="285293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9512" y="2492896"/>
            <a:ext cx="2016224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Помещики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3491880" y="285293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483768" y="2492896"/>
            <a:ext cx="201622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Крестьяне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Структура российского общества</a:t>
            </a:r>
            <a:br>
              <a:rPr lang="ru-RU" sz="3200" dirty="0" smtClean="0"/>
            </a:br>
            <a:r>
              <a:rPr lang="ru-RU" sz="3200" dirty="0" smtClean="0"/>
              <a:t>во второй половине </a:t>
            </a:r>
            <a:r>
              <a:rPr lang="en-US" sz="3200" dirty="0" smtClean="0"/>
              <a:t>XIX</a:t>
            </a:r>
            <a:r>
              <a:rPr lang="ru-RU" sz="3200" dirty="0" smtClean="0"/>
              <a:t>века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1043608" y="1628800"/>
            <a:ext cx="7488832" cy="10156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Буржуазия – пополнялась прежде всего лицами, имевшими капитал и вкладывавшими  его в какое-либо торгово-промышленное дело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068960"/>
            <a:ext cx="172819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Дворяне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3068960"/>
            <a:ext cx="1296144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Купцы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6296" y="3068960"/>
            <a:ext cx="151216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Крестьяне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3068960"/>
            <a:ext cx="158417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Почетные граждане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3068960"/>
            <a:ext cx="1368152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Мещане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4005064"/>
            <a:ext cx="1944216" cy="25545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Дворяне – помещики получали большие средства во время выкупной сделки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4319972" y="2024844"/>
            <a:ext cx="432048" cy="4392488"/>
          </a:xfrm>
          <a:prstGeom prst="leftBrace">
            <a:avLst>
              <a:gd name="adj1" fmla="val 65581"/>
              <a:gd name="adj2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1760" y="4509120"/>
            <a:ext cx="432048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Составили свой капитал на торговой деятельности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6256" y="3933056"/>
            <a:ext cx="2088232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Изначально занимались торговой или ростовщической деятельностью. Раньше их называли капиталистами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827584" y="2708920"/>
            <a:ext cx="1296144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771800" y="2708920"/>
            <a:ext cx="72008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436096" y="2708920"/>
            <a:ext cx="792088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660232" y="2708920"/>
            <a:ext cx="1152128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644008" y="2708920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115616" y="357301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8028384" y="357301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Структура российского общества</a:t>
            </a:r>
            <a:br>
              <a:rPr lang="ru-RU" sz="3200" dirty="0" smtClean="0"/>
            </a:br>
            <a:r>
              <a:rPr lang="ru-RU" sz="3200" dirty="0" smtClean="0"/>
              <a:t>во второй половине </a:t>
            </a:r>
            <a:r>
              <a:rPr lang="en-US" sz="3200" dirty="0" smtClean="0"/>
              <a:t>XIX</a:t>
            </a:r>
            <a:r>
              <a:rPr lang="ru-RU" sz="3200" dirty="0" smtClean="0"/>
              <a:t>века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1043608" y="1628800"/>
            <a:ext cx="7488832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Рабочие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636912"/>
            <a:ext cx="172819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Мещане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4208" y="2636912"/>
            <a:ext cx="151216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Крестьяне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3645024"/>
            <a:ext cx="3600400" cy="22467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Жители городов поступали работать на предприятия. В большинстве своем это были обедневшие жители городов, не выдержавшие конкуренции со стороны крупных торговцев и промышленников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92080" y="3717032"/>
            <a:ext cx="36004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Формировались  прежде всего из бедных крестьян уходивших на заработки на заводы и фабрики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339752" y="2132856"/>
            <a:ext cx="1296144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156176" y="2204864"/>
            <a:ext cx="1152128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195736" y="3140968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236296" y="3140968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100392" cy="108498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Особенности экономического развития России во второй половине</a:t>
            </a:r>
            <a:r>
              <a:rPr lang="en-US" sz="3200" dirty="0" smtClean="0"/>
              <a:t> XIX </a:t>
            </a:r>
            <a:r>
              <a:rPr lang="ru-RU" sz="3200" dirty="0" smtClean="0"/>
              <a:t>века 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1043608" y="1628800"/>
            <a:ext cx="7488832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Развитие капитализма в России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492896"/>
            <a:ext cx="432048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сельском хозяйстве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2492896"/>
            <a:ext cx="432048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промышленности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356992"/>
            <a:ext cx="2339752" cy="28931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Прусский путь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означал, что крепостное помещичье хозяйство медленно перерастало в буржуазное. Сохранялась эксплуатация крестьян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6016" y="3356992"/>
            <a:ext cx="172819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Переход на наемный труд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339752" y="2132856"/>
            <a:ext cx="1296144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156176" y="2132856"/>
            <a:ext cx="1152128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971600" y="2996952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508104" y="2996952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707904" y="2996952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83768" y="3356992"/>
            <a:ext cx="2088232" cy="23698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Американский путь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характерен для районов, где не было крепостного права. Основа производства – крестьянское хозяйство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83768" y="3356992"/>
            <a:ext cx="2088232" cy="23698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Экстенсивный путь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производства продукции происходит за счет расширения посевных площадей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356992"/>
            <a:ext cx="2339752" cy="15388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Интенсивный путь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применений новых технологий и орудий труда при обработке земли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869160"/>
            <a:ext cx="2339752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Губернии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Центральной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3768" y="5657671"/>
            <a:ext cx="208823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Районы Сибири, русского Севера, расселения казачества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76256" y="3356992"/>
            <a:ext cx="2088232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Завершение промышленного переворота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7884368" y="2996952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660232" y="3068960"/>
            <a:ext cx="0" cy="18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08104" y="4941168"/>
            <a:ext cx="2664296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Активизация железнодорожного строительства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>
            <a:off x="1691680" y="3717032"/>
            <a:ext cx="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8123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Особенности экономического развития России во второй половине</a:t>
            </a:r>
            <a:r>
              <a:rPr lang="en-US" sz="3200" dirty="0" smtClean="0"/>
              <a:t> XIX </a:t>
            </a:r>
            <a:r>
              <a:rPr lang="ru-RU" sz="3200" dirty="0" smtClean="0"/>
              <a:t>века </a:t>
            </a:r>
            <a:endParaRPr lang="ru-RU" sz="3200" dirty="0"/>
          </a:p>
        </p:txBody>
      </p:sp>
      <p:pic>
        <p:nvPicPr>
          <p:cNvPr id="4" name="Picture 2" descr="Герб России. Середина XIX в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1268670" cy="1556793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1043608" y="1628800"/>
            <a:ext cx="7488832" cy="40011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помещичьих хозяйств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636912"/>
            <a:ext cx="3024336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Отработочная система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2636912"/>
            <a:ext cx="302433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Смешанная система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429000"/>
            <a:ext cx="3096344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Труд временнобязанных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3573016"/>
            <a:ext cx="295232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Разные работы выполнялись и временнобязанных и наемных рабочих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339752" y="2132856"/>
            <a:ext cx="1296144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156176" y="2204864"/>
            <a:ext cx="1152128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691680" y="3068960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7236296" y="3140968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59832" y="6093296"/>
            <a:ext cx="36004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Наемный труд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9832" y="5229200"/>
            <a:ext cx="36004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Капиталистическая система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788024" y="5733256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644008" y="2204864"/>
            <a:ext cx="0" cy="28803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491880" y="2852936"/>
            <a:ext cx="576064" cy="223224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5148064" y="2924944"/>
            <a:ext cx="504056" cy="216024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79512" y="4077072"/>
            <a:ext cx="3168352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Отработочная система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прекращает свое существование с отменной временнообязанного состояния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17068378">
            <a:off x="4569345" y="3602261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переход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 rot="4495167">
            <a:off x="3418529" y="3606722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переход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697</TotalTime>
  <Words>627</Words>
  <Application>Microsoft Office PowerPoint</Application>
  <PresentationFormat>Экран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Социально-экономическое развитие России во второй половине XIXвека</vt:lpstr>
      <vt:lpstr>План</vt:lpstr>
      <vt:lpstr>Сословия России  во второй половине XIXвека</vt:lpstr>
      <vt:lpstr>Структура российского общества во второй половине XIXвека</vt:lpstr>
      <vt:lpstr>Структура российского общества во второй половине XIXвека</vt:lpstr>
      <vt:lpstr>Структура российского общества во второй половине XIXвека</vt:lpstr>
      <vt:lpstr>Структура российского общества во второй половине XIXвека</vt:lpstr>
      <vt:lpstr>Особенности экономического развития России во второй половине XIX века </vt:lpstr>
      <vt:lpstr>Особенности экономического развития России во второй половине XIX века </vt:lpstr>
      <vt:lpstr>Особенности экономического развития России во второй половине XIX века </vt:lpstr>
      <vt:lpstr>Особенности экономического развития России во второй половине XIX века </vt:lpstr>
      <vt:lpstr>Особенности экономического развития России во второй половине XIX века </vt:lpstr>
      <vt:lpstr>Особенности экономического развития России во второй половине XIX века </vt:lpstr>
      <vt:lpstr>Особенности экономического развития России во второй половине XIX века 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Социально-экономическое развитие России во второй половине XIXвека</dc:title>
  <dc:creator>1</dc:creator>
  <cp:lastModifiedBy>Людмила</cp:lastModifiedBy>
  <cp:revision>10</cp:revision>
  <dcterms:created xsi:type="dcterms:W3CDTF">2013-01-01T14:41:20Z</dcterms:created>
  <dcterms:modified xsi:type="dcterms:W3CDTF">2021-03-10T17:08:51Z</dcterms:modified>
</cp:coreProperties>
</file>