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CD29B-7440-461B-8CA3-F297716FB639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80D4F-783C-4AFC-AAC4-7CF154F80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ps.ru/product/spravochnik_inzhenera-stroitely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571612"/>
            <a:ext cx="7772400" cy="2214578"/>
          </a:xfrm>
        </p:spPr>
        <p:txBody>
          <a:bodyPr/>
          <a:lstStyle/>
          <a:p>
            <a:r>
              <a:rPr lang="ru-RU" dirty="0" smtClean="0"/>
              <a:t>Виды и правила проведения инструктажей по охране  труда безопасности</a:t>
            </a:r>
            <a:endParaRPr lang="ru-RU" dirty="0"/>
          </a:p>
        </p:txBody>
      </p:sp>
      <p:pic>
        <p:nvPicPr>
          <p:cNvPr id="1026" name="Picture 2" descr="http://avatars-fast.yandex.net/get-direct/2CbXrz0GquP2qeRAiUSt3w/x9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FFB"/>
              </a:clrFrom>
              <a:clrTo>
                <a:srgbClr val="FAFF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3571876"/>
            <a:ext cx="2857520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Целевой инструктаж проводится: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• при выполнении разовых работ, не связанных с прямыми обязанностями работника по специальности (погрузка, выгрузка, уборка территории, разовые работы вне предприятия, цеха и т.п.);</a:t>
            </a:r>
          </a:p>
          <a:p>
            <a:pPr>
              <a:buNone/>
            </a:pPr>
            <a:r>
              <a:rPr lang="ru-RU" dirty="0" smtClean="0"/>
              <a:t>• при ликвидации последствий аварии, стихийных бедствий, производстве работ, на которые оформляется наряд-допуск, разрешение и другие документы. </a:t>
            </a:r>
          </a:p>
          <a:p>
            <a:pPr>
              <a:buNone/>
            </a:pPr>
            <a:r>
              <a:rPr lang="ru-RU" dirty="0" smtClean="0"/>
              <a:t>Целевой инструктаж проводится непосредственно руководителем работ и фиксируется в журнале инструктажей и необходимых случаях - в наряде-допуске.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otdeltruda.ru/wp-content/uploads/2009/04/inst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0"/>
            <a:ext cx="628654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Стажировка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6615130" cy="564357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Стажировка</a:t>
            </a:r>
            <a:r>
              <a:rPr lang="ru-RU" dirty="0" smtClean="0"/>
              <a:t> - составная часть процесса обучения по охране труда, производственная практика, проводимая с целью овладения работником безопасных приемов и методов выполнения работ. Все рабочие, в том числе выпускники профтехучилищ, учебно-производственных (курсовых) комбинатов, после первичного инструктажа на рабочем месте должны в течение первых 2 - 14 смен (в зависимости от характера работы, квалификации работника) пройти стажировку под руководством лиц, назначенных приказом (распоряжением, решением) по цеху (участку, кооперативу и т.п.). Прохождение стажировки регистрируется в журнале регистрации инструктажа на рабочем месте. </a:t>
            </a:r>
            <a:endParaRPr lang="ru-RU" dirty="0"/>
          </a:p>
        </p:txBody>
      </p:sp>
      <p:pic>
        <p:nvPicPr>
          <p:cNvPr id="18434" name="Picture 2" descr="F:\Разработка стенда для отдела по труду\Интересные картинки к методичкам\recrut_04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4286256"/>
            <a:ext cx="2285984" cy="2571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http://www.bisiodevis.com/pic/small-225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071546"/>
            <a:ext cx="8286808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cdn1.ot-soft.ru/images/photos/medium/8a7ec1d5da3f98d9682065216317934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85728"/>
            <a:ext cx="8001056" cy="630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pro-personal.ru/images/sk/2012/08/1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642918"/>
            <a:ext cx="8429684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boeae.biz/images/55d2593536e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290"/>
            <a:ext cx="8072494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slanomasvo.science/pic-st03.kakprosto.ru/images/article/2011/6/8/1_525534569ec5e525534569ec9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" y="285728"/>
            <a:ext cx="8953500" cy="6143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Нормативно-правовой основой организации работы по обучению работников охране труда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Трудовой кодекс Российской Федерации </a:t>
            </a:r>
            <a:r>
              <a:rPr lang="ru-RU" dirty="0" smtClean="0"/>
              <a:t>от 30 декабря 2001 года 197-ФЗ (ТК РФ): </a:t>
            </a:r>
          </a:p>
          <a:p>
            <a:r>
              <a:rPr lang="ru-RU" dirty="0" smtClean="0"/>
              <a:t>1.1. </a:t>
            </a:r>
            <a:r>
              <a:rPr lang="ru-RU" dirty="0" smtClean="0">
                <a:solidFill>
                  <a:srgbClr val="FF0000"/>
                </a:solidFill>
              </a:rPr>
              <a:t>Статья 212 ТК РФ </a:t>
            </a:r>
            <a:r>
              <a:rPr lang="ru-RU" dirty="0" smtClean="0"/>
              <a:t>- Работодатель обязан обеспечить обучение безопасным методам и приемам выполнения работ и оказанию первой помощи пострадавшим на производстве, проведение инструктажа по охране труда, стажировки на рабочем месте и проверки знания требований охраны труда. </a:t>
            </a:r>
          </a:p>
          <a:p>
            <a:r>
              <a:rPr lang="ru-RU" dirty="0" smtClean="0"/>
              <a:t>1.2. </a:t>
            </a:r>
            <a:r>
              <a:rPr lang="ru-RU" dirty="0" smtClean="0">
                <a:solidFill>
                  <a:srgbClr val="FF0000"/>
                </a:solidFill>
              </a:rPr>
              <a:t>Статья 219 ТК РФ</a:t>
            </a:r>
            <a:r>
              <a:rPr lang="ru-RU" dirty="0" smtClean="0"/>
              <a:t> - Каждый работник имеет право на обучение безопасным методам и приемам труда за счет средств работодателя. </a:t>
            </a:r>
          </a:p>
          <a:p>
            <a:r>
              <a:rPr lang="ru-RU" dirty="0" smtClean="0"/>
              <a:t>1.3. </a:t>
            </a:r>
            <a:r>
              <a:rPr lang="ru-RU" dirty="0" smtClean="0">
                <a:solidFill>
                  <a:srgbClr val="FF0000"/>
                </a:solidFill>
              </a:rPr>
              <a:t>Статья 225 ТК РФ </a:t>
            </a:r>
            <a:r>
              <a:rPr lang="ru-RU" dirty="0" smtClean="0"/>
              <a:t>- Обучение и профессиональная подготовка в области охраны труда.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ru-RU" dirty="0" smtClean="0">
                <a:solidFill>
                  <a:srgbClr val="FF0000"/>
                </a:solidFill>
              </a:rPr>
              <a:t>2. Постановление Министерства труда и социального развития Российской Федерации и Министерства образования Российской Федерации </a:t>
            </a:r>
            <a:r>
              <a:rPr lang="ru-RU" dirty="0" smtClean="0"/>
              <a:t>от 13 января 2003 года 1/29 «Об утверждении Порядка обучения по охране труда и проверки знаний требований охраны труда работников организаций».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FF0000"/>
                </a:solidFill>
              </a:rPr>
              <a:t>3. ГОСТ 12.0.004-90 «Межгосударственный стандарт. </a:t>
            </a:r>
            <a:r>
              <a:rPr lang="ru-RU" dirty="0" smtClean="0"/>
              <a:t>Система стандартов безопасности труда. Организация обучения безопасности труда. Общие положения» от 01 июля 1991 года.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обучения по охране труда</a:t>
            </a:r>
            <a:endParaRPr lang="ru-RU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1071546"/>
            <a:ext cx="8715436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Обучение  по охране труда</a:t>
            </a:r>
            <a:endParaRPr lang="ru-RU" sz="4000" dirty="0"/>
          </a:p>
        </p:txBody>
      </p:sp>
      <p:sp>
        <p:nvSpPr>
          <p:cNvPr id="5" name="Овал 4"/>
          <p:cNvSpPr/>
          <p:nvPr/>
        </p:nvSpPr>
        <p:spPr>
          <a:xfrm>
            <a:off x="214282" y="2786058"/>
            <a:ext cx="2928926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Инструктажи по охране труда</a:t>
            </a:r>
            <a:endParaRPr lang="ru-RU" sz="2400" dirty="0"/>
          </a:p>
        </p:txBody>
      </p:sp>
      <p:sp>
        <p:nvSpPr>
          <p:cNvPr id="6" name="Овал 5"/>
          <p:cNvSpPr/>
          <p:nvPr/>
        </p:nvSpPr>
        <p:spPr>
          <a:xfrm>
            <a:off x="3286116" y="2786058"/>
            <a:ext cx="2714644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Стажировка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072198" y="2786058"/>
            <a:ext cx="3071802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Проверка знаний, допуск к работе</a:t>
            </a:r>
            <a:endParaRPr lang="ru-RU" sz="2400" dirty="0"/>
          </a:p>
        </p:txBody>
      </p:sp>
      <p:sp>
        <p:nvSpPr>
          <p:cNvPr id="8" name="Стрелка вниз 7"/>
          <p:cNvSpPr/>
          <p:nvPr/>
        </p:nvSpPr>
        <p:spPr>
          <a:xfrm>
            <a:off x="1285852" y="1857364"/>
            <a:ext cx="1071570" cy="857256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000496" y="1857364"/>
            <a:ext cx="1071570" cy="857256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072330" y="1857364"/>
            <a:ext cx="1071570" cy="857256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362" name="Picture 2" descr="F:\Te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352924"/>
            <a:ext cx="1905000" cy="2505076"/>
          </a:xfrm>
          <a:prstGeom prst="rect">
            <a:avLst/>
          </a:prstGeom>
          <a:noFill/>
        </p:spPr>
      </p:pic>
      <p:pic>
        <p:nvPicPr>
          <p:cNvPr id="15364" name="Picture 4" descr="F:\Разработка стенда для отдела по труду\Интересные картинки к методичкам\post-3-135299446056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4324349"/>
            <a:ext cx="2209800" cy="2533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7158" y="214290"/>
            <a:ext cx="8572560" cy="9286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инструктажей  по охране труда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28596" y="1857364"/>
            <a:ext cx="2857520" cy="12858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Вводный </a:t>
            </a:r>
            <a:endParaRPr lang="ru-RU" sz="2800" dirty="0"/>
          </a:p>
        </p:txBody>
      </p:sp>
      <p:sp>
        <p:nvSpPr>
          <p:cNvPr id="6" name="Овал 5"/>
          <p:cNvSpPr/>
          <p:nvPr/>
        </p:nvSpPr>
        <p:spPr>
          <a:xfrm>
            <a:off x="5643570" y="1857364"/>
            <a:ext cx="3143240" cy="12858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Инструктаж на рабочем месте</a:t>
            </a:r>
            <a:endParaRPr lang="ru-RU" sz="28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1285852" y="1214422"/>
            <a:ext cx="100013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572264" y="1214422"/>
            <a:ext cx="100013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572132" y="3357562"/>
            <a:ext cx="3357586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Первичный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572132" y="4143380"/>
            <a:ext cx="3357586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Повторный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572132" y="4857760"/>
            <a:ext cx="3357586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Внеплановый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572132" y="5643578"/>
            <a:ext cx="3357586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Целевой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Выгнутая влево стрелка 13"/>
          <p:cNvSpPr/>
          <p:nvPr/>
        </p:nvSpPr>
        <p:spPr>
          <a:xfrm>
            <a:off x="4357686" y="2500306"/>
            <a:ext cx="1214446" cy="128588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4143372" y="1928802"/>
            <a:ext cx="1428760" cy="278608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лево стрелка 15"/>
          <p:cNvSpPr/>
          <p:nvPr/>
        </p:nvSpPr>
        <p:spPr>
          <a:xfrm>
            <a:off x="4214810" y="2285992"/>
            <a:ext cx="1357322" cy="392909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лево стрелка 16"/>
          <p:cNvSpPr/>
          <p:nvPr/>
        </p:nvSpPr>
        <p:spPr>
          <a:xfrm>
            <a:off x="4214810" y="2285992"/>
            <a:ext cx="1357322" cy="314327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7410" name="Picture 2" descr="F:\Разработка стенда для отдела по труду\Интересные картинки к методичкам\zmogeliuka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286124"/>
            <a:ext cx="3143272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5"/>
            <a:ext cx="8686800" cy="457203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Вводный инструктаж</a:t>
            </a:r>
            <a:r>
              <a:rPr lang="ru-RU" b="1" dirty="0" smtClean="0"/>
              <a:t> </a:t>
            </a:r>
            <a:r>
              <a:rPr lang="ru-RU" dirty="0" smtClean="0"/>
              <a:t>по безопасности труда </a:t>
            </a:r>
            <a:r>
              <a:rPr lang="ru-RU" b="1" dirty="0" smtClean="0"/>
              <a:t>проводит инженер по охране труда </a:t>
            </a:r>
            <a:r>
              <a:rPr lang="ru-RU" dirty="0" smtClean="0"/>
              <a:t>или лицо, на которое возложены эти обязанности, со всеми вновь принимаемыми на работу не зависимо от их образования, стажа работы по данной профессии или должности, с временными работниками, командированными, учащимися и студентами, прибывшими на производственное обучение или практику, а также учащимися в учебных заведениях. О проведении вводного инструктажа делают запись в журнале регистрации вводного инструктажа с обязательной подписью инструктируемого и инструктирующего, а также в документе о приеме на работу или контрольном листе. Проведение вводного инструктажа с учащимися регистрируют в журнале учета учебной работы.</a:t>
            </a:r>
            <a:endParaRPr lang="ru-RU" dirty="0"/>
          </a:p>
        </p:txBody>
      </p:sp>
      <p:pic>
        <p:nvPicPr>
          <p:cNvPr id="5" name="Picture 6" descr="http://sal-con.com/images/55b00a550cff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4714875"/>
            <a:ext cx="2857500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Первичный инструктаж </a:t>
            </a:r>
            <a:r>
              <a:rPr lang="ru-RU" dirty="0" smtClean="0"/>
              <a:t>на рабочем месте проводится до начала самостоятельной работы: - со всеми вновь принятыми в организацию работниками, включая работников, выполняющих работу на условиях трудового договора, заключенного на срок до двух месяцев или на период выполнения сезонных работ, в свободное от основной работы время (совместители), а также на дому (надомники) с использованием материалов, инструментов и механизмов, выделяемых работодателем или приобретаемых ими за свой счет; - с работниками организации, переведенными в установленном порядке из другого структурного подразделения, либо работниками, которым поручается выполнение новой для них работы; - с командированными работниками сторонних организаций, обучающимися образовательных учреждений соответствующих уровней, проходящими производственную практику (практические занятия), и другими лицами, участвующими в производственной деятельности организации. 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Повторный инструктаж</a:t>
            </a:r>
            <a:r>
              <a:rPr lang="ru-RU" b="1" dirty="0" smtClean="0"/>
              <a:t> </a:t>
            </a:r>
            <a:r>
              <a:rPr lang="ru-RU" dirty="0" smtClean="0"/>
              <a:t>проходят все работающие, за исключением лиц, освобожденных от первичного инструктажа на рабочем месте, не зависимо от их квалификации, образования и стажа работы не реже чем через 6 месяцев. Его проводят с целью проверки знаний правил и инструкций по охране труда, а также с целью повышения знаний индивидуально или с группой работников одной профессии, бригады по программе инструктажа на рабочем месте. По согласованию с соответствующими органами государственного надзора для некоторых категорий работников может быть установлен более продолжительный (до 1 года) срок прохождения повторного инструктажа.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800" b="1" dirty="0" smtClean="0">
                <a:solidFill>
                  <a:srgbClr val="FF0000"/>
                </a:solidFill>
              </a:rPr>
              <a:t>Внеплановый инструктаж проводится:</a:t>
            </a:r>
            <a:endParaRPr lang="ru-RU" sz="3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800" dirty="0" smtClean="0"/>
              <a:t>• при введении в действие новых или переработанных стандартов, правил, </a:t>
            </a:r>
            <a:r>
              <a:rPr lang="ru-RU" sz="3800" dirty="0" smtClean="0">
                <a:hlinkClick r:id="rId2"/>
              </a:rPr>
              <a:t>инструкций</a:t>
            </a:r>
            <a:r>
              <a:rPr lang="ru-RU" sz="3800" dirty="0" smtClean="0"/>
              <a:t> по охране труда, а также изменений к ним;</a:t>
            </a:r>
          </a:p>
          <a:p>
            <a:pPr>
              <a:buNone/>
            </a:pPr>
            <a:r>
              <a:rPr lang="ru-RU" sz="3800" dirty="0" smtClean="0"/>
              <a:t>• при изменении, технологического процесса, замене или модернизации оборудования, приспособлений и инструмента, исходного сырья, материалов и других факторов, влияющих на безопасность труда;</a:t>
            </a:r>
          </a:p>
          <a:p>
            <a:pPr>
              <a:buNone/>
            </a:pPr>
            <a:r>
              <a:rPr lang="ru-RU" sz="3800" dirty="0" smtClean="0"/>
              <a:t>• при нарушении работающими и учащимися требований безопасности труда, которые могут привести или привели к травме, аварии, взрыву или пожару, отравлению;</a:t>
            </a:r>
          </a:p>
          <a:p>
            <a:pPr>
              <a:buNone/>
            </a:pPr>
            <a:r>
              <a:rPr lang="ru-RU" sz="3800" dirty="0" smtClean="0"/>
              <a:t>• по требованию органов надзора;</a:t>
            </a:r>
          </a:p>
          <a:p>
            <a:pPr>
              <a:buNone/>
            </a:pPr>
            <a:r>
              <a:rPr lang="ru-RU" sz="3800" dirty="0" smtClean="0"/>
              <a:t>• при перерывах в работе - для работ, к которым предъявляются дополнительные (повышенные) требования безопасности труда, более чем 30 календарных дней, а для остальных работ - более двух месяцев.</a:t>
            </a:r>
          </a:p>
          <a:p>
            <a:pPr>
              <a:buNone/>
            </a:pPr>
            <a:r>
              <a:rPr lang="ru-RU" sz="3800" dirty="0" smtClean="0"/>
              <a:t>Внеплановый инструктаж проводят индивидуально или с группой работников одной профессии.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536</Words>
  <Application>Microsoft Office PowerPoint</Application>
  <PresentationFormat>Экран (4:3)</PresentationFormat>
  <Paragraphs>36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Виды и правила проведения инструктажей по охране  труда безопасности</vt:lpstr>
      <vt:lpstr>Нормативно-правовой основой организации работы по обучению работников охране труда</vt:lpstr>
      <vt:lpstr>Слайд 3</vt:lpstr>
      <vt:lpstr>Порядок обучения по охране труда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Стажировка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и правила проведения инструктажей по охране  труда безопасности</dc:title>
  <dc:creator>Замана</dc:creator>
  <cp:lastModifiedBy>Админ</cp:lastModifiedBy>
  <cp:revision>10</cp:revision>
  <dcterms:created xsi:type="dcterms:W3CDTF">2015-10-01T17:47:10Z</dcterms:created>
  <dcterms:modified xsi:type="dcterms:W3CDTF">2020-04-13T17:39:55Z</dcterms:modified>
</cp:coreProperties>
</file>