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 showGuides="1">
      <p:cViewPr>
        <p:scale>
          <a:sx n="112" d="100"/>
          <a:sy n="112" d="100"/>
        </p:scale>
        <p:origin x="-65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1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5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7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A08C-1857-431A-8133-51A15817AF31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7FBC-CB5A-4ED2-B2E6-CD0625668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5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10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3261701" y="-2915013"/>
            <a:ext cx="3124653" cy="12313368"/>
            <a:chOff x="6804248" y="1943151"/>
            <a:chExt cx="428400" cy="25477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7" name="Рисунок 6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864096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Электронная проводимость металлов.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Зависимость сопротивления от температуры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5" y="3061114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1114"/>
            <a:ext cx="936104" cy="936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1114"/>
            <a:ext cx="936104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145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t="28415" r="44191" b="52325"/>
          <a:stretch/>
        </p:blipFill>
        <p:spPr>
          <a:xfrm rot="16200000">
            <a:off x="6065374" y="1189556"/>
            <a:ext cx="2990149" cy="4104228"/>
          </a:xfrm>
          <a:prstGeom prst="rect">
            <a:avLst/>
          </a:prstGeom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833426"/>
            <a:ext cx="1152000" cy="1166129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3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8" y="-825835"/>
            <a:ext cx="4554481" cy="6741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10" name="Овал 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475656" y="1131590"/>
                <a:ext cx="2012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𝑞𝐸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31590"/>
                <a:ext cx="201253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454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475656" y="1563638"/>
                <a:ext cx="17478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63638"/>
                <a:ext cx="174785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522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75656" y="1923678"/>
                <a:ext cx="2130007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𝑒𝑛𝑆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23678"/>
                <a:ext cx="2130007" cy="668645"/>
              </a:xfrm>
              <a:prstGeom prst="rect">
                <a:avLst/>
              </a:prstGeom>
              <a:blipFill rotWithShape="1">
                <a:blip r:embed="rId9"/>
                <a:stretch>
                  <a:fillRect r="-4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475656" y="2626657"/>
                <a:ext cx="7123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26657"/>
                <a:ext cx="71237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1282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39552" y="3003798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Экспериментальное подтверждение электронной проводимости металлов является качественным обоснованием закона 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4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43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4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4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4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5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5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6" y="-911337"/>
            <a:ext cx="4554481" cy="674114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7" y="-825835"/>
            <a:ext cx="4554481" cy="67411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04908" y="-825835"/>
            <a:ext cx="4554481" cy="6741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1887464"/>
            <a:ext cx="1814148" cy="183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1875122"/>
            <a:ext cx="1814148" cy="18364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4400" y="1854000"/>
            <a:ext cx="2906675" cy="1848756"/>
            <a:chOff x="7209941" y="1851670"/>
            <a:chExt cx="2906675" cy="184875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42038" y="2231326"/>
            <a:ext cx="216024" cy="216024"/>
            <a:chOff x="2826961" y="2665462"/>
            <a:chExt cx="914400" cy="914400"/>
          </a:xfrm>
        </p:grpSpPr>
        <p:sp>
          <p:nvSpPr>
            <p:cNvPr id="10" name="Овал 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47980" y="3038977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485202" y="-1262104"/>
            <a:ext cx="5731581" cy="697058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86749" y="55552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331640" y="1347614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7614"/>
                <a:ext cx="20645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54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83568" y="1851670"/>
                <a:ext cx="1372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℃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51670"/>
                <a:ext cx="137268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5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267744" y="1851670"/>
                <a:ext cx="1524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(0 ℃)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851670"/>
                <a:ext cx="152426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8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583318" y="2355726"/>
                <a:ext cx="145456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18" y="2355726"/>
                <a:ext cx="1454565" cy="609077"/>
              </a:xfrm>
              <a:prstGeom prst="rect">
                <a:avLst/>
              </a:prstGeom>
              <a:blipFill rotWithShape="1">
                <a:blip r:embed="rId10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3568" y="3038638"/>
                <a:ext cx="403244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Температурный коэффициент сопротивления 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 равен относительному изменению сопротивления при изменении температуры на 1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38638"/>
                <a:ext cx="4032448" cy="1477328"/>
              </a:xfrm>
              <a:prstGeom prst="rect">
                <a:avLst/>
              </a:prstGeom>
              <a:blipFill rotWithShape="1">
                <a:blip r:embed="rId11"/>
                <a:stretch>
                  <a:fillRect l="-1208" t="-2058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4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43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4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47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49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5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53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93442"/>
                  </p:ext>
                </p:extLst>
              </p:nvPr>
            </p:nvGraphicFramePr>
            <p:xfrm>
              <a:off x="5508104" y="915566"/>
              <a:ext cx="2880320" cy="3374088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68152"/>
                    <a:gridCol w="1512168"/>
                  </a:tblGrid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Металл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℃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3,5×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6,6×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3,2×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4,5×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1,6×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93442"/>
                  </p:ext>
                </p:extLst>
              </p:nvPr>
            </p:nvGraphicFramePr>
            <p:xfrm>
              <a:off x="5508104" y="915566"/>
              <a:ext cx="2880320" cy="3374088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68152"/>
                    <a:gridCol w="1512168"/>
                  </a:tblGrid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Металл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7246" r="-403" b="-711594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Серебро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105714" r="-403" b="-601429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Медь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208696" r="-403" b="-5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Железо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308696" r="-403" b="-4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Платина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408696" r="-403" b="-310145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Вольфрам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501429" r="-403" b="-205714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Нихром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610145" r="-403" b="-108696"/>
                          </a:stretch>
                        </a:blipFill>
                      </a:tcPr>
                    </a:tc>
                  </a:tr>
                  <a:tr h="421761"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Ртуть</a:t>
                          </a:r>
                          <a:endParaRPr lang="ru-RU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726" t="-710145" r="-403" b="-86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6749" y="7462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5536" y="2058516"/>
                <a:ext cx="402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(100)=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(1+1,6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×100)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8516"/>
                <a:ext cx="402533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36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5536" y="2609191"/>
                <a:ext cx="4087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1+0,016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=1,016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н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9191"/>
                <a:ext cx="40871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34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3075920"/>
                <a:ext cx="4067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(100)=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×100)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5920"/>
                <a:ext cx="406701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49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3528" y="3626595"/>
                <a:ext cx="3893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1+0,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ж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26595"/>
                <a:ext cx="389318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56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11542" y="1995686"/>
                <a:ext cx="904735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42" y="1995686"/>
                <a:ext cx="904735" cy="616451"/>
              </a:xfrm>
              <a:prstGeom prst="rect">
                <a:avLst/>
              </a:prstGeom>
              <a:blipFill rotWithShape="1">
                <a:blip r:embed="rId3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74152" y="3282538"/>
                <a:ext cx="2022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52" y="3282538"/>
                <a:ext cx="20220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6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5292080" y="880999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4146634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1338322"/>
            <a:ext cx="2304256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8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86749" y="7462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сопротивления проводника от температуры: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66355"/>
                <a:ext cx="20645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291101" y="2684145"/>
                <a:ext cx="2278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𝑐𝑜𝑛𝑠𝑡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01" y="2684145"/>
                <a:ext cx="227882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9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6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0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87953"/>
            <a:ext cx="5534987" cy="606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746275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Термометр сопротивления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проводник, с помощью которого определяют температуру в соответствии с зависимостью его сопротивления от температуры.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31640" y="2283718"/>
                <a:ext cx="206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283718"/>
                <a:ext cx="206454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35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74152" y="2715766"/>
                <a:ext cx="2022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52" y="2715766"/>
                <a:ext cx="20220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36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5292080" y="880999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4146634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1338322"/>
            <a:ext cx="2304256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97" y="880999"/>
                <a:ext cx="37023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94" y="2706474"/>
                <a:ext cx="4674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710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218642"/>
                <a:ext cx="33457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8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4292" y="3079992"/>
            <a:ext cx="386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Термометры сопротивления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быть использованы в широком диапазоне температур, по сравнению с жидкостными термометрами.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3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Сверхпроводимость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8463"/>
            <a:ext cx="3538736" cy="867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Хейке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Камерлинг-Оннес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1853 — 1926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43" y="1131590"/>
            <a:ext cx="2116832" cy="282244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292080" y="1025015"/>
            <a:ext cx="0" cy="3265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92080" y="4290650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55976" y="1025015"/>
                <a:ext cx="927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𝐻𝑔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25015"/>
                <a:ext cx="92724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89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90932" y="4353341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4,1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2" y="4353341"/>
                <a:ext cx="54213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34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172400" y="4362658"/>
                <a:ext cx="6177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 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362658"/>
                <a:ext cx="61773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287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уга 10"/>
          <p:cNvSpPr/>
          <p:nvPr/>
        </p:nvSpPr>
        <p:spPr>
          <a:xfrm rot="5607498">
            <a:off x="4375824" y="-379054"/>
            <a:ext cx="4136766" cy="3722782"/>
          </a:xfrm>
          <a:prstGeom prst="arc">
            <a:avLst>
              <a:gd name="adj1" fmla="val 17162838"/>
              <a:gd name="adj2" fmla="val 2138476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62000" y="3546000"/>
            <a:ext cx="0" cy="7446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70291" y="436265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91" y="4362658"/>
                <a:ext cx="36580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 стрелкой 16"/>
          <p:cNvCxnSpPr/>
          <p:nvPr/>
        </p:nvCxnSpPr>
        <p:spPr>
          <a:xfrm>
            <a:off x="6084168" y="3003798"/>
            <a:ext cx="360039" cy="1286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6096" y="2334666"/>
            <a:ext cx="153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Критическая температура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36977" y="-778891"/>
            <a:ext cx="5534987" cy="60622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755337"/>
                <a:ext cx="3744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Явление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сверхпроводимости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возникает в металлах при очень низких температурах (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~25 К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55337"/>
                <a:ext cx="3744416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626" t="-2994" r="-650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147975" y="-1072958"/>
            <a:ext cx="3484173" cy="5156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960685"/>
            <a:ext cx="1387821" cy="1404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5" y="948342"/>
            <a:ext cx="1387821" cy="140485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214400" y="930122"/>
            <a:ext cx="2223603" cy="1414296"/>
            <a:chOff x="7209941" y="1851670"/>
            <a:chExt cx="2906675" cy="184875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226014" y="1079070"/>
            <a:ext cx="165258" cy="165258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42991" y="1623392"/>
            <a:ext cx="165258" cy="165258"/>
            <a:chOff x="2826961" y="2665462"/>
            <a:chExt cx="914400" cy="914400"/>
          </a:xfrm>
        </p:grpSpPr>
        <p:sp>
          <p:nvSpPr>
            <p:cNvPr id="17" name="Овал 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51103" y="1223086"/>
            <a:ext cx="165258" cy="165258"/>
            <a:chOff x="2826961" y="2665462"/>
            <a:chExt cx="914400" cy="914400"/>
          </a:xfrm>
        </p:grpSpPr>
        <p:sp>
          <p:nvSpPr>
            <p:cNvPr id="20" name="Овал 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91063" y="1654510"/>
            <a:ext cx="165258" cy="165258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843191" y="1229028"/>
            <a:ext cx="165258" cy="165258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31956" y="1886721"/>
            <a:ext cx="165258" cy="165258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20072" y="1510493"/>
            <a:ext cx="165258" cy="165258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21980" y="483518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Обычное состояние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120364" y="1087283"/>
            <a:ext cx="3484173" cy="5156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38" y="3120926"/>
            <a:ext cx="1387821" cy="140485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28564" y="3108583"/>
            <a:ext cx="1387821" cy="1404854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7186789" y="3090363"/>
            <a:ext cx="2223603" cy="1414296"/>
            <a:chOff x="7209941" y="1851670"/>
            <a:chExt cx="2906675" cy="184875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41" y="1864012"/>
              <a:ext cx="1814148" cy="1836414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302468" y="1851670"/>
              <a:ext cx="1814148" cy="183641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397214" y="4046962"/>
            <a:ext cx="165258" cy="165258"/>
            <a:chOff x="2826961" y="2665462"/>
            <a:chExt cx="914400" cy="914400"/>
          </a:xfrm>
        </p:grpSpPr>
        <p:sp>
          <p:nvSpPr>
            <p:cNvPr id="45" name="Овал 4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Минус 4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92301" y="4051342"/>
            <a:ext cx="165258" cy="165258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204345" y="4046962"/>
            <a:ext cx="165258" cy="165258"/>
            <a:chOff x="2826961" y="2665462"/>
            <a:chExt cx="914400" cy="914400"/>
          </a:xfrm>
        </p:grpSpPr>
        <p:sp>
          <p:nvSpPr>
            <p:cNvPr id="57" name="Овал 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инус 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73624" y="2649093"/>
            <a:ext cx="323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сверхпроводимости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" name="Группа 2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4" name="TextBox 233"/>
          <p:cNvSpPr txBox="1"/>
          <p:nvPr/>
        </p:nvSpPr>
        <p:spPr>
          <a:xfrm>
            <a:off x="539552" y="2053173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в состоянии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сверхпроводимости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происходит потерь энергии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открытие сверхпроводимости при комнатных температурах внесет большой вклад в развитие энергетики.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412941" y="3723878"/>
            <a:ext cx="165258" cy="165258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608028" y="3728258"/>
            <a:ext cx="165258" cy="165258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220072" y="3723878"/>
            <a:ext cx="165258" cy="165258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86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C 0.00556 0.0034 0.01111 0.00587 0.01667 0.00926 C 0.02031 0.01914 0.02622 0.02408 0.03021 0.03334 C 0.03941 0.05432 0.0316 0.03673 0.03542 0.05 C 0.03646 0.05371 0.03698 0.05834 0.03854 0.06111 C 0.04028 0.0642 0.04479 0.06852 0.04479 0.06852 C 0.05069 0.06667 0.05677 0.06636 0.0625 0.06296 C 0.06146 0.07377 0.06163 0.08426 0.05625 0.09074 C 0.05365 0.10432 0.05365 0.09815 0.05521 0.10926 C 0.06267 0.10803 0.06736 0.10309 0.07396 0.10556 C 0.07882 0.1142 0.07986 0.11111 0.08125 0.12408 C 0.08559 0.11358 0.08611 0.09722 0.09375 0.09259 C 0.09306 0.08179 0.08924 0.06204 0.09688 0.05741 C 0.1026 0.05988 0.10313 0.06142 0.11042 0.05556 C 0.11163 0.05463 0.11163 0.05155 0.1125 0.05 C 0.11337 0.04846 0.11458 0.04753 0.11563 0.0463 C 0.12483 0.0571 0.11476 0.07994 0.12396 0.09074 C 0.12431 0.09383 0.12413 0.09722 0.125 0.1 C 0.12569 0.10185 0.12726 0.10216 0.12813 0.10371 C 0.13108 0.10957 0.13247 0.11543 0.13438 0.12222 C 0.14861 0.11605 0.13646 0.08334 0.14583 0.06667 C 0.14722 0.05926 0.14792 0.05617 0.15208 0.05371 C 0.1566 0.05432 0.16111 0.05401 0.16563 0.05556 C 0.16858 0.05648 0.16927 0.06142 0.17083 0.06482 C 0.17396 0.0713 0.17587 0.07593 0.18021 0.07963 C 0.18299 0.08735 0.18299 0.0963 0.18542 0.10371 C 0.1875 0.11019 0.19028 0.11266 0.19167 0.12037 C 0.19063 0.12161 0.18976 0.12346 0.18854 0.12408 C 0.18646 0.12531 0.1842 0.12438 0.18229 0.12593 C 0.17986 0.12809 0.17899 0.13364 0.17708 0.13704 C 0.17622 0.14506 0.17483 0.15309 0.17396 0.16111 C 0.17431 0.16543 0.17361 0.17037 0.175 0.17408 C 0.17639 0.17778 0.17917 0.17901 0.18125 0.18148 C 0.18229 0.18272 0.18438 0.18519 0.18438 0.18519 C 0.18924 0.18426 0.19497 0.18642 0.19896 0.18148 C 0.2033 0.17593 0.20347 0.16945 0.20833 0.16667 C 0.21319 0.15803 0.21823 0.14938 0.22396 0.14259 C 0.22656 0.1355 0.23073 0.12871 0.23542 0.12593 C 0.23889 0.10741 0.23316 0.1355 0.23958 0.11482 C 0.24063 0.11142 0.24097 0.10741 0.24167 0.10371 C 0.24201 0.10185 0.24271 0.09815 0.24271 0.09815 C 0.24306 0.08951 0.24167 0.07994 0.24375 0.07222 C 0.24444 0.06945 0.2474 0.07253 0.24896 0.07408 C 0.25226 0.07747 0.2526 0.08642 0.25625 0.09074 C 0.2566 0.09259 0.25625 0.09568 0.25729 0.0963 C 0.25851 0.09692 0.26319 0.08735 0.26354 0.08704 C 0.26719 0.08148 0.27257 0.08087 0.27708 0.07778 C 0.27865 0.06389 0.27969 0.06451 0.2875 0.06667 C 0.29306 0.07346 0.29219 0.08611 0.29688 0.09445 C 0.29913 0.09846 0.30313 0.09722 0.30625 0.09815 C 0.31181 0.09753 0.3184 0.10185 0.32292 0.0963 C 0.32604 0.09229 0.32309 0.08272 0.32396 0.07593 C 0.32483 0.06852 0.33003 0.06667 0.33333 0.06482 C 0.33889 0.05494 0.33611 0.05432 0.34479 0.05185 C 0.34618 0.05247 0.34774 0.05247 0.34896 0.05371 C 0.35503 0.05988 0.35191 0.07253 0.35521 0.08148 C 0.35764 0.08796 0.36372 0.09568 0.36771 0.09815 C 0.36944 0.10463 0.3717 0.10988 0.37292 0.11667 C 0.36267 0.12284 0.35191 0.12716 0.34167 0.13334 C 0.33785 0.15371 0.33559 0.17809 0.34792 0.18889 C 0.3566 0.18735 0.36719 0.1929 0.37396 0.18334 C 0.38385 0.16945 0.36632 0.18642 0.38021 0.17408 C 0.38906 0.15062 0.39792 0.15525 0.41354 0.15185 C 0.41701 0.14784 0.41892 0.14321 0.42292 0.14074 C 0.42813 0.1429 0.43021 0.14815 0.43438 0.15371 C 0.44028 0.15309 0.44618 0.15278 0.45208 0.15185 C 0.45833 0.15062 0.46597 0.1392 0.47188 0.13519 C 0.475 0.13303 0.48611 0.13179 0.4875 0.13148 C 0.48889 0.13087 0.49028 0.13025 0.49167 0.12963 C 0.49375 0.1284 0.49792 0.12593 0.49792 0.12593 C 0.50278 0.11945 0.50764 0.11729 0.51354 0.11482 C 0.51458 0.11358 0.51667 0.11111 0.51667 0.11111 " pathEditMode="relative" ptsTypes="fffffffffffffffffffffffffffffffffffffffffffffffffffffffffffffffffffffffA">
                                      <p:cBhvr>
                                        <p:cTn id="8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C 0.00382 0.01018 0.00486 0.01481 0.00729 0.02592 C 0.00833 0.06543 0.00226 0.075 0.02083 0.06666 C 0.02795 0.05802 0.02465 0.0608 0.03021 0.05741 C 0.03264 0.04413 0.02917 0.06018 0.03438 0.04629 C 0.03559 0.0429 0.03628 0.03858 0.0375 0.03518 C 0.03837 0.00525 0.03351 2.09877E-6 0.04583 -0.00556 C 0.04653 -0.00741 0.04705 -0.00926 0.04792 -0.01111 C 0.04878 -0.01327 0.05017 -0.01451 0.05104 -0.01667 C 0.05503 -0.02655 0.05521 -0.03395 0.0625 -0.03704 C 0.06719 -0.06173 0.05365 -0.05278 0.04375 -0.05185 C 0.03958 -0.02994 0.04358 -0.02562 0.04896 -0.01111 C 0.05017 -0.00062 0.05017 0.0071 0.05521 0.01296 C 0.05816 0.02068 0.06076 0.03241 0.06563 0.03518 C 0.06719 0.0392 0.06997 0.04166 0.07083 0.04629 C 0.07257 0.05525 0.05729 0.05617 0.05313 0.05741 C 0.05122 0.06265 0.04861 0.06666 0.05208 0.07407 C 0.0533 0.07654 0.05556 0.07531 0.05729 0.07592 C 0.06424 0.07808 0.07118 0.07963 0.07813 0.08148 C 0.0809 0.08333 0.08438 0.08333 0.08646 0.08704 C 0.08715 0.08827 0.08646 0.09166 0.0875 0.09259 C 0.08993 0.09506 0.09306 0.09506 0.09583 0.09629 C 0.09826 0.09568 0.10087 0.09599 0.10313 0.09444 C 0.1059 0.09228 0.10712 0.08549 0.10833 0.08148 C 0.11059 0.07438 0.11563 0.05185 0.11875 0.04815 C 0.12222 0.04383 0.125 0.04259 0.12917 0.04074 C 0.13733 0.01913 0.11719 0.02654 0.10938 0.02592 C 0.11632 0.02284 0.11771 0.01728 0.12188 0.00741 C 0.12257 0.0037 0.12274 -0.00031 0.12396 -0.00371 C 0.12465 -0.00556 0.12552 -0.0071 0.12604 -0.00926 C 0.12865 -0.02006 0.12726 -0.02377 0.13229 -0.02963 C 0.13524 -0.03735 0.13802 -0.04321 0.13958 -0.05185 C 0.13854 -0.05926 0.13785 -0.0642 0.13542 -0.07037 C 0.13611 -0.07222 0.13628 -0.07562 0.1375 -0.07593 C 0.14601 -0.07716 0.14774 -0.07099 0.15417 -0.06667 C 0.15712 -0.06482 0.16042 -0.0642 0.16354 -0.06296 C 0.16406 -0.06204 0.1684 -0.05371 0.16979 -0.05371 C 0.17344 -0.05371 0.17986 -0.05988 0.18333 -0.06296 C 0.1809 -0.07624 0.17934 -0.07192 0.18438 -0.07778 C 0.18333 -0.0855 0.18177 -0.09136 0.17917 -0.09815 C 0.18194 -0.12284 0.18333 -0.12469 0.19688 -0.12778 C 0.2099 -0.12438 0.21372 -0.11574 0.21771 -0.09445 C 0.21875 -0.0892 0.21979 -0.07593 0.22188 -0.07222 C 0.22535 -0.06605 0.22813 -0.06358 0.23229 -0.05926 C 0.23438 -0.0571 0.23646 -0.05432 0.23854 -0.05185 C 0.23958 -0.05062 0.24167 -0.04815 0.24167 -0.04815 C 0.24253 -0.03457 0.24201 -0.03117 0.24792 -0.02408 C 0.25174 -0.02469 0.25642 -0.02161 0.25938 -0.02593 C 0.26128 -0.02871 0.2592 -0.03488 0.25833 -0.03889 C 0.25608 -0.04969 0.25 -0.05864 0.24479 -0.06482 C 0.24375 -0.07253 0.24253 -0.07655 0.24479 -0.08519 C 0.24531 -0.08735 0.24688 -0.08735 0.24792 -0.08889 C 0.25434 -0.09846 0.2599 -0.10278 0.26771 -0.10741 C 0.27274 -0.11636 0.27604 -0.12006 0.25729 -0.11111 C 0.25365 -0.10926 0.25104 -0.10371 0.24792 -0.1 C 0.24688 -0.09877 0.24479 -0.0963 0.24479 -0.0963 C 0.23819 -0.07871 0.25104 -0.06543 0.25938 -0.06296 C 0.26128 -0.0608 0.26372 -0.05957 0.26563 -0.05741 C 0.27014 -0.05216 0.2724 -0.04229 0.27708 -0.03704 C 0.28368 -0.02963 0.28924 -0.0284 0.29479 -0.01852 C 0.29757 -0.0034 0.30243 0.0108 0.30521 0.02592 C 0.30382 0.0821 0.31181 0.0642 0.28125 0.06852 C 0.27986 0.06883 0.27847 0.06975 0.27708 0.07037 C 0.27413 0.07562 0.27118 0.07901 0.26875 0.08518 C 0.26753 0.09352 0.26667 0.09876 0.27188 0.10185 C 0.27743 0.11636 0.27986 0.1108 0.29167 0.10926 C 0.29757 0.10401 0.30278 0.09907 0.30833 0.09259 C 0.31267 0.08734 0.31337 0.08395 0.31875 0.08148 C 0.32326 0.07623 0.32847 0.07469 0.33333 0.07037 C 0.33715 0.06697 0.33872 0.06173 0.34271 0.05926 C 0.34392 0.05247 0.34444 0.04475 0.34688 0.03889 C 0.35 0.03086 0.35573 0.0287 0.35938 0.02222 C 0.36753 0.00771 0.35712 0.025 0.36667 0.01296 C 0.37153 0.00679 0.37431 0.00062 0.38021 -0.00185 C 0.38368 -0.00124 0.38733 -0.00185 0.39063 2.09877E-6 C 0.39271 0.00123 0.39653 0.00895 0.4 0.01111 C 0.40677 0.00864 0.41858 0.00987 0.42396 0.00185 C 0.4276 -0.0034 0.42778 -0.00864 0.43021 -0.01482 C 0.43472 -0.02685 0.44236 -0.03673 0.44896 -0.04445 C 0.45347 -0.04969 0.45503 -0.05494 0.46042 -0.05741 C 0.46788 -0.06574 0.4717 -0.06975 0.48021 -0.07408 C 0.49306 -0.0892 0.50226 -0.08889 0.51771 -0.08889 " pathEditMode="relative" ptsTypes="fffffffffffffffffffffffffffffffffffffffffffffffffffffffffffffffffffffffffffffffffA">
                                      <p:cBhvr>
                                        <p:cTn id="8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C 0.00104 -0.00556 0.00052 -0.0071 0.00416 -0.00926 C 0.00677 -0.01111 0.0125 -0.01297 0.0125 -0.01297 C 0.01718 -0.01852 0.02378 -0.02284 0.02916 -0.02593 C 0.03125 -0.02222 0.03333 -0.01852 0.03541 -0.01482 C 0.03628 -0.01327 0.04045 -0.02562 0.04062 -0.02593 C 0.04253 -0.02871 0.04687 -0.03334 0.04687 -0.03334 C 0.04791 -0.0429 0.04843 -0.04815 0.05312 -0.05371 C 0.05833 -0.04753 0.06354 -0.02593 0.06562 -0.01482 C 0.0651 -0.00216 0.06718 0.02068 0.05833 0.02592 C 0.05764 0.02839 0.05746 0.03179 0.05625 0.03333 C 0.05486 0.03518 0.05277 0.03426 0.05104 0.03518 C 0.04757 0.03734 0.04375 0.04074 0.04062 0.04444 C 0.03784 0.05154 0.03784 0.05463 0.04271 0.0574 C 0.05208 0.05586 0.05225 0.05833 0.05833 0.05185 C 0.06041 0.04969 0.06458 0.04444 0.06458 0.04444 C 0.06493 0.03827 0.06354 0.03086 0.06562 0.02592 C 0.06684 0.02284 0.06979 0.02685 0.07187 0.02778 C 0.08073 0.03179 0.09132 0.03179 0.09896 0.04074 C 0.10764 0.03673 0.10573 0.02345 0.1 0.01666 C 0.09861 0.01296 0.09757 0.00864 0.09583 0.00555 C 0.09375 0.00185 0.08958 -0.00556 0.08958 -0.00556 C 0.08698 -0.01976 0.09444 -0.02006 0.08333 -0.01667 C 0.07968 -0.01235 0.07743 -0.00926 0.07604 -0.00185 C 0.0776 0.01173 0.0809 0.02469 0.08437 0.03703 C 0.08489 0.03889 0.08472 0.04136 0.08541 0.04259 C 0.08698 0.04537 0.09357 0.05247 0.09583 0.0537 C 0.09722 0.0574 0.09913 0.06049 0.1 0.06481 C 0.10069 0.06852 0.10208 0.07592 0.10208 0.07592 C 0.10173 0.07901 0.10173 0.0821 0.10104 0.08518 C 0.10052 0.08734 0.09913 0.08858 0.09896 0.09074 C 0.09826 0.10061 0.10521 0.12037 0.10937 0.12592 C 0.11146 0.1287 0.11423 0.12994 0.11666 0.13148 C 0.11944 0.13086 0.12239 0.13148 0.125 0.12963 C 0.12968 0.12654 0.12934 0.11327 0.13333 0.1074 C 0.13663 0.10278 0.13993 0.10216 0.14375 0.1 C 0.14583 0.09876 0.15 0.09629 0.15 0.09629 C 0.15764 0.10185 0.15816 0.10154 0.16458 0.11296 C 0.16562 0.11481 0.16736 0.11419 0.16875 0.11481 C 0.17083 0.11605 0.175 0.11852 0.175 0.11852 C 0.18021 0.11759 0.18628 0.12006 0.19062 0.11481 C 0.19843 0.10555 0.18941 0.11173 0.19687 0.1074 C 0.19826 0.1037 0.20521 0.08734 0.20729 0.08518 C 0.2158 0.07592 0.22934 0.07345 0.23854 0.07222 C 0.24097 0.07068 0.24323 0.06944 0.24583 0.06852 C 0.24861 0.06759 0.25416 0.06666 0.25416 0.06666 " pathEditMode="relative" ptsTypes="fffffffffffffffffffffffffffffffffffffffffffffA">
                                      <p:cBhvr>
                                        <p:cTn id="9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03982 C 0.12743 0.0355 0.13107 0.03642 0.13906 0.03797 C 0.14357 0.04321 0.14427 0.05155 0.14948 0.05463 C 0.15798 0.05093 0.15034 0.05649 0.15469 0.04538 C 0.16146 0.0284 0.15989 0.04105 0.16302 0.02686 C 0.16458 0.01945 0.16441 0.00896 0.16823 0.00463 C 0.16944 0.00309 0.17378 0.00278 0.17239 0.00278 C 0.16823 0.00278 0.16406 0.00556 0.15989 0.00649 C 0.15469 0.01112 0.15399 0.01328 0.1526 0.02315 C 0.15295 0.03241 0.14913 0.0463 0.15364 0.05093 C 0.16215 0.05926 0.17309 0.05155 0.18281 0.05278 C 0.18559 0.05309 0.18837 0.05556 0.19114 0.05649 C 0.1908 0.05834 0.19097 0.06081 0.1901 0.06204 C 0.18507 0.06821 0.175 0.06914 0.16927 0.0713 C 0.16771 0.07994 0.16962 0.08982 0.17239 0.09723 C 0.16753 0.11019 0.15903 0.10926 0.15677 0.09352 C 0.15833 0.07963 0.15816 0.08581 0.16406 0.07871 C 0.17031 0.07933 0.17691 0.07717 0.18281 0.08056 C 0.18767 0.08334 0.18646 0.09723 0.19114 0.10093 C 0.20034 0.10834 0.20659 0.10556 0.21823 0.10649 C 0.22066 0.10587 0.22361 0.10741 0.22552 0.10463 C 0.22656 0.10309 0.22465 0.1 0.22344 0.09908 C 0.21996 0.0963 0.2158 0.09692 0.21198 0.09538 C 0.20955 0.08889 0.2092 0.08426 0.21406 0.08056 C 0.21545 0.07963 0.21684 0.07933 0.21823 0.07871 C 0.22031 0.07747 0.22448 0.075 0.22448 0.075 C 0.22743 0.06976 0.23038 0.06636 0.23281 0.06019 C 0.2309 0.04352 0.23333 0.04507 0.23802 0.03241 C 0.23767 0.02933 0.23524 0.02223 0.23698 0.02315 C 0.23941 0.0247 0.23975 0.03056 0.24114 0.03426 C 0.24357 0.04075 0.24548 0.04568 0.24844 0.05093 C 0.25503 0.04692 0.25225 0.03426 0.25573 0.025 C 0.25972 0.01451 0.2625 0.00865 0.26927 0.00463 C 0.26962 0.00278 0.271 0.00062 0.27031 -0.00092 C 0.26944 -0.00308 0.26719 -0.00123 0.26614 -0.00277 C 0.26423 -0.00555 0.26406 -0.01141 0.26198 -0.01388 C 0.26094 -0.01512 0.25989 -0.01635 0.25885 -0.01759 C 0.25746 -0.01697 0.25573 -0.01759 0.25469 -0.01574 C 0.25017 -0.00771 0.25399 0.02161 0.25989 0.02871 C 0.26892 0.02686 0.27239 0.02686 0.27864 0.01575 C 0.28142 -0.0037 0.28142 -0.00586 0.28906 -0.01944 C 0.2908 -0.02253 0.29323 -0.02438 0.29531 -0.02685 C 0.29635 -0.02808 0.29844 -0.03055 0.29844 -0.03055 C 0.30121 -0.02993 0.30416 -0.03024 0.30677 -0.0287 C 0.3092 -0.02716 0.31302 -0.02129 0.31302 -0.02129 C 0.31771 -0.00432 0.3217 -0.00617 0.33073 -0.00092 C 0.3342 -0.00154 0.33784 -0.00092 0.34114 -0.00277 C 0.34392 -0.00432 0.34687 -0.0145 0.34948 -0.01759 C 0.35225 -0.025 0.35764 -0.03086 0.36198 -0.03611 C 0.3658 -0.0466 0.3618 -0.03858 0.37031 -0.04351 C 0.37153 -0.04413 0.37239 -0.04629 0.37344 -0.04722 C 0.37517 -0.04876 0.37691 -0.05 0.37864 -0.05092 C 0.38003 -0.05185 0.38281 -0.05277 0.38281 -0.05277 " pathEditMode="relative" ptsTypes="ffffffffffffffffffffffffffffffffffffffffffffffffffffA">
                                      <p:cBhvr>
                                        <p:cTn id="92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0.00746 0.00185 0.00851 0.00216 0.01354 0.01111 C 0.0151 0.02253 0.01875 0.03704 0.02187 0.04815 C 0.02292 0.0605 0.02378 0.0784 0.02812 0.05556 C 0.02899 0.04321 0.02847 0.03303 0.03437 0.02593 C 0.0368 0.02655 0.03941 0.02593 0.04167 0.02778 C 0.04288 0.02871 0.04271 0.03179 0.04375 0.03334 C 0.04462 0.03457 0.04583 0.03426 0.04687 0.03519 C 0.04687 0.03519 0.05469 0.04445 0.05625 0.0463 C 0.05937 0.05 0.0625 0.05371 0.06562 0.05741 C 0.06667 0.05864 0.06875 0.06111 0.06875 0.06111 C 0.07604 0.05988 0.08333 0.05834 0.09062 0.05741 C 0.09236 0.0571 0.08715 0.05803 0.08542 0.05926 C 0.08194 0.06173 0.07917 0.06852 0.07604 0.07222 C 0.07448 0.07624 0.07118 0.07871 0.07083 0.08334 C 0.0684 0.11204 0.07812 0.10772 0.09062 0.10926 C 0.0934 0.11574 0.09653 0.11914 0.09896 0.12593 C 0.09687 0.13889 0.09601 0.14475 0.08854 0.14815 C 0.09167 0.16204 0.09444 0.1608 0.08646 0.16667 C 0.09288 0.17809 0.10156 0.18087 0.11042 0.18334 C 0.11406 0.19198 0.11476 0.19938 0.11667 0.20926 C 0.12535 0.20401 0.12378 0.17809 0.12812 0.16667 C 0.13333 0.1679 0.13889 0.16698 0.14375 0.17037 C 0.14687 0.17253 0.15104 0.18334 0.15104 0.18334 C 0.15417 0.175 0.15208 0.16667 0.15833 0.17037 C 0.16163 0.1821 0.16597 0.19105 0.16771 0.20371 C 0.18073 0.20093 0.17344 0.20062 0.18229 0.18889 C 0.18403 0.17932 0.18732 0.17253 0.19062 0.16482 C 0.19601 0.15247 0.19948 0.14105 0.20833 0.13704 C 0.20972 0.12963 0.21146 0.1284 0.21562 0.12593 C 0.21875 0.12655 0.22187 0.12655 0.225 0.12778 C 0.22899 0.12963 0.22934 0.13642 0.23333 0.13889 C 0.23403 0.14074 0.23455 0.1429 0.23542 0.14445 C 0.23628 0.14599 0.23767 0.1463 0.23854 0.14815 C 0.24114 0.15371 0.24097 0.15988 0.24479 0.16482 C 0.24601 0.16636 0.24757 0.16698 0.24896 0.16852 C 0.25104 0.17068 0.25521 0.17593 0.25521 0.17593 C 0.26337 0.17469 0.26927 0.17161 0.27708 0.17408 C 0.28055 0.17809 0.28368 0.17932 0.2875 0.18148 C 0.30312 0.18025 0.31875 0.17994 0.33437 0.17778 C 0.33889 0.17716 0.34357 0.17099 0.34687 0.16667 C 0.34948 0.16327 0.35417 0.15556 0.35417 0.15556 " pathEditMode="relative" ptsTypes="fffffffffffffffffffffffffffffffffffffffffA">
                                      <p:cBhvr>
                                        <p:cTn id="94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0.0073 -0.00432 0.00799 0.0034 0.01459 0.00741 C 0.01668 0.00864 0.02084 0.01111 0.02084 0.01111 C 0.02258 0.0105 0.02483 0.01142 0.02605 0.00926 C 0.02674 0.00803 0.02553 0.00556 0.02501 0.00371 C 0.02327 -0.00278 0.02206 -0.0071 0.01876 -0.01111 C 0.01633 -0.01759 0.01355 -0.02222 0.01876 -0.03148 C 0.01997 -0.03364 0.02223 -0.03024 0.02397 -0.02963 C 0.03108 -0.01697 0.02865 -0.02284 0.0323 -0.01296 C 0.03543 -0.01358 0.03872 -0.01265 0.04168 -0.01481 C 0.04358 -0.01605 0.04393 -0.02345 0.04584 -0.02222 C 0.04845 -0.02068 0.04862 -0.00031 0.05001 0.00371 C 0.05174 0.00895 0.05852 0.0142 0.06147 0.01667 C 0.06598 0.02901 0.07049 0.01636 0.07293 0.02963 C 0.07032 0.04815 0.06997 0.04939 0.07293 0.03334 L 0.07293 0.03334 C 0.07397 0.0321 0.07501 0.03087 0.07605 0.02963 C 0.07779 0.02006 0.0797 0.01451 0.08126 0.00371 C 0.08195 -0.00123 0.08681 0.00124 0.08959 -1.85185E-6 C 0.09827 0.00772 0.09306 0.01729 0.09688 0.02963 C 0.0981 0.03364 0.10018 0.03642 0.10105 0.04074 C 0.10174 0.04445 0.10313 0.05185 0.10313 0.05185 C 0.10591 0.05124 0.10886 0.05185 0.11147 0.05 C 0.11338 0.04877 0.11563 0.04167 0.11668 0.03889 C 0.12466 0.01883 0.12588 -0.00586 0.12813 -0.02963 C 0.13126 -0.01882 0.1297 -0.02469 0.1323 -0.01111 C 0.13265 -0.00926 0.13334 -0.00555 0.13334 -0.00555 C 0.13438 0.02192 0.13126 0.02099 0.13959 0.03334 C 0.14081 0.03488 0.14133 0.03827 0.14272 0.03889 C 0.14602 0.04074 0.14966 0.04013 0.15313 0.04074 C 0.15817 0.05401 0.16563 0.04074 0.17188 0.03704 C 0.17813 0.02871 0.18247 0.03303 0.18855 0.02593 C 0.19133 0.01111 0.19931 0.00278 0.2073 -0.00185 C 0.21025 -0.00957 0.21181 -0.01666 0.21459 -0.02407 C 0.21494 -0.04074 0.21442 -0.0574 0.21563 -0.07407 C 0.21581 -0.07685 0.2172 -0.06913 0.21772 -0.06666 C 0.22067 -0.05339 0.21911 -0.05864 0.22084 -0.04629 C 0.22188 -0.03889 0.22779 -0.02129 0.2323 -0.01852 C 0.23438 -0.01728 0.23855 -0.01481 0.23855 -0.01481 C 0.24098 -0.00185 0.23855 -0.00494 0.24376 -0.00185 C 0.25036 -0.00494 0.25574 -0.01203 0.26043 -0.02037 C 0.26199 -0.02839 0.26928 -0.04074 0.27397 -0.04444 C 0.27605 -0.04599 0.28022 -0.04815 0.28022 -0.04815 C 0.28143 -0.04197 0.28213 -0.0358 0.28334 -0.02963 C 0.28612 -0.03703 0.28803 -0.04537 0.28959 -0.0537 C 0.29063 -0.06636 0.29168 -0.07531 0.29897 -0.07963 C 0.30973 -0.07778 0.31251 -0.07747 0.31772 -0.06111 C 0.3198 -0.05494 0.32397 -0.04259 0.32397 -0.04259 C 0.32293 -0.02469 0.32466 -0.02315 0.31668 -0.01852 C 0.31181 -0.01913 0.30695 -0.01882 0.30209 -0.02037 C 0.29983 -0.02099 0.29567 -0.03055 0.29272 -0.03333 C 0.29081 -0.04352 0.28838 -0.05524 0.2948 -0.06296 C 0.29671 -0.06512 0.29914 -0.06636 0.30105 -0.06852 C 0.31164 -0.06697 0.31529 -0.06512 0.32397 -0.0574 C 0.32761 -0.04784 0.33438 -0.04475 0.34063 -0.04259 C 0.34341 -0.04321 0.34671 -0.04166 0.34897 -0.04444 C 0.3507 -0.0466 0.35036 -0.05185 0.35105 -0.05555 C 0.35227 -0.06203 0.35313 -0.06666 0.35522 -0.07222 C 0.35591 -0.07808 0.35713 -0.08796 0.35938 -0.09259 C 0.36043 -0.09506 0.36233 -0.09599 0.36355 -0.09815 C 0.37171 -0.1145 0.37414 -0.13302 0.38751 -0.13703 C 0.39879 -0.14722 0.41251 -0.14321 0.42397 -0.15185 C 0.42779 -0.15463 0.43178 -0.15771 0.43543 -0.16111 C 0.43716 -0.16296 0.4389 -0.16512 0.44063 -0.16666 C 0.44168 -0.16759 0.44376 -0.16852 0.44376 -0.16852 " pathEditMode="relative" ptsTypes="ffffffffffffffFfffffffffffffffffffffffffffffffffffffffffffffffffA">
                                      <p:cBhvr>
                                        <p:cTn id="9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605E-6 C 0.01163 -0.00247 0.00677 -0.00092 0.01354 -0.01296 C 0.01441 -0.01975 0.0151 -0.02716 0.01875 -0.03148 C 0.02083 -0.03395 0.025 -0.03889 0.025 -0.03889 C 0.0283 -0.03302 0.0342 -0.02592 0.03854 -0.02222 C 0.04045 -0.02037 0.04479 -0.01852 0.04479 -0.01852 C 0.04653 -0.01913 0.04844 -0.01883 0.05 -0.02037 C 0.05139 -0.0216 0.05174 -0.02531 0.05313 -0.02592 C 0.05712 -0.02778 0.06146 -0.02716 0.06563 -0.02778 C 0.06979 -0.03086 0.07378 -0.03333 0.07813 -0.03518 C 0.0776 -0.04136 0.07847 -0.04938 0.07604 -0.0537 C 0.07222 -0.06049 0.06771 -0.06173 0.06354 -0.06667 C 0.06389 -0.07037 0.06632 -0.08765 0.06771 -0.09074 C 0.0684 -0.09228 0.06979 -0.09197 0.07083 -0.09259 C 0.07257 -0.08333 0.07448 -0.07592 0.07917 -0.07037 C 0.07986 -0.06852 0.08073 -0.06667 0.08125 -0.06481 C 0.08177 -0.06296 0.08142 -0.06049 0.08229 -0.05926 C 0.08403 -0.0571 0.08854 -0.05555 0.08854 -0.05555 C 0.09132 -0.06574 0.09375 -0.07222 0.1 -0.07592 C 0.09861 -0.08364 0.09722 -0.08796 0.09271 -0.09074 C 0.08976 -0.09876 0.09045 -0.10216 0.09479 -0.10741 C 0.10208 -0.1037 0.10052 -0.10586 0.10521 -0.1 C 0.10903 -0.09537 0.11042 -0.08951 0.11458 -0.08704 C 0.12274 -0.07253 0.12118 -0.09259 0.12188 -0.1037 C 0.12257 -0.11481 0.12205 -0.12006 0.12708 -0.12592 C 0.13438 -0.11728 0.12726 -0.12346 0.13125 -0.14259 C 0.13177 -0.14475 0.13247 -0.13858 0.13333 -0.13704 C 0.13854 -0.12654 0.13802 -0.12778 0.14271 -0.12222 C 0.14444 -0.11296 0.14913 -0.10802 0.15208 -0.1 C 0.15243 -0.08889 0.15226 -0.07778 0.15313 -0.06667 C 0.15365 -0.05926 0.16146 -0.05 0.16146 -0.05 C 0.16337 -0.04012 0.16024 -0.03488 0.15625 -0.02778 C 0.16128 -0.02469 0.1658 -0.02778 0.17083 -0.02963 C 0.17899 -0.02469 0.16892 -0.03271 0.175 -0.00741 C 0.17587 -0.00401 0.17847 -0.0037 0.18021 -0.00185 C 0.18333 0.00154 0.18681 0.0034 0.18958 0.00741 C 0.19358 0.01327 0.19479 0.01636 0.2 0.01852 C 0.20035 0.01482 0.20087 -0.00062 0.20417 -0.00555 C 0.20486 -0.00648 0.21111 -0.00895 0.21146 -0.00926 C 0.21979 -0.01358 0.22795 -0.01728 0.23646 -0.02037 C 0.23576 -0.02346 0.23559 -0.02716 0.23438 -0.02963 C 0.23264 -0.03333 0.22934 -0.03271 0.22708 -0.03518 C 0.2224 -0.03981 0.21753 -0.04136 0.2125 -0.04444 C 0.21024 -0.05062 0.20764 -0.05216 0.20625 -0.05926 C 0.20712 -0.07809 0.20573 -0.08673 0.21563 -0.09259 C 0.22813 -0.09043 0.23889 -0.08086 0.25104 -0.07778 C 0.2559 -0.07654 0.26076 -0.07654 0.26563 -0.07592 C 0.26806 -0.06944 0.26875 -0.06481 0.27188 -0.05926 C 0.27344 -0.08055 0.2724 -0.08086 0.28542 -0.07778 C 0.28715 -0.07747 0.28889 -0.07654 0.29063 -0.07592 C 0.29688 -0.06481 0.29948 -0.04413 0.30833 -0.03889 C 0.30972 -0.03951 0.31146 -0.0392 0.3125 -0.04074 C 0.31337 -0.04197 0.31285 -0.04475 0.31354 -0.0463 C 0.31597 -0.05278 0.31684 -0.05185 0.32083 -0.0537 C 0.32569 -0.06018 0.32656 -0.06173 0.33229 -0.05926 C 0.3349 -0.04568 0.33906 -0.02654 0.34583 -0.01852 C 0.34618 -0.01667 0.34583 -0.01234 0.34688 -0.01296 C 0.34983 -0.0142 0.35 -0.02222 0.35104 -0.02592 C 0.35313 -0.03302 0.35903 -0.04969 0.3625 -0.0537 C 0.3684 -0.06913 0.37153 -0.06265 0.38438 -0.06111 C 0.39167 -0.05062 0.39583 -0.04228 0.40521 -0.03889 C 0.41111 -0.03951 0.41701 -0.0392 0.42292 -0.04074 C 0.42708 -0.04197 0.43003 -0.06173 0.43542 -0.06481 C 0.43993 -0.06728 0.44618 -0.06821 0.45104 -0.07037 C 0.45712 -0.07315 0.46267 -0.07747 0.46875 -0.07963 C 0.47431 -0.07901 0.48003 -0.08025 0.48542 -0.07778 C 0.48733 -0.07685 0.48785 -0.07222 0.48958 -0.07037 C 0.49236 -0.06728 0.49566 -0.06512 0.49896 -0.06481 C 0.51528 -0.06265 0.50799 -0.06389 0.52083 -0.06111 C 0.53229 -0.06173 0.54375 -0.06173 0.55521 -0.06296 C 0.56146 -0.06358 0.5651 -0.07747 0.57083 -0.08148 C 0.57361 -0.08642 0.57552 -0.09167 0.57813 -0.0963 " pathEditMode="relative" ptsTypes="fffffffffffffffffffffffffffffffffffffffffffffffffffffffffffffffffffffffA">
                                      <p:cBhvr>
                                        <p:cTn id="98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017E-7 L 0.46997 -2.22017E-7 " pathEditMode="relative" rAng="0" ptsTypes="AA">
                                      <p:cBhvr>
                                        <p:cTn id="100" dur="8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4736E-6 L 0.4677 4.84736E-6 " pathEditMode="relative" rAng="0" ptsTypes="AA">
                                      <p:cBhvr>
                                        <p:cTn id="102" dur="8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528 2.22222E-6 " pathEditMode="relative" rAng="0" ptsTypes="AA">
                                      <p:cBhvr>
                                        <p:cTn id="104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017E-7 L 0.46997 -2.22017E-7 " pathEditMode="relative" rAng="0" ptsTypes="AA">
                                      <p:cBhvr>
                                        <p:cTn id="106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4736E-6 L 0.4677 4.84736E-6 " pathEditMode="relative" rAng="0" ptsTypes="AA">
                                      <p:cBhvr>
                                        <p:cTn id="108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528 2.22222E-6 " pathEditMode="relative" rAng="0" ptsTypes="AA">
                                      <p:cBhvr>
                                        <p:cTn id="110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62" grpId="0"/>
      <p:bldP spid="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сверхпроводимости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"/>
          <a:stretch/>
        </p:blipFill>
        <p:spPr>
          <a:xfrm>
            <a:off x="4919133" y="1131590"/>
            <a:ext cx="3888000" cy="291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2449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высокая температура, при которой на сегодняшний день достигается состояние сверхпроводимости — это 138 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6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Эффект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Мейснера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51670"/>
            <a:ext cx="2737514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98971" y="-40005"/>
            <a:ext cx="4769175" cy="52235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003" y="1293119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охлаждении цилиндров в них возникает явление сверх проводимости.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5996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приближении магнита в цилиндрах возникает индукционный ток, который продолжает протекать по цилиндрам из-за нулевого сопротивления.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563638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Получение сколь угодно большой силы тока невозможно на сегодняшний день, поскольку определенное критическое значение силы тока способно разрушить состояние сверхпроводимости.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04" y="605517"/>
            <a:ext cx="2320936" cy="2352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04" y="557879"/>
            <a:ext cx="648072" cy="735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6104" y="511942"/>
            <a:ext cx="648072" cy="7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21122E-7 L -0.3158 0.2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10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0.2029 L 0.05434 0.328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629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1622E-6 L -0.3158 0.193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9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7574"/>
                <a:ext cx="8229600" cy="3747863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Свободными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зарядами,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несущими ток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 металлических проводниках, являются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электроны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Проводимость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металлов называется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электронной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проводимостью.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Зависимость сопротивления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металлов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 температуры: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Зависимость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удельного сопротивления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металлов от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температуры: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(1+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7574"/>
                <a:ext cx="8229600" cy="3747863"/>
              </a:xfrm>
              <a:blipFill rotWithShape="1">
                <a:blip r:embed="rId2"/>
                <a:stretch>
                  <a:fillRect l="-741" t="-2764" b="-5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23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8" y="482580"/>
            <a:ext cx="7143424" cy="41774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9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5566"/>
                <a:ext cx="8229600" cy="389188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Температурный коэффициент сопротивления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это относительное изменение сопротивления проводника при нагревании 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1 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Сверхпроводимость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явление, возникающее в проводниках при низких температурах, при котором электрическое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сопротивление падает до нуля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Явление сверхпроводимости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обусловлено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тем, что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 достаточно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низких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температурах тепловое движение электронов весьма незначительно,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 они не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взаимодействуют с кристаллической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решеткой.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 перспективе,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явление сверхпроводимости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может решить проблему потерь энергии при передаче от источника к потребителям.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5566"/>
                <a:ext cx="8229600" cy="3891880"/>
              </a:xfrm>
              <a:blipFill rotWithShape="1">
                <a:blip r:embed="rId2"/>
                <a:stretch>
                  <a:fillRect l="-593" t="-1565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5606"/>
            <a:ext cx="3495329" cy="2766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1630"/>
            <a:ext cx="3191698" cy="270769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92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1784"/>
            <a:ext cx="3179931" cy="3179931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2634554"/>
            <a:ext cx="4823650" cy="2160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334"/>
            <a:ext cx="2483870" cy="2402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3187"/>
            <a:ext cx="2207117" cy="183053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42873" y="267494"/>
            <a:ext cx="42484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408450" y="1095798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6034494" y="1095697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67694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20664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Диэлектрики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76644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81437" y="293341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711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Проводимость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6189504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Изоляция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25071" y="1165021"/>
            <a:ext cx="684076" cy="83066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5462" y="206769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Полупроводники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44640" y="2931790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52707" y="3708146"/>
            <a:ext cx="2669920" cy="6638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Регулируемая проводимость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1922798" y="-607700"/>
            <a:ext cx="5298405" cy="5943075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771800" y="1203598"/>
            <a:ext cx="3858894" cy="128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Электрический ток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упорядоченное движение заряженных частиц.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800" y="2722667"/>
            <a:ext cx="3858894" cy="128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Носителями свободных зарядов в металлах являются электроны.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26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Рикке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4447"/>
            <a:ext cx="2746648" cy="93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Рикке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1845 — 1915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1819275" cy="272415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54894" y="1059582"/>
            <a:ext cx="3305537" cy="2822620"/>
            <a:chOff x="5319128" y="1587488"/>
            <a:chExt cx="2909368" cy="2484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580673" y="1587488"/>
                  <a:ext cx="348600" cy="37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oMath>
                    </m:oMathPara>
                  </a14:m>
                  <a:endParaRPr lang="ru-RU" sz="2200" i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673" y="1587488"/>
                  <a:ext cx="348600" cy="3792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77" t="-8571" r="-26154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Группа 6"/>
            <p:cNvGrpSpPr/>
            <p:nvPr/>
          </p:nvGrpSpPr>
          <p:grpSpPr>
            <a:xfrm>
              <a:off x="5319128" y="1947528"/>
              <a:ext cx="2909368" cy="2124288"/>
              <a:chOff x="5076056" y="1378303"/>
              <a:chExt cx="3511417" cy="25638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15552" y="1378303"/>
                    <a:ext cx="365165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ru-RU" sz="2200" i="1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552" y="1378303"/>
                    <a:ext cx="365165" cy="43088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0169" r="-46000" b="-5254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Группа 10"/>
              <p:cNvGrpSpPr/>
              <p:nvPr/>
            </p:nvGrpSpPr>
            <p:grpSpPr>
              <a:xfrm>
                <a:off x="6154767" y="1412661"/>
                <a:ext cx="1352706" cy="833798"/>
                <a:chOff x="1043608" y="987574"/>
                <a:chExt cx="1512168" cy="93610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691680" y="1203598"/>
                  <a:ext cx="0" cy="5040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1907704" y="987574"/>
                  <a:ext cx="0" cy="93610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1907704" y="1455626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1043608" y="1458467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7507473" y="1829560"/>
                <a:ext cx="1080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7410778" y="1829561"/>
                <a:ext cx="57340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6056" y="1816271"/>
                <a:ext cx="0" cy="21259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5076056" y="1832091"/>
                <a:ext cx="11723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8571600" y="1829560"/>
                <a:ext cx="0" cy="210753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>
          <a:xfrm rot="16200000">
            <a:off x="5556156" y="3204554"/>
            <a:ext cx="329410" cy="1298109"/>
            <a:chOff x="6804248" y="1943151"/>
            <a:chExt cx="428400" cy="254778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 rot="16200000">
            <a:off x="6637599" y="3204550"/>
            <a:ext cx="329410" cy="1298109"/>
            <a:chOff x="6804248" y="1943151"/>
            <a:chExt cx="428400" cy="254778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2" name="Рисунок 31"/>
            <p:cNvPicPr preferRelativeResize="0">
              <a:picLocks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 rot="16200000">
            <a:off x="7720646" y="3204546"/>
            <a:ext cx="329410" cy="1298109"/>
            <a:chOff x="6804248" y="1943151"/>
            <a:chExt cx="428400" cy="254778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5" name="Рисунок 34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 rot="16200000">
            <a:off x="5272374" y="1217425"/>
            <a:ext cx="329410" cy="1298109"/>
            <a:chOff x="6804248" y="1943151"/>
            <a:chExt cx="428400" cy="254778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38" name="Рисунок 37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 rot="16200000">
            <a:off x="5272374" y="2127638"/>
            <a:ext cx="329410" cy="1298109"/>
            <a:chOff x="6804248" y="1943151"/>
            <a:chExt cx="428400" cy="254778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41" name="Рисунок 40"/>
            <p:cNvPicPr preferRelativeResize="0">
              <a:picLocks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 rot="16200000">
            <a:off x="5272374" y="3060016"/>
            <a:ext cx="329410" cy="1298109"/>
            <a:chOff x="6804248" y="1943151"/>
            <a:chExt cx="428400" cy="2547783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2" y="1943151"/>
              <a:ext cx="427290" cy="2190936"/>
            </a:xfrm>
            <a:prstGeom prst="rect">
              <a:avLst/>
            </a:prstGeom>
          </p:spPr>
        </p:pic>
        <p:pic>
          <p:nvPicPr>
            <p:cNvPr id="44" name="Рисунок 43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6227496" y="1635646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Чистая медь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8907" y="3478237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Чистая медь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8907" y="2546283"/>
            <a:ext cx="264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Чистый алюминий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33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92439"/>
            <a:ext cx="3178696" cy="93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Леонид Мандельштам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1879 — 1944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Мандельштама-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Папалекси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1"/>
          <a:stretch/>
        </p:blipFill>
        <p:spPr>
          <a:xfrm>
            <a:off x="976772" y="1161059"/>
            <a:ext cx="2160240" cy="263138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/>
          <a:stretch/>
        </p:blipFill>
        <p:spPr>
          <a:xfrm>
            <a:off x="6007108" y="1140748"/>
            <a:ext cx="2160000" cy="263138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497760" y="3792439"/>
            <a:ext cx="3178696" cy="93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Папалекси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1880 — 1947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1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Мандельштама-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Папалекси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95" y="1491630"/>
            <a:ext cx="3395663" cy="244827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142" y="-497304"/>
            <a:ext cx="5484326" cy="615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1012542"/>
                <a:ext cx="4032448" cy="172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Переносимый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при торможении заряд пропорционален отношению заряда частиц к их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массе: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12542"/>
                <a:ext cx="4032448" cy="1727461"/>
              </a:xfrm>
              <a:prstGeom prst="rect">
                <a:avLst/>
              </a:prstGeom>
              <a:blipFill rotWithShape="1">
                <a:blip r:embed="rId5"/>
                <a:stretch>
                  <a:fillRect l="-1511" t="-1767" r="-1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2944443"/>
                <a:ext cx="4032448" cy="1427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Определенное из данного эксперимента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совпало с полученным ранее значением.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44443"/>
                <a:ext cx="4032448" cy="1427507"/>
              </a:xfrm>
              <a:prstGeom prst="rect">
                <a:avLst/>
              </a:prstGeom>
              <a:blipFill rotWithShape="1">
                <a:blip r:embed="rId6"/>
                <a:stretch>
                  <a:fillRect l="-1511" t="-2137" b="-6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762</Words>
  <Application>Microsoft Office PowerPoint</Application>
  <PresentationFormat>Экран (16:9)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Электронная проводимость металлов. Зависимость сопротивления от температуры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Рикке</vt:lpstr>
      <vt:lpstr>Опыт Мандельштама-Папалекси</vt:lpstr>
      <vt:lpstr>Опыт Мандельштама-Папалекси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Сверхпроводимость</vt:lpstr>
      <vt:lpstr>Презентация PowerPoint</vt:lpstr>
      <vt:lpstr>Применение сверхпроводимости</vt:lpstr>
      <vt:lpstr>Эффект Мейснера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проводимость металлов. Зависимость сопротивления от температуры</dc:title>
  <dc:creator>User</dc:creator>
  <cp:lastModifiedBy>User</cp:lastModifiedBy>
  <cp:revision>41</cp:revision>
  <dcterms:created xsi:type="dcterms:W3CDTF">2014-09-04T12:59:54Z</dcterms:created>
  <dcterms:modified xsi:type="dcterms:W3CDTF">2014-10-06T08:25:26Z</dcterms:modified>
</cp:coreProperties>
</file>