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11"/>
  </p:notesMasterIdLst>
  <p:sldIdLst>
    <p:sldId id="258" r:id="rId2"/>
    <p:sldId id="256" r:id="rId3"/>
    <p:sldId id="259" r:id="rId4"/>
    <p:sldId id="262" r:id="rId5"/>
    <p:sldId id="261" r:id="rId6"/>
    <p:sldId id="263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803" autoAdjust="0"/>
  </p:normalViewPr>
  <p:slideViewPr>
    <p:cSldViewPr>
      <p:cViewPr varScale="1">
        <p:scale>
          <a:sx n="99" d="100"/>
          <a:sy n="99" d="100"/>
        </p:scale>
        <p:origin x="-2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5C7B2-87BB-40B3-98F2-2DA7D35AE8C7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0BD01-A043-474A-826B-A867CE73D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460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диагонали"/>
          <p:cNvGrpSpPr/>
          <p:nvPr/>
        </p:nvGrpSpPr>
        <p:grpSpPr>
          <a:xfrm>
            <a:off x="5638801" y="4145282"/>
            <a:ext cx="3515503" cy="2731407"/>
            <a:chOff x="5638800" y="3108960"/>
            <a:chExt cx="3515503" cy="2048555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5" name="линии снизу"/>
          <p:cNvGrpSpPr/>
          <p:nvPr/>
        </p:nvGrpSpPr>
        <p:grpSpPr>
          <a:xfrm>
            <a:off x="-6689" y="6057150"/>
            <a:ext cx="4125119" cy="820207"/>
            <a:chOff x="-6689" y="4553748"/>
            <a:chExt cx="4125119" cy="615155"/>
          </a:xfrm>
        </p:grpSpPr>
        <p:sp>
          <p:nvSpPr>
            <p:cNvPr id="9" name="Полилиния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0" name="Полилиния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1" name="Полилиния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584201"/>
            <a:ext cx="6553200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2616200"/>
            <a:ext cx="6553200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2" name="Дата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1BEF0D-F0BB-DE4B-95CE-6DB70DBA9567}" type="datetimeFigureOut">
              <a:rPr lang="en-US" smtClean="0"/>
              <a:pPr/>
              <a:t>5/20/2020</a:t>
            </a:fld>
            <a:endParaRPr lang="en-US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7488592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76A69F-FD59-4786-A499-2A7AB1751AAF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7230075-089D-4FF4-9126-562F7A4F8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6675165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84200"/>
            <a:ext cx="2057400" cy="5588000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584200"/>
            <a:ext cx="5562600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76A69F-FD59-4786-A499-2A7AB1751AAF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7230075-089D-4FF4-9126-562F7A4F8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5886489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76A69F-FD59-4786-A499-2A7AB1751AAF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7230075-089D-4FF4-9126-562F7A4F8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6769010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диагонали"/>
          <p:cNvGrpSpPr/>
          <p:nvPr/>
        </p:nvGrpSpPr>
        <p:grpSpPr>
          <a:xfrm>
            <a:off x="5638801" y="4145282"/>
            <a:ext cx="3515503" cy="2731407"/>
            <a:chOff x="5638800" y="3108960"/>
            <a:chExt cx="3515503" cy="2048555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209802"/>
            <a:ext cx="6705600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0" y="4951267"/>
            <a:ext cx="5303520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3F41C87-7AD9-4845-A077-840E4A0F3F06}" type="datetimeFigureOut">
              <a:rPr lang="ru-RU" smtClean="0"/>
              <a:pPr/>
              <a:t>20.05.2020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2A013F82-EE5E-44EE-A61D-E31C6657F26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16330612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1" y="1706880"/>
            <a:ext cx="3810000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1" y="1706880"/>
            <a:ext cx="3810000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76A69F-FD59-4786-A499-2A7AB1751AAF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7230075-089D-4FF4-9126-562F7A4F8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7647742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701800"/>
            <a:ext cx="3813048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4401" y="2717800"/>
            <a:ext cx="3810000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Замещающий текст 4"/>
          <p:cNvSpPr>
            <a:spLocks noGrp="1"/>
          </p:cNvSpPr>
          <p:nvPr>
            <p:ph type="body" sz="quarter" idx="3"/>
          </p:nvPr>
        </p:nvSpPr>
        <p:spPr>
          <a:xfrm>
            <a:off x="4873752" y="1701800"/>
            <a:ext cx="3813048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76801" y="2717800"/>
            <a:ext cx="3810000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76A69F-FD59-4786-A499-2A7AB1751AAF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7230075-089D-4FF4-9126-562F7A4F8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5381913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76A69F-FD59-4786-A499-2A7AB1751AAF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7230075-089D-4FF4-9126-562F7A4F8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5229190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76A69F-FD59-4786-A499-2A7AB1751AAF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7230075-089D-4FF4-9126-562F7A4F8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478503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701800"/>
            <a:ext cx="3048000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914400" y="4241800"/>
            <a:ext cx="3048000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4800" y="584200"/>
            <a:ext cx="4572000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76A69F-FD59-4786-A499-2A7AB1751AAF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7230075-089D-4FF4-9126-562F7A4F8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8139351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701800"/>
            <a:ext cx="3048000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914400" y="4241800"/>
            <a:ext cx="3048000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4114800" y="584200"/>
            <a:ext cx="4572000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ru-RU" smtClean="0"/>
              <a:t>Вставка рисунка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76A69F-FD59-4786-A499-2A7AB1751AAF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D7230075-089D-4FF4-9126-562F7A4F8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3431649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линии слева"/>
          <p:cNvGrpSpPr/>
          <p:nvPr/>
        </p:nvGrpSpPr>
        <p:grpSpPr>
          <a:xfrm>
            <a:off x="-11905" y="-3174"/>
            <a:ext cx="615155" cy="5229225"/>
            <a:chOff x="-11906" y="-2381"/>
            <a:chExt cx="615155" cy="3921919"/>
          </a:xfrm>
        </p:grpSpPr>
        <p:sp>
          <p:nvSpPr>
            <p:cNvPr id="10" name="Полилиния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1" y="274637"/>
            <a:ext cx="7772400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ru"/>
              <a:t>Стиль образца заголовка</a:t>
            </a:r>
            <a:endParaRPr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914401" y="1701797"/>
            <a:ext cx="7772400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ru"/>
              <a:t>Образец текста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14400" y="6356353"/>
            <a:ext cx="16764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6A69F-FD59-4786-A499-2A7AB1751AAF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0800" y="6356353"/>
            <a:ext cx="39624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24801" y="6356353"/>
            <a:ext cx="7620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30075-089D-4FF4-9126-562F7A4F8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ransition spd="med">
    <p:wipe dir="r"/>
  </p:transition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C1\Desktop\6a011168c56a57970c01310f35e1fb970c-800w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060848"/>
            <a:ext cx="4896544" cy="3493888"/>
          </a:xfrm>
          <a:prstGeom prst="rect">
            <a:avLst/>
          </a:prstGeom>
          <a:noFill/>
        </p:spPr>
      </p:pic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334272" cy="1847698"/>
          </a:xfrm>
        </p:spPr>
        <p:txBody>
          <a:bodyPr>
            <a:prstTxWarp prst="textDoubleWave1">
              <a:avLst>
                <a:gd name="adj1" fmla="val 6250"/>
                <a:gd name="adj2" fmla="val -1978"/>
              </a:avLst>
            </a:prstTxWarp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hardEdge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Browallia New" pitchFamily="34" charset="-34"/>
              </a:rPr>
              <a:t>Конфликты и способы их </a:t>
            </a: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Browallia New" pitchFamily="34" charset="-34"/>
              </a:rPr>
              <a:t>разрешения 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8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6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2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naimonline.ru/images/a88915b77b0921ca560d7270a25ba9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549" y="3645024"/>
            <a:ext cx="5544616" cy="30419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 noChangeAspect="1"/>
          </p:cNvSpPr>
          <p:nvPr>
            <p:ph type="title"/>
          </p:nvPr>
        </p:nvSpPr>
        <p:spPr>
          <a:xfrm>
            <a:off x="395536" y="0"/>
            <a:ext cx="8280920" cy="3573016"/>
          </a:xfrm>
          <a:ln w="3492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anchor="ctr">
            <a:noAutofit/>
          </a:bodyPr>
          <a:lstStyle/>
          <a:p>
            <a:pPr marL="3175" indent="536575" algn="ctr"/>
            <a:r>
              <a:rPr lang="ru-RU" sz="29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Конфликт - борьба за ценности и притязания на определенный статус, власть и ресурсы, в которой целями противника являются нейтрализа­ция, нанесение ущерба или устранения соперника.</a:t>
            </a:r>
            <a:endParaRPr lang="ru-RU" sz="29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BatangChe" pitchFamily="49" charset="-127"/>
              <a:ea typeface="BatangChe" pitchFamily="49" charset="-127"/>
              <a:cs typeface="Browallia New" pitchFamily="34" charset="-34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randombar(horizontal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sz="2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lumMod val="75000"/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Причины конструктивных деловых конфликтов в организации, фирме или компании могут быть следующими: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lumMod val="75000"/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разные представления сотрудников о конечных целях деятельности;</a:t>
            </a:r>
          </a:p>
          <a:p>
            <a:r>
              <a:rPr lang="ru-RU" dirty="0" smtClean="0"/>
              <a:t>разный уровень интеллекта и образования;</a:t>
            </a:r>
          </a:p>
          <a:p>
            <a:r>
              <a:rPr lang="ru-RU" dirty="0" smtClean="0"/>
              <a:t>недостаток финансовых или человеческих ресурсов;</a:t>
            </a:r>
          </a:p>
          <a:p>
            <a:r>
              <a:rPr lang="ru-RU" dirty="0" smtClean="0"/>
              <a:t>неблагоприятные условия труда;</a:t>
            </a:r>
          </a:p>
          <a:p>
            <a:r>
              <a:rPr lang="ru-RU" dirty="0" smtClean="0"/>
              <a:t>несоответствие прав и обязанностей или неправильное их распределение в коллективе;</a:t>
            </a:r>
          </a:p>
          <a:p>
            <a:r>
              <a:rPr lang="ru-RU" dirty="0" smtClean="0"/>
              <a:t>неумение коллег правильно выстраивать коммуникацию друг с другом.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 tmFilter="0,0; .5, 0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300"/>
                            </p:stCondLst>
                            <p:childTnLst>
                              <p:par>
                                <p:cTn id="49" presetID="4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 tmFilter="0,0; .5, 0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50"/>
                            </p:stCondLst>
                            <p:childTnLst>
                              <p:par>
                                <p:cTn id="57" presetID="4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 tmFilter="0,0; .5, 0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200"/>
                            </p:stCondLst>
                            <p:childTnLst>
                              <p:par>
                                <p:cTn id="65" presetID="4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 tmFilter="0,0; .5, 0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50"/>
                            </p:stCondLst>
                            <p:childTnLst>
                              <p:par>
                                <p:cTn id="73" presetID="4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 tmFilter="0,0; .5, 0; 1, 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150"/>
                            </p:stCondLst>
                            <p:childTnLst>
                              <p:par>
                                <p:cTn id="81" presetID="4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" tmFilter="0,0; .5, 0; 1, 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1" y="274637"/>
            <a:ext cx="7772400" cy="1570187"/>
          </a:xfrm>
        </p:spPr>
        <p:txBody>
          <a:bodyPr>
            <a:prstTxWarp prst="textCanUp">
              <a:avLst/>
            </a:prstTxWarp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000" b="1" dirty="0" smtClean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Типы конфликтов в организации, в деловом общении:</a:t>
            </a:r>
            <a:endParaRPr lang="ru-RU" b="1" dirty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132856"/>
            <a:ext cx="7772400" cy="4462272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1) конфликты, представляющие собой реакцию на препятствия достижению основных целей трудовой деятельности;</a:t>
            </a:r>
          </a:p>
          <a:p>
            <a:pPr fontAlgn="base"/>
            <a:r>
              <a:rPr lang="ru-RU" dirty="0" smtClean="0"/>
              <a:t>2) конфликты, возникающие как реакция на препятствия достижению личных целей работников в рамках их совместной трудовой деятельности;</a:t>
            </a:r>
          </a:p>
          <a:p>
            <a:pPr fontAlgn="base"/>
            <a:r>
              <a:rPr lang="ru-RU" dirty="0" smtClean="0"/>
              <a:t>3) конфликты, вытекающие из восприятия поведения членов коллектива как несоответствующего принятым социальным нормам совместной трудовой деятельности;</a:t>
            </a:r>
          </a:p>
          <a:p>
            <a:pPr fontAlgn="base"/>
            <a:r>
              <a:rPr lang="ru-RU" dirty="0" smtClean="0"/>
              <a:t>4) сугубо личные конфликты между работникам, которые обусловлены несовместимостью индивидуальных психологических характеристик, резкими различиями потребностей, интересов, ценностных ориентаций, уровня культуры в целом.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xit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Top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2204864"/>
          </a:xfrm>
        </p:spPr>
        <p:txBody>
          <a:bodyPr>
            <a:prstTxWarp prst="textSlantUp">
              <a:avLst>
                <a:gd name="adj" fmla="val 37749"/>
              </a:avLst>
            </a:prstTxWarp>
            <a:normAutofit/>
          </a:bodyPr>
          <a:lstStyle/>
          <a:p>
            <a:r>
              <a:rPr lang="ru-RU" sz="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Задачи руководителя по разрешению конфликта состоят в следующем: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7904" y="2060848"/>
            <a:ext cx="5040560" cy="5184576"/>
          </a:xfrm>
        </p:spPr>
        <p:txBody>
          <a:bodyPr>
            <a:normAutofit/>
          </a:bodyPr>
          <a:lstStyle/>
          <a:p>
            <a:pPr fontAlgn="base"/>
            <a:r>
              <a:rPr lang="ru-RU" sz="3200" dirty="0" smtClean="0"/>
              <a:t> необходимо выяснить причину конфликта;</a:t>
            </a:r>
          </a:p>
          <a:p>
            <a:pPr fontAlgn="base"/>
            <a:r>
              <a:rPr lang="ru-RU" sz="3200" dirty="0" smtClean="0"/>
              <a:t>определить цели оппонента;</a:t>
            </a:r>
          </a:p>
          <a:p>
            <a:pPr fontAlgn="base"/>
            <a:r>
              <a:rPr lang="ru-RU" sz="3200" dirty="0" smtClean="0"/>
              <a:t> наметить сферы сближения точек зрения с оппонентом;</a:t>
            </a:r>
          </a:p>
          <a:p>
            <a:pPr fontAlgn="base"/>
            <a:r>
              <a:rPr lang="ru-RU" sz="3200" dirty="0" smtClean="0"/>
              <a:t> уточнить поведенческие особенности оппонента.</a:t>
            </a:r>
          </a:p>
          <a:p>
            <a:endParaRPr lang="ru-RU" dirty="0"/>
          </a:p>
        </p:txBody>
      </p:sp>
      <p:pic>
        <p:nvPicPr>
          <p:cNvPr id="4098" name="Picture 2" descr="http://aproekt.ucoz.net/12/shutterstock_123142174.jpg"/>
          <p:cNvPicPr>
            <a:picLocks noChangeAspect="1" noChangeArrowheads="1"/>
          </p:cNvPicPr>
          <p:nvPr/>
        </p:nvPicPr>
        <p:blipFill>
          <a:blip r:embed="rId2" cstate="print"/>
          <a:srcRect l="7055" t="12466" r="36246" b="10426"/>
          <a:stretch>
            <a:fillRect/>
          </a:stretch>
        </p:blipFill>
        <p:spPr bwMode="auto">
          <a:xfrm>
            <a:off x="899592" y="2852936"/>
            <a:ext cx="2779352" cy="340933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83568" y="1556792"/>
            <a:ext cx="8003233" cy="4967564"/>
          </a:xfrm>
        </p:spPr>
        <p:txBody>
          <a:bodyPr>
            <a:noAutofit/>
          </a:bodyPr>
          <a:lstStyle/>
          <a:p>
            <a:pPr marL="0" indent="363538"/>
            <a:r>
              <a:rPr lang="ru-RU" sz="1400" b="1" i="1" dirty="0" smtClean="0">
                <a:ln w="10541" cmpd="sng">
                  <a:solidFill>
                    <a:schemeClr val="accent5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Соперничество</a:t>
            </a:r>
            <a:r>
              <a:rPr lang="ru-RU" sz="1400" b="1" dirty="0" smtClean="0">
                <a:ln w="10541" cmpd="sng">
                  <a:solidFill>
                    <a:schemeClr val="accent5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– это открытое «борьба» за свои интересы. Данная стратегия используется, когда человек обладает сильной волей, властью и достаточным авторитетом. Однако соперничество редко приносит долгосрочные результаты. Тот, кто сегодня проиграл, впоследствии может отказаться от сотрудничества. </a:t>
            </a:r>
          </a:p>
          <a:p>
            <a:pPr marL="0" indent="363538"/>
            <a:r>
              <a:rPr lang="ru-RU" sz="1400" b="1" i="1" dirty="0" smtClean="0">
                <a:ln w="10541" cmpd="sng">
                  <a:solidFill>
                    <a:schemeClr val="accent5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Сотрудничество </a:t>
            </a:r>
            <a:r>
              <a:rPr lang="ru-RU" sz="1400" b="1" dirty="0" smtClean="0">
                <a:ln w="10541" cmpd="sng">
                  <a:solidFill>
                    <a:schemeClr val="accent5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– это поиск решения, удовлетворяющего интересы двух сторон. Такая стратегия ведет к успеху в делах и личной жизни. В процессе разрешения конфликта есть стремление к удовлетворению нужд всех его участников. </a:t>
            </a:r>
          </a:p>
          <a:p>
            <a:pPr marL="0" indent="363538"/>
            <a:r>
              <a:rPr lang="ru-RU" sz="1400" b="1" i="1" dirty="0" smtClean="0">
                <a:ln w="10541" cmpd="sng">
                  <a:solidFill>
                    <a:schemeClr val="accent5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Компромисс </a:t>
            </a:r>
            <a:r>
              <a:rPr lang="ru-RU" sz="1400" b="1" dirty="0" smtClean="0">
                <a:ln w="10541" cmpd="sng">
                  <a:solidFill>
                    <a:schemeClr val="accent5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– это урегулирование разногласий через взаимные уступки. Такая стратегия эффективна, когда обе стороны желают одного и того же, но точно знают, что одновременные желания невыполнимы .Как правило, компромисс позволяет хоть что-то получить, чем все потерять, и дает возможность выработать временное решение, если на выработку другого нет времени.</a:t>
            </a:r>
          </a:p>
          <a:p>
            <a:pPr marL="0" indent="363538"/>
            <a:r>
              <a:rPr lang="ru-RU" sz="1400" b="1" i="1" dirty="0" smtClean="0">
                <a:ln w="10541" cmpd="sng">
                  <a:solidFill>
                    <a:schemeClr val="accent5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Избегание </a:t>
            </a:r>
            <a:r>
              <a:rPr lang="ru-RU" sz="1400" b="1" dirty="0" smtClean="0">
                <a:ln w="10541" cmpd="sng">
                  <a:solidFill>
                    <a:schemeClr val="accent5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– это стремление выйти из конфликта, не решая его, не настаивая на своем, но и не уступая своих позиций. Данную стратегию рекомендуют использовать в случаях, когда одна из сторон чувствует, что не права, или считает, что нет серьезных оснований для продолжения конфликтов. </a:t>
            </a:r>
          </a:p>
          <a:p>
            <a:pPr marL="0" indent="363538"/>
            <a:r>
              <a:rPr lang="ru-RU" sz="1400" b="1" i="1" dirty="0" smtClean="0">
                <a:ln w="10541" cmpd="sng">
                  <a:solidFill>
                    <a:schemeClr val="accent5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Приспособление </a:t>
            </a:r>
            <a:r>
              <a:rPr lang="ru-RU" sz="1400" b="1" dirty="0" smtClean="0">
                <a:ln w="10541" cmpd="sng">
                  <a:solidFill>
                    <a:schemeClr val="accent5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представляет собой тенденцию к сглаживанию противоречий, поступаясь своими интересами. Если интересы другого человека окажутся более важными, чем ваши, а переживания – сильнее, то эта стратегия является единственной для разрешения конфликта.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332656"/>
            <a:ext cx="7776000" cy="1188000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slop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</a:rPr>
              <a:t>Стратегия поведения в конфликтах</a:t>
            </a:r>
            <a:endParaRPr lang="ru-RU" sz="2800" b="1" cap="all" dirty="0">
              <a:ln/>
              <a:solidFill>
                <a:schemeClr val="accent1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6" grpId="1" build="p"/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eflate">
              <a:avLst/>
            </a:prstTxWarp>
            <a:noAutofit/>
          </a:bodyPr>
          <a:lstStyle/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Пути предупреждения или же профилактики неконструктивного поведения. В значительной мере этому способствуют: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599" cy="489555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справедливое и открытое распределение благ и ресурсов в организации (в коллективе сотрудников);</a:t>
            </a:r>
          </a:p>
          <a:p>
            <a:r>
              <a:rPr lang="ru-RU" dirty="0" smtClean="0"/>
              <a:t>благоприятная среда (ее создание): как материальная (физические условия работы), так и психологическая (налаживание микроклимата, подбор сотрудников с учетом индивидуальных особенностей и совместимости);</a:t>
            </a:r>
          </a:p>
          <a:p>
            <a:r>
              <a:rPr lang="ru-RU" dirty="0" smtClean="0"/>
              <a:t>наличие норм и процедур разрешения разногласий (в письменном виде: правила, алгоритмы);</a:t>
            </a:r>
          </a:p>
          <a:p>
            <a:r>
              <a:rPr lang="ru-RU" dirty="0" smtClean="0"/>
              <a:t>создание оптимальной управленческой структуры и организационной системы на предприятии или учреждении: без дублирования функций, с объективным контролем и справедливостью рабочей нагрузки для сотрудников;</a:t>
            </a:r>
          </a:p>
          <a:p>
            <a:r>
              <a:rPr lang="ru-RU" dirty="0" smtClean="0"/>
              <a:t>прогноз авралов и напряженных ситуаций при повышении интенсивности деятельности;</a:t>
            </a:r>
          </a:p>
          <a:p>
            <a:r>
              <a:rPr lang="ru-RU" dirty="0" smtClean="0"/>
              <a:t>блокировка влияния личных и индивидуальных проблем на процесс деятельности.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286116" y="2285992"/>
            <a:ext cx="2786082" cy="121444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47864" y="2348880"/>
            <a:ext cx="2664296" cy="1080120"/>
          </a:xfrm>
          <a:prstGeom prst="rect">
            <a:avLst/>
          </a:prstGeom>
          <a:noFill/>
        </p:spPr>
        <p:txBody>
          <a:bodyPr wrap="square" rtlCol="0">
            <a:prstTxWarp prst="textDeflateInflate">
              <a:avLst>
                <a:gd name="adj" fmla="val 55156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Способ решения конфликтов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85720" y="714356"/>
            <a:ext cx="3143272" cy="12858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5724128" y="620688"/>
            <a:ext cx="3205590" cy="14509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5436096" y="3573016"/>
            <a:ext cx="3528392" cy="151216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928926" y="5072074"/>
            <a:ext cx="3143272" cy="12858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214282" y="3571876"/>
            <a:ext cx="3143272" cy="12858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9552" y="908720"/>
            <a:ext cx="2705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n w="1905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Компромис</a:t>
            </a:r>
            <a:r>
              <a:rPr lang="ru-RU" sz="2400" b="1" dirty="0" smtClean="0">
                <a:ln w="1905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взаимные уступки</a:t>
            </a:r>
            <a:endParaRPr lang="ru-RU" sz="2400" b="1" dirty="0">
              <a:ln w="1905"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56176" y="764704"/>
            <a:ext cx="2488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n w="1905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Посредничество</a:t>
            </a:r>
            <a:r>
              <a:rPr lang="ru-RU" sz="2400" b="1" dirty="0" smtClean="0">
                <a:ln w="1905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использование третьей стороны</a:t>
            </a:r>
            <a:endParaRPr lang="ru-RU" sz="2400" b="1" dirty="0">
              <a:ln w="1905"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7544" y="3789040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n w="1905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Переговоры</a:t>
            </a:r>
            <a:r>
              <a:rPr lang="ru-RU" sz="2400" b="1" dirty="0" smtClean="0">
                <a:ln w="1905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мирная беседа</a:t>
            </a:r>
            <a:endParaRPr lang="ru-RU" sz="2400" b="1" dirty="0">
              <a:ln w="1905"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3848" y="5301208"/>
            <a:ext cx="2726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905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Применение силы, власти, закона</a:t>
            </a:r>
            <a:endParaRPr lang="ru-RU" sz="2400" b="1" dirty="0">
              <a:ln w="1905"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6136" y="3789040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n w="1905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Арбитраж</a:t>
            </a:r>
            <a:r>
              <a:rPr lang="ru-RU" sz="2000" b="1" i="1" dirty="0" smtClean="0">
                <a:ln w="1905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 обращение за помощью к специальному органу власти</a:t>
            </a:r>
            <a:endParaRPr lang="ru-RU" sz="2000" b="1" dirty="0">
              <a:ln w="1905"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6012160" y="3429000"/>
            <a:ext cx="360040" cy="28803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6012160" y="1916832"/>
            <a:ext cx="36004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5" idx="5"/>
          </p:cNvCxnSpPr>
          <p:nvPr/>
        </p:nvCxnSpPr>
        <p:spPr>
          <a:xfrm flipH="1" flipV="1">
            <a:off x="2968670" y="1811927"/>
            <a:ext cx="379194" cy="53695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18" idx="0"/>
          </p:cNvCxnSpPr>
          <p:nvPr/>
        </p:nvCxnSpPr>
        <p:spPr>
          <a:xfrm>
            <a:off x="4499992" y="3501008"/>
            <a:ext cx="570" cy="157106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19" idx="7"/>
          </p:cNvCxnSpPr>
          <p:nvPr/>
        </p:nvCxnSpPr>
        <p:spPr>
          <a:xfrm flipH="1">
            <a:off x="2897232" y="3429000"/>
            <a:ext cx="450632" cy="33118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xit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50" presetClass="exit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6" grpId="0"/>
      <p:bldP spid="6" grpId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13" grpId="0"/>
      <p:bldP spid="1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920880" cy="6857999"/>
          </a:xfrm>
        </p:spPr>
        <p:txBody>
          <a:bodyPr>
            <a:prstTxWarp prst="textCirclePour">
              <a:avLst>
                <a:gd name="adj1" fmla="val 10942246"/>
                <a:gd name="adj2" fmla="val 63020"/>
              </a:avLst>
            </a:prstTxWarp>
          </a:bodyPr>
          <a:lstStyle/>
          <a:p>
            <a:r>
              <a:rPr lang="ru-RU" dirty="0" smtClean="0">
                <a:ln w="3175">
                  <a:solidFill>
                    <a:srgbClr val="00FF00"/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Спасибо за внимание!</a:t>
            </a:r>
            <a:endParaRPr lang="ru-RU" dirty="0">
              <a:ln w="3175">
                <a:solidFill>
                  <a:srgbClr val="00FF00"/>
                </a:solidFill>
              </a:ln>
              <a:blipFill>
                <a:blip r:embed="rId2"/>
                <a:tile tx="0" ty="0" sx="100000" sy="100000" flip="none" algn="tl"/>
              </a:blipFill>
            </a:endParaRPr>
          </a:p>
        </p:txBody>
      </p:sp>
      <p:pic>
        <p:nvPicPr>
          <p:cNvPr id="22530" name="Picture 2" descr="http://antspb.ru/files/Thank.jpg"/>
          <p:cNvPicPr>
            <a:picLocks noChangeAspect="1" noChangeArrowheads="1"/>
          </p:cNvPicPr>
          <p:nvPr/>
        </p:nvPicPr>
        <p:blipFill>
          <a:blip r:embed="rId3" cstate="print"/>
          <a:srcRect l="7463" r="5970"/>
          <a:stretch>
            <a:fillRect/>
          </a:stretch>
        </p:blipFill>
        <p:spPr bwMode="auto">
          <a:xfrm>
            <a:off x="3131840" y="1628800"/>
            <a:ext cx="3168352" cy="3659993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Технический стиль 16 х 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_9533248_TF02787990_TF02787990" id="{F8D9DA57-5005-4B4A-9EBB-6B6F0065B24A}" vid="{9FC5A353-BEB4-4811-B54D-34ADFAF3E0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tf02787990</Template>
  <TotalTime>514</TotalTime>
  <Words>566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Технический стиль 16 х 9</vt:lpstr>
      <vt:lpstr>Конфликты и способы их разрешения </vt:lpstr>
      <vt:lpstr>Конфликт - борьба за ценности и притязания на определенный статус, власть и ресурсы, в которой целями противника являются нейтрализа­ция, нанесение ущерба или устранения соперника.</vt:lpstr>
      <vt:lpstr>Причины конструктивных деловых конфликтов в организации, фирме или компании могут быть следующими:</vt:lpstr>
      <vt:lpstr>Типы конфликтов в организации, в деловом общении:</vt:lpstr>
      <vt:lpstr>Задачи руководителя по разрешению конфликта состоят в следующем:</vt:lpstr>
      <vt:lpstr>Слайд 6</vt:lpstr>
      <vt:lpstr>Пути предупреждения или же профилактики неконструктивного поведения. В значительной мере этому способствуют:</vt:lpstr>
      <vt:lpstr>Слайд 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Конфликты и способы их решения</dc:title>
  <dc:creator>PC1</dc:creator>
  <cp:lastModifiedBy>Админ</cp:lastModifiedBy>
  <cp:revision>46</cp:revision>
  <dcterms:created xsi:type="dcterms:W3CDTF">2017-10-03T07:17:57Z</dcterms:created>
  <dcterms:modified xsi:type="dcterms:W3CDTF">2020-05-20T05:17:44Z</dcterms:modified>
</cp:coreProperties>
</file>