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56" r:id="rId6"/>
    <p:sldId id="261" r:id="rId7"/>
    <p:sldId id="265" r:id="rId8"/>
    <p:sldId id="268" r:id="rId9"/>
    <p:sldId id="262" r:id="rId10"/>
    <p:sldId id="26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01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88" y="-360"/>
      </p:cViewPr>
      <p:guideLst>
        <p:guide orient="horz" pos="1620"/>
        <p:guide orient="horz" pos="3026"/>
        <p:guide orient="horz" pos="214"/>
        <p:guide pos="2880"/>
        <p:guide pos="5556"/>
        <p:guide pos="204"/>
        <p:guide pos="1519"/>
        <p:guide pos="4241"/>
        <p:guide pos="2653"/>
        <p:guide pos="3107"/>
        <p:guide pos="839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508C4-644C-4FB3-894D-2BC872B3AC2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5C06-FBB3-4A83-8D0E-D229172B2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8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C06-FBB3-4A83-8D0E-D229172B26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7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781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758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4686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6726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5283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5246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0571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8355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2984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4366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8525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24ED-E498-4AF2-AD50-AE3489FC89E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4090-DA2D-4DF8-A57E-71B2761D9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41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572322" y="339502"/>
            <a:ext cx="4248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Лабораторная работа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№19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явления электромагнитной индукции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395945" y="339504"/>
            <a:ext cx="1908051" cy="4425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77"/>
          <a:stretch/>
        </p:blipFill>
        <p:spPr>
          <a:xfrm>
            <a:off x="2577505" y="339502"/>
            <a:ext cx="1809686" cy="4425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6164" y="218209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1288" y="213970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323" y="3437587"/>
            <a:ext cx="4320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Человека, умеющего наблюдать и анализировать, обмануть </a:t>
            </a:r>
            <a:r>
              <a:rPr lang="ru-RU" dirty="0" smtClean="0"/>
              <a:t>невозможно.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45023" y="401191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К. Дойл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1455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5552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Сформулируйте вывод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по итогам лабораторной работы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23478"/>
            <a:ext cx="849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явления электромагнитной индукции, а также проверка правила Ленца.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59" y="699542"/>
            <a:ext cx="173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540" y="4362658"/>
            <a:ext cx="192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Миллиамперметр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163" y="2643758"/>
            <a:ext cx="1722845" cy="1722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042" y="1429143"/>
            <a:ext cx="1912891" cy="710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2257" y="1287487"/>
            <a:ext cx="1769257" cy="8846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2640" y="2274426"/>
            <a:ext cx="93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Реостат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021" y="2274426"/>
            <a:ext cx="73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2324" y="4362658"/>
            <a:ext cx="161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тока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4565" y="4157747"/>
            <a:ext cx="126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Полосовой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4157747"/>
            <a:ext cx="169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Катушки с сердечником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6904350" y="3021033"/>
            <a:ext cx="830796" cy="120698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211545" y="2931790"/>
            <a:ext cx="216405" cy="432048"/>
          </a:xfrm>
          <a:prstGeom prst="roundRect">
            <a:avLst>
              <a:gd name="adj" fmla="val 1995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1" t="64085" r="20981"/>
          <a:stretch/>
        </p:blipFill>
        <p:spPr>
          <a:xfrm>
            <a:off x="7020272" y="1347614"/>
            <a:ext cx="1756132" cy="8228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04248" y="2274426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Магнитная стрелка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34916">
            <a:off x="5322331" y="2544255"/>
            <a:ext cx="712703" cy="1762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7918895" y="3021033"/>
            <a:ext cx="830796" cy="1206981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226090" y="2931790"/>
            <a:ext cx="216405" cy="432048"/>
          </a:xfrm>
          <a:prstGeom prst="roundRect">
            <a:avLst>
              <a:gd name="adj" fmla="val 1995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elpribor.ru/files/images/ucheb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04" y="2931791"/>
            <a:ext cx="17151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-import.ru/images/k-and-h/tumb-120759176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41" y="1275606"/>
            <a:ext cx="1940678" cy="9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3849" y="2141443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Соединительные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06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2" grpId="0"/>
      <p:bldP spid="13" grpId="0"/>
      <p:bldP spid="14" grpId="0"/>
      <p:bldP spid="16" grpId="0"/>
      <p:bldP spid="21" grpId="0" animBg="1"/>
      <p:bldP spid="23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0" y="339725"/>
            <a:ext cx="2778644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363" y="274459"/>
            <a:ext cx="38877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Магнитный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плоскую поверхность — это скалярная физическая величина, численно равная произведению модуля магнитной индукции на площадь поверхности, ограниченной контуром, и на косинус угла между нормалью к поверхности и магнитной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индукцией.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666089" y="1131590"/>
                <a:ext cx="1545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Ф=</m:t>
                      </m:r>
                      <m:r>
                        <a:rPr lang="en-US" b="0" i="1" smtClean="0">
                          <a:latin typeface="Cambria Math"/>
                        </a:rPr>
                        <m:t>𝐵𝑆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89" y="1131590"/>
                <a:ext cx="1545871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333" r="-5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кругленный прямоугольник 3"/>
          <p:cNvSpPr/>
          <p:nvPr/>
        </p:nvSpPr>
        <p:spPr>
          <a:xfrm>
            <a:off x="2739566" y="1140882"/>
            <a:ext cx="1422477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804677" y="1698362"/>
                <a:ext cx="1312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</m: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/>
                            </a:rPr>
                            <m:t>Вб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77" y="1698362"/>
                <a:ext cx="1312539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2875474" y="1718687"/>
            <a:ext cx="1150659" cy="3286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4932363" y="2931790"/>
            <a:ext cx="3888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Явление возникновения тока в замкнутом контуре при изменении магнитного потока, пронизывающего контур, называется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явлением электромагнитной индукции.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16" y="2570815"/>
            <a:ext cx="3312368" cy="22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833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932363" y="771550"/>
            <a:ext cx="3883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 ЭДС индукции в проводящем контуре пропорционально скорости изменения магнитного потока через поверхность, ограниченную контуром.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363" y="207680"/>
            <a:ext cx="3883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электромагнитной индукции: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555776" y="1024710"/>
                <a:ext cx="141782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024710"/>
                <a:ext cx="1417824" cy="61093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5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55776" y="1024710"/>
            <a:ext cx="1417824" cy="6109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" y="343417"/>
            <a:ext cx="1939768" cy="17242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32363" y="2859782"/>
            <a:ext cx="3888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электромагнитная индукция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создает в контуре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индукционный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ток такого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созданное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магнитное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поле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препятствует изменению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магнитного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потока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вызывающего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ток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364" y="2571750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Ленца: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7905"/>
            <a:ext cx="3657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133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053" y="258783"/>
            <a:ext cx="738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Подготовка к лабораторной работе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881" y="868327"/>
            <a:ext cx="1722845" cy="1722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1" t="64085" r="20981"/>
          <a:stretch/>
        </p:blipFill>
        <p:spPr>
          <a:xfrm>
            <a:off x="-1890618" y="3376477"/>
            <a:ext cx="1305982" cy="611956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>
            <a:off x="4904841" y="2552700"/>
            <a:ext cx="1704975" cy="781050"/>
          </a:xfrm>
          <a:custGeom>
            <a:avLst/>
            <a:gdLst>
              <a:gd name="connsiteX0" fmla="*/ 0 w 1704975"/>
              <a:gd name="connsiteY0" fmla="*/ 781050 h 781050"/>
              <a:gd name="connsiteX1" fmla="*/ 866775 w 1704975"/>
              <a:gd name="connsiteY1" fmla="*/ 628650 h 781050"/>
              <a:gd name="connsiteX2" fmla="*/ 1381125 w 1704975"/>
              <a:gd name="connsiteY2" fmla="*/ 142875 h 781050"/>
              <a:gd name="connsiteX3" fmla="*/ 1619250 w 1704975"/>
              <a:gd name="connsiteY3" fmla="*/ 209550 h 781050"/>
              <a:gd name="connsiteX4" fmla="*/ 1704975 w 1704975"/>
              <a:gd name="connsiteY4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975" h="781050">
                <a:moveTo>
                  <a:pt x="0" y="781050"/>
                </a:moveTo>
                <a:cubicBezTo>
                  <a:pt x="318294" y="758031"/>
                  <a:pt x="636588" y="735012"/>
                  <a:pt x="866775" y="628650"/>
                </a:cubicBezTo>
                <a:cubicBezTo>
                  <a:pt x="1096963" y="522287"/>
                  <a:pt x="1255713" y="212725"/>
                  <a:pt x="1381125" y="142875"/>
                </a:cubicBezTo>
                <a:cubicBezTo>
                  <a:pt x="1506538" y="73025"/>
                  <a:pt x="1565275" y="233362"/>
                  <a:pt x="1619250" y="209550"/>
                </a:cubicBezTo>
                <a:cubicBezTo>
                  <a:pt x="1673225" y="185738"/>
                  <a:pt x="1689100" y="92869"/>
                  <a:pt x="1704975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433460" y="1107649"/>
            <a:ext cx="1328256" cy="2053524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256" h="2053524">
                <a:moveTo>
                  <a:pt x="537681" y="25826"/>
                </a:moveTo>
                <a:cubicBezTo>
                  <a:pt x="504343" y="46463"/>
                  <a:pt x="471006" y="67101"/>
                  <a:pt x="385281" y="82976"/>
                </a:cubicBezTo>
                <a:cubicBezTo>
                  <a:pt x="299556" y="98851"/>
                  <a:pt x="74131" y="-136099"/>
                  <a:pt x="23331" y="121076"/>
                </a:cubicBezTo>
                <a:cubicBezTo>
                  <a:pt x="-27469" y="378251"/>
                  <a:pt x="10631" y="1321226"/>
                  <a:pt x="80481" y="1626026"/>
                </a:cubicBezTo>
                <a:cubicBezTo>
                  <a:pt x="150331" y="1930826"/>
                  <a:pt x="234469" y="1880026"/>
                  <a:pt x="442431" y="1949876"/>
                </a:cubicBezTo>
                <a:cubicBezTo>
                  <a:pt x="650393" y="2019726"/>
                  <a:pt x="987737" y="2075288"/>
                  <a:pt x="1328256" y="2045126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1690176" y="2860898"/>
            <a:ext cx="1296466" cy="188350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33399" y="3022469"/>
            <a:ext cx="327807" cy="372678"/>
          </a:xfrm>
          <a:prstGeom prst="roundRect">
            <a:avLst>
              <a:gd name="adj" fmla="val 1995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552166" y="3263495"/>
            <a:ext cx="1819275" cy="384210"/>
          </a:xfrm>
          <a:custGeom>
            <a:avLst/>
            <a:gdLst>
              <a:gd name="connsiteX0" fmla="*/ 0 w 1819275"/>
              <a:gd name="connsiteY0" fmla="*/ 60730 h 384210"/>
              <a:gd name="connsiteX1" fmla="*/ 800100 w 1819275"/>
              <a:gd name="connsiteY1" fmla="*/ 22630 h 384210"/>
              <a:gd name="connsiteX2" fmla="*/ 1409700 w 1819275"/>
              <a:gd name="connsiteY2" fmla="*/ 365530 h 384210"/>
              <a:gd name="connsiteX3" fmla="*/ 1819275 w 1819275"/>
              <a:gd name="connsiteY3" fmla="*/ 308380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384210">
                <a:moveTo>
                  <a:pt x="0" y="60730"/>
                </a:moveTo>
                <a:cubicBezTo>
                  <a:pt x="282575" y="16280"/>
                  <a:pt x="565150" y="-28170"/>
                  <a:pt x="800100" y="22630"/>
                </a:cubicBezTo>
                <a:cubicBezTo>
                  <a:pt x="1035050" y="73430"/>
                  <a:pt x="1239838" y="317905"/>
                  <a:pt x="1409700" y="365530"/>
                </a:cubicBezTo>
                <a:cubicBezTo>
                  <a:pt x="1579562" y="413155"/>
                  <a:pt x="1699418" y="360767"/>
                  <a:pt x="1819275" y="30838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www.elpribor.ru/files/images/ucheb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126" y="3232460"/>
            <a:ext cx="1714871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153" y="1347614"/>
            <a:ext cx="2158594" cy="1079377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5800190" y="1912092"/>
            <a:ext cx="3084130" cy="857299"/>
          </a:xfrm>
          <a:custGeom>
            <a:avLst/>
            <a:gdLst>
              <a:gd name="connsiteX0" fmla="*/ 2828925 w 3093824"/>
              <a:gd name="connsiteY0" fmla="*/ 887288 h 887288"/>
              <a:gd name="connsiteX1" fmla="*/ 2819400 w 3093824"/>
              <a:gd name="connsiteY1" fmla="*/ 30038 h 887288"/>
              <a:gd name="connsiteX2" fmla="*/ 0 w 3093824"/>
              <a:gd name="connsiteY2" fmla="*/ 277688 h 887288"/>
              <a:gd name="connsiteX0" fmla="*/ 2826544 w 3092729"/>
              <a:gd name="connsiteY0" fmla="*/ 841667 h 841667"/>
              <a:gd name="connsiteX1" fmla="*/ 2819400 w 3092729"/>
              <a:gd name="connsiteY1" fmla="*/ 27280 h 841667"/>
              <a:gd name="connsiteX2" fmla="*/ 0 w 3092729"/>
              <a:gd name="connsiteY2" fmla="*/ 274930 h 841667"/>
              <a:gd name="connsiteX0" fmla="*/ 2807494 w 3084130"/>
              <a:gd name="connsiteY0" fmla="*/ 854335 h 854335"/>
              <a:gd name="connsiteX1" fmla="*/ 2819400 w 3084130"/>
              <a:gd name="connsiteY1" fmla="*/ 28042 h 854335"/>
              <a:gd name="connsiteX2" fmla="*/ 0 w 3084130"/>
              <a:gd name="connsiteY2" fmla="*/ 275692 h 854335"/>
              <a:gd name="connsiteX0" fmla="*/ 2788444 w 3063727"/>
              <a:gd name="connsiteY0" fmla="*/ 859600 h 859600"/>
              <a:gd name="connsiteX1" fmla="*/ 2800350 w 3063727"/>
              <a:gd name="connsiteY1" fmla="*/ 33307 h 859600"/>
              <a:gd name="connsiteX2" fmla="*/ 0 w 3063727"/>
              <a:gd name="connsiteY2" fmla="*/ 252382 h 859600"/>
              <a:gd name="connsiteX0" fmla="*/ 2759869 w 3033124"/>
              <a:gd name="connsiteY0" fmla="*/ 854336 h 854336"/>
              <a:gd name="connsiteX1" fmla="*/ 2771775 w 3033124"/>
              <a:gd name="connsiteY1" fmla="*/ 28043 h 854336"/>
              <a:gd name="connsiteX2" fmla="*/ 0 w 3033124"/>
              <a:gd name="connsiteY2" fmla="*/ 275693 h 854336"/>
              <a:gd name="connsiteX0" fmla="*/ 2807494 w 3084130"/>
              <a:gd name="connsiteY0" fmla="*/ 857299 h 857299"/>
              <a:gd name="connsiteX1" fmla="*/ 2819400 w 3084130"/>
              <a:gd name="connsiteY1" fmla="*/ 31006 h 857299"/>
              <a:gd name="connsiteX2" fmla="*/ 0 w 3084130"/>
              <a:gd name="connsiteY2" fmla="*/ 261987 h 85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130" h="857299">
                <a:moveTo>
                  <a:pt x="2807494" y="857299"/>
                </a:moveTo>
                <a:cubicBezTo>
                  <a:pt x="3038475" y="479474"/>
                  <a:pt x="3287316" y="130225"/>
                  <a:pt x="2819400" y="31006"/>
                </a:cubicBezTo>
                <a:cubicBezTo>
                  <a:pt x="2351484" y="-68213"/>
                  <a:pt x="1173956" y="87362"/>
                  <a:pt x="0" y="261987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58489" y="2287116"/>
            <a:ext cx="2631572" cy="977629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2504540" y="1032890"/>
            <a:ext cx="1690687" cy="1148335"/>
          </a:xfrm>
          <a:custGeom>
            <a:avLst/>
            <a:gdLst>
              <a:gd name="connsiteX0" fmla="*/ 1714500 w 1714500"/>
              <a:gd name="connsiteY0" fmla="*/ 1129285 h 1129285"/>
              <a:gd name="connsiteX1" fmla="*/ 828675 w 1714500"/>
              <a:gd name="connsiteY1" fmla="*/ 719710 h 1129285"/>
              <a:gd name="connsiteX2" fmla="*/ 685800 w 1714500"/>
              <a:gd name="connsiteY2" fmla="*/ 24385 h 1129285"/>
              <a:gd name="connsiteX3" fmla="*/ 180975 w 1714500"/>
              <a:gd name="connsiteY3" fmla="*/ 157735 h 1129285"/>
              <a:gd name="connsiteX4" fmla="*/ 0 w 1714500"/>
              <a:gd name="connsiteY4" fmla="*/ 157735 h 1129285"/>
              <a:gd name="connsiteX0" fmla="*/ 1690687 w 1690687"/>
              <a:gd name="connsiteY0" fmla="*/ 1148335 h 1148335"/>
              <a:gd name="connsiteX1" fmla="*/ 828675 w 1690687"/>
              <a:gd name="connsiteY1" fmla="*/ 719710 h 1148335"/>
              <a:gd name="connsiteX2" fmla="*/ 685800 w 1690687"/>
              <a:gd name="connsiteY2" fmla="*/ 24385 h 1148335"/>
              <a:gd name="connsiteX3" fmla="*/ 180975 w 1690687"/>
              <a:gd name="connsiteY3" fmla="*/ 157735 h 1148335"/>
              <a:gd name="connsiteX4" fmla="*/ 0 w 1690687"/>
              <a:gd name="connsiteY4" fmla="*/ 157735 h 11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87" h="1148335">
                <a:moveTo>
                  <a:pt x="1690687" y="1148335"/>
                </a:moveTo>
                <a:cubicBezTo>
                  <a:pt x="1333499" y="1035622"/>
                  <a:pt x="996156" y="907035"/>
                  <a:pt x="828675" y="719710"/>
                </a:cubicBezTo>
                <a:cubicBezTo>
                  <a:pt x="661194" y="532385"/>
                  <a:pt x="793750" y="118047"/>
                  <a:pt x="685800" y="24385"/>
                </a:cubicBezTo>
                <a:cubicBezTo>
                  <a:pt x="577850" y="-69277"/>
                  <a:pt x="295275" y="135510"/>
                  <a:pt x="180975" y="157735"/>
                </a:cubicBezTo>
                <a:cubicBezTo>
                  <a:pt x="66675" y="179960"/>
                  <a:pt x="33337" y="168847"/>
                  <a:pt x="0" y="157735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801" y="2580878"/>
            <a:ext cx="327807" cy="1239366"/>
          </a:xfrm>
          <a:prstGeom prst="roundRect">
            <a:avLst>
              <a:gd name="adj" fmla="val 1995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29764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829 -0.080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-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4149 0.050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0" grpId="0" animBg="1"/>
      <p:bldP spid="9" grpId="0" animBg="1"/>
      <p:bldP spid="16" grpId="0" animBg="1"/>
      <p:bldP spid="18" grpId="0" animBg="1"/>
      <p:bldP spid="19" grpId="0" animBg="1"/>
      <p:bldP spid="15" grpId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83472" y="246368"/>
            <a:ext cx="738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Подготовка к лабораторной работе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029" y="855912"/>
            <a:ext cx="1722845" cy="172284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4514989" y="2540285"/>
            <a:ext cx="1704975" cy="781050"/>
          </a:xfrm>
          <a:custGeom>
            <a:avLst/>
            <a:gdLst>
              <a:gd name="connsiteX0" fmla="*/ 0 w 1704975"/>
              <a:gd name="connsiteY0" fmla="*/ 781050 h 781050"/>
              <a:gd name="connsiteX1" fmla="*/ 866775 w 1704975"/>
              <a:gd name="connsiteY1" fmla="*/ 628650 h 781050"/>
              <a:gd name="connsiteX2" fmla="*/ 1381125 w 1704975"/>
              <a:gd name="connsiteY2" fmla="*/ 142875 h 781050"/>
              <a:gd name="connsiteX3" fmla="*/ 1619250 w 1704975"/>
              <a:gd name="connsiteY3" fmla="*/ 209550 h 781050"/>
              <a:gd name="connsiteX4" fmla="*/ 1704975 w 1704975"/>
              <a:gd name="connsiteY4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975" h="781050">
                <a:moveTo>
                  <a:pt x="0" y="781050"/>
                </a:moveTo>
                <a:cubicBezTo>
                  <a:pt x="318294" y="758031"/>
                  <a:pt x="636588" y="735012"/>
                  <a:pt x="866775" y="628650"/>
                </a:cubicBezTo>
                <a:cubicBezTo>
                  <a:pt x="1096963" y="522287"/>
                  <a:pt x="1255713" y="212725"/>
                  <a:pt x="1381125" y="142875"/>
                </a:cubicBezTo>
                <a:cubicBezTo>
                  <a:pt x="1506538" y="73025"/>
                  <a:pt x="1565275" y="233362"/>
                  <a:pt x="1619250" y="209550"/>
                </a:cubicBezTo>
                <a:cubicBezTo>
                  <a:pt x="1673225" y="185738"/>
                  <a:pt x="1689100" y="92869"/>
                  <a:pt x="1704975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043608" y="1095234"/>
            <a:ext cx="1328256" cy="2053524"/>
          </a:xfrm>
          <a:custGeom>
            <a:avLst/>
            <a:gdLst>
              <a:gd name="connsiteX0" fmla="*/ 537035 w 1308560"/>
              <a:gd name="connsiteY0" fmla="*/ 25826 h 2133931"/>
              <a:gd name="connsiteX1" fmla="*/ 384635 w 1308560"/>
              <a:gd name="connsiteY1" fmla="*/ 82976 h 2133931"/>
              <a:gd name="connsiteX2" fmla="*/ 22685 w 1308560"/>
              <a:gd name="connsiteY2" fmla="*/ 121076 h 2133931"/>
              <a:gd name="connsiteX3" fmla="*/ 79835 w 1308560"/>
              <a:gd name="connsiteY3" fmla="*/ 1626026 h 2133931"/>
              <a:gd name="connsiteX4" fmla="*/ 422735 w 1308560"/>
              <a:gd name="connsiteY4" fmla="*/ 2083226 h 2133931"/>
              <a:gd name="connsiteX5" fmla="*/ 1308560 w 1308560"/>
              <a:gd name="connsiteY5" fmla="*/ 2102276 h 2133931"/>
              <a:gd name="connsiteX0" fmla="*/ 537681 w 1309206"/>
              <a:gd name="connsiteY0" fmla="*/ 25826 h 2107646"/>
              <a:gd name="connsiteX1" fmla="*/ 385281 w 1309206"/>
              <a:gd name="connsiteY1" fmla="*/ 82976 h 2107646"/>
              <a:gd name="connsiteX2" fmla="*/ 23331 w 1309206"/>
              <a:gd name="connsiteY2" fmla="*/ 121076 h 2107646"/>
              <a:gd name="connsiteX3" fmla="*/ 80481 w 1309206"/>
              <a:gd name="connsiteY3" fmla="*/ 1626026 h 2107646"/>
              <a:gd name="connsiteX4" fmla="*/ 442431 w 1309206"/>
              <a:gd name="connsiteY4" fmla="*/ 1949876 h 2107646"/>
              <a:gd name="connsiteX5" fmla="*/ 1309206 w 1309206"/>
              <a:gd name="connsiteY5" fmla="*/ 2102276 h 2107646"/>
              <a:gd name="connsiteX0" fmla="*/ 537681 w 1328256"/>
              <a:gd name="connsiteY0" fmla="*/ 25826 h 2053524"/>
              <a:gd name="connsiteX1" fmla="*/ 385281 w 1328256"/>
              <a:gd name="connsiteY1" fmla="*/ 82976 h 2053524"/>
              <a:gd name="connsiteX2" fmla="*/ 23331 w 1328256"/>
              <a:gd name="connsiteY2" fmla="*/ 121076 h 2053524"/>
              <a:gd name="connsiteX3" fmla="*/ 80481 w 1328256"/>
              <a:gd name="connsiteY3" fmla="*/ 1626026 h 2053524"/>
              <a:gd name="connsiteX4" fmla="*/ 442431 w 1328256"/>
              <a:gd name="connsiteY4" fmla="*/ 1949876 h 2053524"/>
              <a:gd name="connsiteX5" fmla="*/ 1328256 w 1328256"/>
              <a:gd name="connsiteY5" fmla="*/ 2045126 h 205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256" h="2053524">
                <a:moveTo>
                  <a:pt x="537681" y="25826"/>
                </a:moveTo>
                <a:cubicBezTo>
                  <a:pt x="504343" y="46463"/>
                  <a:pt x="471006" y="67101"/>
                  <a:pt x="385281" y="82976"/>
                </a:cubicBezTo>
                <a:cubicBezTo>
                  <a:pt x="299556" y="98851"/>
                  <a:pt x="74131" y="-136099"/>
                  <a:pt x="23331" y="121076"/>
                </a:cubicBezTo>
                <a:cubicBezTo>
                  <a:pt x="-27469" y="378251"/>
                  <a:pt x="10631" y="1321226"/>
                  <a:pt x="80481" y="1626026"/>
                </a:cubicBezTo>
                <a:cubicBezTo>
                  <a:pt x="150331" y="1930826"/>
                  <a:pt x="234469" y="1880026"/>
                  <a:pt x="442431" y="1949876"/>
                </a:cubicBezTo>
                <a:cubicBezTo>
                  <a:pt x="650393" y="2019726"/>
                  <a:pt x="987737" y="2075288"/>
                  <a:pt x="1328256" y="2045126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1300324" y="2848483"/>
            <a:ext cx="1296466" cy="188350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3688" y="3010054"/>
            <a:ext cx="327807" cy="372678"/>
          </a:xfrm>
          <a:prstGeom prst="roundRect">
            <a:avLst>
              <a:gd name="adj" fmla="val 1995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162314" y="3251080"/>
            <a:ext cx="1819275" cy="384210"/>
          </a:xfrm>
          <a:custGeom>
            <a:avLst/>
            <a:gdLst>
              <a:gd name="connsiteX0" fmla="*/ 0 w 1819275"/>
              <a:gd name="connsiteY0" fmla="*/ 60730 h 384210"/>
              <a:gd name="connsiteX1" fmla="*/ 800100 w 1819275"/>
              <a:gd name="connsiteY1" fmla="*/ 22630 h 384210"/>
              <a:gd name="connsiteX2" fmla="*/ 1409700 w 1819275"/>
              <a:gd name="connsiteY2" fmla="*/ 365530 h 384210"/>
              <a:gd name="connsiteX3" fmla="*/ 1819275 w 1819275"/>
              <a:gd name="connsiteY3" fmla="*/ 308380 h 3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384210">
                <a:moveTo>
                  <a:pt x="0" y="60730"/>
                </a:moveTo>
                <a:cubicBezTo>
                  <a:pt x="282575" y="16280"/>
                  <a:pt x="565150" y="-28170"/>
                  <a:pt x="800100" y="22630"/>
                </a:cubicBezTo>
                <a:cubicBezTo>
                  <a:pt x="1035050" y="73430"/>
                  <a:pt x="1239838" y="317905"/>
                  <a:pt x="1409700" y="365530"/>
                </a:cubicBezTo>
                <a:cubicBezTo>
                  <a:pt x="1579562" y="413155"/>
                  <a:pt x="1699418" y="360767"/>
                  <a:pt x="1819275" y="30838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301" y="1335199"/>
            <a:ext cx="2158594" cy="1079377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5457963" y="1902641"/>
            <a:ext cx="3033124" cy="854336"/>
          </a:xfrm>
          <a:custGeom>
            <a:avLst/>
            <a:gdLst>
              <a:gd name="connsiteX0" fmla="*/ 2828925 w 3093824"/>
              <a:gd name="connsiteY0" fmla="*/ 887288 h 887288"/>
              <a:gd name="connsiteX1" fmla="*/ 2819400 w 3093824"/>
              <a:gd name="connsiteY1" fmla="*/ 30038 h 887288"/>
              <a:gd name="connsiteX2" fmla="*/ 0 w 3093824"/>
              <a:gd name="connsiteY2" fmla="*/ 277688 h 887288"/>
              <a:gd name="connsiteX0" fmla="*/ 2826544 w 3092729"/>
              <a:gd name="connsiteY0" fmla="*/ 841667 h 841667"/>
              <a:gd name="connsiteX1" fmla="*/ 2819400 w 3092729"/>
              <a:gd name="connsiteY1" fmla="*/ 27280 h 841667"/>
              <a:gd name="connsiteX2" fmla="*/ 0 w 3092729"/>
              <a:gd name="connsiteY2" fmla="*/ 274930 h 841667"/>
              <a:gd name="connsiteX0" fmla="*/ 2807494 w 3084130"/>
              <a:gd name="connsiteY0" fmla="*/ 854335 h 854335"/>
              <a:gd name="connsiteX1" fmla="*/ 2819400 w 3084130"/>
              <a:gd name="connsiteY1" fmla="*/ 28042 h 854335"/>
              <a:gd name="connsiteX2" fmla="*/ 0 w 3084130"/>
              <a:gd name="connsiteY2" fmla="*/ 275692 h 854335"/>
              <a:gd name="connsiteX0" fmla="*/ 2788444 w 3063727"/>
              <a:gd name="connsiteY0" fmla="*/ 859600 h 859600"/>
              <a:gd name="connsiteX1" fmla="*/ 2800350 w 3063727"/>
              <a:gd name="connsiteY1" fmla="*/ 33307 h 859600"/>
              <a:gd name="connsiteX2" fmla="*/ 0 w 3063727"/>
              <a:gd name="connsiteY2" fmla="*/ 252382 h 859600"/>
              <a:gd name="connsiteX0" fmla="*/ 2759869 w 3033124"/>
              <a:gd name="connsiteY0" fmla="*/ 854336 h 854336"/>
              <a:gd name="connsiteX1" fmla="*/ 2771775 w 3033124"/>
              <a:gd name="connsiteY1" fmla="*/ 28043 h 854336"/>
              <a:gd name="connsiteX2" fmla="*/ 0 w 3033124"/>
              <a:gd name="connsiteY2" fmla="*/ 275693 h 85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124" h="854336">
                <a:moveTo>
                  <a:pt x="2759869" y="854336"/>
                </a:moveTo>
                <a:cubicBezTo>
                  <a:pt x="2990850" y="476511"/>
                  <a:pt x="3231753" y="124483"/>
                  <a:pt x="2771775" y="28043"/>
                </a:cubicBezTo>
                <a:cubicBezTo>
                  <a:pt x="2311797" y="-68397"/>
                  <a:pt x="1173956" y="101068"/>
                  <a:pt x="0" y="275693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68637" y="2274701"/>
            <a:ext cx="2631572" cy="977629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>
            <a:off x="2114688" y="1020475"/>
            <a:ext cx="1690687" cy="1148335"/>
          </a:xfrm>
          <a:custGeom>
            <a:avLst/>
            <a:gdLst>
              <a:gd name="connsiteX0" fmla="*/ 1714500 w 1714500"/>
              <a:gd name="connsiteY0" fmla="*/ 1129285 h 1129285"/>
              <a:gd name="connsiteX1" fmla="*/ 828675 w 1714500"/>
              <a:gd name="connsiteY1" fmla="*/ 719710 h 1129285"/>
              <a:gd name="connsiteX2" fmla="*/ 685800 w 1714500"/>
              <a:gd name="connsiteY2" fmla="*/ 24385 h 1129285"/>
              <a:gd name="connsiteX3" fmla="*/ 180975 w 1714500"/>
              <a:gd name="connsiteY3" fmla="*/ 157735 h 1129285"/>
              <a:gd name="connsiteX4" fmla="*/ 0 w 1714500"/>
              <a:gd name="connsiteY4" fmla="*/ 157735 h 1129285"/>
              <a:gd name="connsiteX0" fmla="*/ 1690687 w 1690687"/>
              <a:gd name="connsiteY0" fmla="*/ 1148335 h 1148335"/>
              <a:gd name="connsiteX1" fmla="*/ 828675 w 1690687"/>
              <a:gd name="connsiteY1" fmla="*/ 719710 h 1148335"/>
              <a:gd name="connsiteX2" fmla="*/ 685800 w 1690687"/>
              <a:gd name="connsiteY2" fmla="*/ 24385 h 1148335"/>
              <a:gd name="connsiteX3" fmla="*/ 180975 w 1690687"/>
              <a:gd name="connsiteY3" fmla="*/ 157735 h 1148335"/>
              <a:gd name="connsiteX4" fmla="*/ 0 w 1690687"/>
              <a:gd name="connsiteY4" fmla="*/ 157735 h 11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87" h="1148335">
                <a:moveTo>
                  <a:pt x="1690687" y="1148335"/>
                </a:moveTo>
                <a:cubicBezTo>
                  <a:pt x="1333499" y="1035622"/>
                  <a:pt x="996156" y="907035"/>
                  <a:pt x="828675" y="719710"/>
                </a:cubicBezTo>
                <a:cubicBezTo>
                  <a:pt x="661194" y="532385"/>
                  <a:pt x="793750" y="118047"/>
                  <a:pt x="685800" y="24385"/>
                </a:cubicBezTo>
                <a:cubicBezTo>
                  <a:pt x="577850" y="-69277"/>
                  <a:pt x="295275" y="135510"/>
                  <a:pt x="180975" y="157735"/>
                </a:cubicBezTo>
                <a:cubicBezTo>
                  <a:pt x="66675" y="179960"/>
                  <a:pt x="33337" y="168847"/>
                  <a:pt x="0" y="157735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266950" y="1100976"/>
            <a:ext cx="2247900" cy="2251824"/>
          </a:xfrm>
          <a:custGeom>
            <a:avLst/>
            <a:gdLst>
              <a:gd name="connsiteX0" fmla="*/ 2247900 w 2247900"/>
              <a:gd name="connsiteY0" fmla="*/ 2251824 h 2251824"/>
              <a:gd name="connsiteX1" fmla="*/ 1847850 w 2247900"/>
              <a:gd name="connsiteY1" fmla="*/ 1794624 h 2251824"/>
              <a:gd name="connsiteX2" fmla="*/ 695325 w 2247900"/>
              <a:gd name="connsiteY2" fmla="*/ 1318374 h 2251824"/>
              <a:gd name="connsiteX3" fmla="*/ 438150 w 2247900"/>
              <a:gd name="connsiteY3" fmla="*/ 127749 h 2251824"/>
              <a:gd name="connsiteX4" fmla="*/ 0 w 2247900"/>
              <a:gd name="connsiteY4" fmla="*/ 89649 h 22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900" h="2251824">
                <a:moveTo>
                  <a:pt x="2247900" y="2251824"/>
                </a:moveTo>
                <a:cubicBezTo>
                  <a:pt x="2177256" y="2101011"/>
                  <a:pt x="2106613" y="1950199"/>
                  <a:pt x="1847850" y="1794624"/>
                </a:cubicBezTo>
                <a:cubicBezTo>
                  <a:pt x="1589087" y="1639049"/>
                  <a:pt x="930275" y="1596186"/>
                  <a:pt x="695325" y="1318374"/>
                </a:cubicBezTo>
                <a:cubicBezTo>
                  <a:pt x="460375" y="1040561"/>
                  <a:pt x="554037" y="332536"/>
                  <a:pt x="438150" y="127749"/>
                </a:cubicBezTo>
                <a:cubicBezTo>
                  <a:pt x="322262" y="-77039"/>
                  <a:pt x="161131" y="6305"/>
                  <a:pt x="0" y="8964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www.elpribor.ru/files/images/ucheb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274" y="3220045"/>
            <a:ext cx="1714871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21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L 0.23177 1.6049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22622 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2708 -4.4444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93827E-7 L 0.22465 4.93827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32099E-6 L 0.23455 4.3209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0.22847 -1.9753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9136E-6 L 0.2316 -4.6913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741496"/>
              </p:ext>
            </p:extLst>
          </p:nvPr>
        </p:nvGraphicFramePr>
        <p:xfrm>
          <a:off x="323850" y="339725"/>
          <a:ext cx="8496300" cy="43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/>
                <a:gridCol w="1944216"/>
                <a:gridCol w="1440160"/>
                <a:gridCol w="2088232"/>
                <a:gridCol w="2519958"/>
              </a:tblGrid>
              <a:tr h="1503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039" y="699542"/>
            <a:ext cx="504055" cy="584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№ п/п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8625"/>
            <a:ext cx="1872208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Действия с магнитом и катушкой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1" y="588625"/>
            <a:ext cx="1439837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Показания </a:t>
            </a:r>
            <a:r>
              <a:rPr lang="ru-RU" sz="16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милли</a:t>
            </a:r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-амперметра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39502"/>
            <a:ext cx="2169392" cy="13234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Направления отклонения стрелки миллиамперметра</a:t>
            </a:r>
          </a:p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(вправо, влево или не откланяется)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576430"/>
            <a:ext cx="2519958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Направление индукционного тока </a:t>
            </a:r>
          </a:p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(по правилу Ленца)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27584" y="1779662"/>
            <a:ext cx="1962122" cy="81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Быстро вставить магнит в катушку северным полюсом 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026" y="1989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1434" y="27008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1434" y="34354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1434" y="41969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2499742"/>
            <a:ext cx="1962122" cy="81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Оставить магнит в катушке неподвижным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после опыта 1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678" y="3367758"/>
            <a:ext cx="1962122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Быстро вытащить магнит из катушки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3939902"/>
            <a:ext cx="1962122" cy="81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Оставить катушку неподвижной после опыта </a:t>
            </a:r>
            <a:r>
              <a:rPr lang="ru-RU" sz="1400" dirty="0" smtClean="0">
                <a:ea typeface="Calibri"/>
                <a:cs typeface="Times New Roman"/>
              </a:rPr>
              <a:t>3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84"/>
          <a:stretch/>
        </p:blipFill>
        <p:spPr>
          <a:xfrm rot="16200000">
            <a:off x="7184519" y="1224071"/>
            <a:ext cx="751304" cy="19440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84"/>
          <a:stretch/>
        </p:blipFill>
        <p:spPr>
          <a:xfrm rot="16200000">
            <a:off x="7184761" y="2681803"/>
            <a:ext cx="751304" cy="19440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88" r="56564"/>
          <a:stretch/>
        </p:blipFill>
        <p:spPr>
          <a:xfrm rot="16200000">
            <a:off x="7441185" y="2416598"/>
            <a:ext cx="742351" cy="10081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84"/>
          <a:stretch/>
        </p:blipFill>
        <p:spPr>
          <a:xfrm rot="16200000">
            <a:off x="7184761" y="3386301"/>
            <a:ext cx="751304" cy="1944054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643124" y="2283718"/>
            <a:ext cx="7919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643124" y="3795886"/>
            <a:ext cx="7919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4643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969929"/>
              </p:ext>
            </p:extLst>
          </p:nvPr>
        </p:nvGraphicFramePr>
        <p:xfrm>
          <a:off x="323850" y="339726"/>
          <a:ext cx="8496300" cy="43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34"/>
                <a:gridCol w="1944216"/>
                <a:gridCol w="1440160"/>
                <a:gridCol w="2088232"/>
                <a:gridCol w="2519958"/>
              </a:tblGrid>
              <a:tr h="150324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222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9" y="699543"/>
            <a:ext cx="504055" cy="584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№ п/п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8626"/>
            <a:ext cx="1872208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Действия с магнитом и катушкой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3" y="588626"/>
            <a:ext cx="1439837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Показания милли-амперметра</a:t>
            </a:r>
            <a:endParaRPr lang="ru-RU" sz="1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39503"/>
            <a:ext cx="2169392" cy="13234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Направления отклонения стрелки миллиамперметра</a:t>
            </a:r>
          </a:p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(вправо, влево или не откланяется)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576431"/>
            <a:ext cx="2519958" cy="8309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Направление индукционного тока </a:t>
            </a:r>
          </a:p>
          <a:p>
            <a:pPr algn="ctr"/>
            <a:r>
              <a:rPr lang="ru-RU" sz="1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(по правилу Ленца)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9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827584" y="1779663"/>
            <a:ext cx="196212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Быстро вставить магнит в катушку </a:t>
            </a:r>
            <a:r>
              <a:rPr lang="ru-RU" sz="1400" dirty="0" smtClean="0">
                <a:ea typeface="Calibri"/>
                <a:cs typeface="Times New Roman"/>
              </a:rPr>
              <a:t>южным полюсом 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026" y="1989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1434" y="27008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1434" y="34354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1434" y="41969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2499743"/>
            <a:ext cx="196212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Оставить магнит в катушке неподвижным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после опыта </a:t>
            </a:r>
            <a:r>
              <a:rPr lang="ru-RU" sz="1400" dirty="0" smtClean="0">
                <a:ea typeface="Calibri"/>
                <a:cs typeface="Times New Roman"/>
              </a:rPr>
              <a:t>5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678" y="3367758"/>
            <a:ext cx="196212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Быстро вытащить магнит из катушки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3939903"/>
            <a:ext cx="1962122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Оставить катушку неподвижной после опыта </a:t>
            </a:r>
            <a:r>
              <a:rPr lang="ru-RU" sz="1400" dirty="0" smtClean="0">
                <a:ea typeface="Calibri"/>
                <a:cs typeface="Times New Roman"/>
              </a:rPr>
              <a:t>7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888" r="55333" b="4686"/>
          <a:stretch/>
        </p:blipFill>
        <p:spPr>
          <a:xfrm rot="16200000">
            <a:off x="7392300" y="2437859"/>
            <a:ext cx="765428" cy="9593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16200000">
            <a:off x="7194614" y="1233925"/>
            <a:ext cx="803445" cy="1872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16200000">
            <a:off x="7194614" y="2717727"/>
            <a:ext cx="803445" cy="18722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16200000">
            <a:off x="7194614" y="3405523"/>
            <a:ext cx="803445" cy="1872207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643124" y="2283718"/>
            <a:ext cx="7919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643124" y="3795886"/>
            <a:ext cx="7919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88" y="195487"/>
            <a:ext cx="8737982" cy="458381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898496" y="2095774"/>
            <a:ext cx="3257680" cy="24201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98496" y="2146100"/>
            <a:ext cx="3257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Запишите вывод по работе на основе проведённых наблюдений. Объясните различие в направлении индукционного тока с точки зрения правила Ленца.</a:t>
            </a:r>
          </a:p>
        </p:txBody>
      </p:sp>
    </p:spTree>
    <p:extLst>
      <p:ext uri="{BB962C8B-B14F-4D97-AF65-F5344CB8AC3E}">
        <p14:creationId xmlns:p14="http://schemas.microsoft.com/office/powerpoint/2010/main" xmlns="" val="3590680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>
            <a:off x="1784983" y="3085828"/>
            <a:ext cx="2478281" cy="358127"/>
          </a:xfrm>
          <a:custGeom>
            <a:avLst/>
            <a:gdLst>
              <a:gd name="connsiteX0" fmla="*/ 0 w 2478281"/>
              <a:gd name="connsiteY0" fmla="*/ 264123 h 358127"/>
              <a:gd name="connsiteX1" fmla="*/ 401653 w 2478281"/>
              <a:gd name="connsiteY1" fmla="*/ 76116 h 358127"/>
              <a:gd name="connsiteX2" fmla="*/ 1999716 w 2478281"/>
              <a:gd name="connsiteY2" fmla="*/ 16295 h 358127"/>
              <a:gd name="connsiteX3" fmla="*/ 2478281 w 2478281"/>
              <a:gd name="connsiteY3" fmla="*/ 358127 h 35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281" h="358127">
                <a:moveTo>
                  <a:pt x="0" y="264123"/>
                </a:moveTo>
                <a:cubicBezTo>
                  <a:pt x="34183" y="190772"/>
                  <a:pt x="68367" y="117421"/>
                  <a:pt x="401653" y="76116"/>
                </a:cubicBezTo>
                <a:cubicBezTo>
                  <a:pt x="734939" y="34811"/>
                  <a:pt x="1653611" y="-30707"/>
                  <a:pt x="1999716" y="16295"/>
                </a:cubicBezTo>
                <a:cubicBezTo>
                  <a:pt x="2345821" y="63297"/>
                  <a:pt x="2412051" y="210712"/>
                  <a:pt x="2478281" y="358127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673888" y="3375589"/>
            <a:ext cx="2085174" cy="721928"/>
          </a:xfrm>
          <a:custGeom>
            <a:avLst/>
            <a:gdLst>
              <a:gd name="connsiteX0" fmla="*/ 0 w 2085174"/>
              <a:gd name="connsiteY0" fmla="*/ 0 h 721928"/>
              <a:gd name="connsiteX1" fmla="*/ 649480 w 2085174"/>
              <a:gd name="connsiteY1" fmla="*/ 717847 h 721928"/>
              <a:gd name="connsiteX2" fmla="*/ 2085174 w 2085174"/>
              <a:gd name="connsiteY2" fmla="*/ 239282 h 72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174" h="721928">
                <a:moveTo>
                  <a:pt x="0" y="0"/>
                </a:moveTo>
                <a:cubicBezTo>
                  <a:pt x="150975" y="338983"/>
                  <a:pt x="301951" y="677967"/>
                  <a:pt x="649480" y="717847"/>
                </a:cubicBezTo>
                <a:cubicBezTo>
                  <a:pt x="997009" y="757727"/>
                  <a:pt x="1541091" y="498504"/>
                  <a:pt x="2085174" y="239282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612" y="1583309"/>
            <a:ext cx="1722845" cy="1722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625366" y="2890017"/>
            <a:ext cx="1296466" cy="188350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116219" y="1707653"/>
            <a:ext cx="327807" cy="1680121"/>
          </a:xfrm>
          <a:prstGeom prst="roundRect">
            <a:avLst>
              <a:gd name="adj" fmla="val 1995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725" y="241585"/>
            <a:ext cx="1811547" cy="1079377"/>
          </a:xfrm>
          <a:prstGeom prst="rect">
            <a:avLst/>
          </a:prstGeom>
        </p:spPr>
      </p:pic>
      <p:pic>
        <p:nvPicPr>
          <p:cNvPr id="13" name="Picture 2" descr="http://www.elpribor.ru/files/images/ucheb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163" y="3287217"/>
            <a:ext cx="1714871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4" t="50000" r="22087" b="6599"/>
          <a:stretch/>
        </p:blipFill>
        <p:spPr>
          <a:xfrm>
            <a:off x="625366" y="1696355"/>
            <a:ext cx="1296466" cy="188350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09695" y="1839032"/>
            <a:ext cx="327807" cy="372678"/>
          </a:xfrm>
          <a:prstGeom prst="roundRect">
            <a:avLst>
              <a:gd name="adj" fmla="val 1995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477334" y="1862982"/>
            <a:ext cx="3392680" cy="662674"/>
          </a:xfrm>
          <a:custGeom>
            <a:avLst/>
            <a:gdLst>
              <a:gd name="connsiteX0" fmla="*/ 0 w 4819828"/>
              <a:gd name="connsiteY0" fmla="*/ 0 h 488533"/>
              <a:gd name="connsiteX1" fmla="*/ 1085316 w 4819828"/>
              <a:gd name="connsiteY1" fmla="*/ 324740 h 488533"/>
              <a:gd name="connsiteX2" fmla="*/ 3315768 w 4819828"/>
              <a:gd name="connsiteY2" fmla="*/ 487110 h 488533"/>
              <a:gd name="connsiteX3" fmla="*/ 4819828 w 4819828"/>
              <a:gd name="connsiteY3" fmla="*/ 239282 h 488533"/>
              <a:gd name="connsiteX0" fmla="*/ 0 w 4819828"/>
              <a:gd name="connsiteY0" fmla="*/ 119945 h 445937"/>
              <a:gd name="connsiteX1" fmla="*/ 1085316 w 4819828"/>
              <a:gd name="connsiteY1" fmla="*/ 444685 h 445937"/>
              <a:gd name="connsiteX2" fmla="*/ 2623559 w 4819828"/>
              <a:gd name="connsiteY2" fmla="*/ 304 h 445937"/>
              <a:gd name="connsiteX3" fmla="*/ 4819828 w 4819828"/>
              <a:gd name="connsiteY3" fmla="*/ 359227 h 445937"/>
              <a:gd name="connsiteX0" fmla="*/ 0 w 3700329"/>
              <a:gd name="connsiteY0" fmla="*/ 256374 h 582366"/>
              <a:gd name="connsiteX1" fmla="*/ 1085316 w 3700329"/>
              <a:gd name="connsiteY1" fmla="*/ 581114 h 582366"/>
              <a:gd name="connsiteX2" fmla="*/ 2623559 w 3700329"/>
              <a:gd name="connsiteY2" fmla="*/ 136733 h 582366"/>
              <a:gd name="connsiteX3" fmla="*/ 3700329 w 3700329"/>
              <a:gd name="connsiteY3" fmla="*/ 0 h 582366"/>
              <a:gd name="connsiteX0" fmla="*/ 0 w 3700329"/>
              <a:gd name="connsiteY0" fmla="*/ 274700 h 604088"/>
              <a:gd name="connsiteX1" fmla="*/ 1085316 w 3700329"/>
              <a:gd name="connsiteY1" fmla="*/ 599440 h 604088"/>
              <a:gd name="connsiteX2" fmla="*/ 2409914 w 3700329"/>
              <a:gd name="connsiteY2" fmla="*/ 26872 h 604088"/>
              <a:gd name="connsiteX3" fmla="*/ 3700329 w 3700329"/>
              <a:gd name="connsiteY3" fmla="*/ 18326 h 604088"/>
              <a:gd name="connsiteX0" fmla="*/ 0 w 3392680"/>
              <a:gd name="connsiteY0" fmla="*/ 333286 h 662674"/>
              <a:gd name="connsiteX1" fmla="*/ 1085316 w 3392680"/>
              <a:gd name="connsiteY1" fmla="*/ 658026 h 662674"/>
              <a:gd name="connsiteX2" fmla="*/ 2409914 w 3392680"/>
              <a:gd name="connsiteY2" fmla="*/ 85458 h 662674"/>
              <a:gd name="connsiteX3" fmla="*/ 3392680 w 3392680"/>
              <a:gd name="connsiteY3" fmla="*/ 0 h 6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2680" h="662674">
                <a:moveTo>
                  <a:pt x="0" y="333286"/>
                </a:moveTo>
                <a:cubicBezTo>
                  <a:pt x="266344" y="455063"/>
                  <a:pt x="683664" y="699331"/>
                  <a:pt x="1085316" y="658026"/>
                </a:cubicBezTo>
                <a:cubicBezTo>
                  <a:pt x="1486968" y="616721"/>
                  <a:pt x="2025353" y="195129"/>
                  <a:pt x="2409914" y="85458"/>
                </a:cubicBezTo>
                <a:cubicBezTo>
                  <a:pt x="2794475" y="-24213"/>
                  <a:pt x="2951859" y="116792"/>
                  <a:pt x="3392680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673888" y="589660"/>
            <a:ext cx="700755" cy="1462604"/>
          </a:xfrm>
          <a:custGeom>
            <a:avLst/>
            <a:gdLst>
              <a:gd name="connsiteX0" fmla="*/ 0 w 700755"/>
              <a:gd name="connsiteY0" fmla="*/ 1461331 h 1462604"/>
              <a:gd name="connsiteX1" fmla="*/ 239282 w 700755"/>
              <a:gd name="connsiteY1" fmla="*/ 1281869 h 1462604"/>
              <a:gd name="connsiteX2" fmla="*/ 316194 w 700755"/>
              <a:gd name="connsiteY2" fmla="*/ 333286 h 1462604"/>
              <a:gd name="connsiteX3" fmla="*/ 606751 w 700755"/>
              <a:gd name="connsiteY3" fmla="*/ 282011 h 1462604"/>
              <a:gd name="connsiteX4" fmla="*/ 700755 w 700755"/>
              <a:gd name="connsiteY4" fmla="*/ 0 h 146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5" h="1462604">
                <a:moveTo>
                  <a:pt x="0" y="1461331"/>
                </a:moveTo>
                <a:cubicBezTo>
                  <a:pt x="93291" y="1465603"/>
                  <a:pt x="186583" y="1469876"/>
                  <a:pt x="239282" y="1281869"/>
                </a:cubicBezTo>
                <a:cubicBezTo>
                  <a:pt x="291981" y="1093862"/>
                  <a:pt x="254949" y="499929"/>
                  <a:pt x="316194" y="333286"/>
                </a:cubicBezTo>
                <a:cubicBezTo>
                  <a:pt x="377439" y="166643"/>
                  <a:pt x="542658" y="337559"/>
                  <a:pt x="606751" y="282011"/>
                </a:cubicBezTo>
                <a:cubicBezTo>
                  <a:pt x="670845" y="226463"/>
                  <a:pt x="685800" y="113231"/>
                  <a:pt x="700755" y="0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378612" y="880217"/>
            <a:ext cx="1166521" cy="237021"/>
          </a:xfrm>
          <a:custGeom>
            <a:avLst/>
            <a:gdLst>
              <a:gd name="connsiteX0" fmla="*/ 48593 w 2116675"/>
              <a:gd name="connsiteY0" fmla="*/ 0 h 299103"/>
              <a:gd name="connsiteX1" fmla="*/ 57139 w 2116675"/>
              <a:gd name="connsiteY1" fmla="*/ 145278 h 299103"/>
              <a:gd name="connsiteX2" fmla="*/ 621161 w 2116675"/>
              <a:gd name="connsiteY2" fmla="*/ 170916 h 299103"/>
              <a:gd name="connsiteX3" fmla="*/ 1330462 w 2116675"/>
              <a:gd name="connsiteY3" fmla="*/ 179462 h 299103"/>
              <a:gd name="connsiteX4" fmla="*/ 2116675 w 2116675"/>
              <a:gd name="connsiteY4" fmla="*/ 299103 h 299103"/>
              <a:gd name="connsiteX0" fmla="*/ 4293 w 2072375"/>
              <a:gd name="connsiteY0" fmla="*/ 0 h 299103"/>
              <a:gd name="connsiteX1" fmla="*/ 354671 w 2072375"/>
              <a:gd name="connsiteY1" fmla="*/ 230736 h 299103"/>
              <a:gd name="connsiteX2" fmla="*/ 576861 w 2072375"/>
              <a:gd name="connsiteY2" fmla="*/ 170916 h 299103"/>
              <a:gd name="connsiteX3" fmla="*/ 1286162 w 2072375"/>
              <a:gd name="connsiteY3" fmla="*/ 179462 h 299103"/>
              <a:gd name="connsiteX4" fmla="*/ 2072375 w 2072375"/>
              <a:gd name="connsiteY4" fmla="*/ 299103 h 299103"/>
              <a:gd name="connsiteX0" fmla="*/ 4293 w 2072375"/>
              <a:gd name="connsiteY0" fmla="*/ 0 h 299103"/>
              <a:gd name="connsiteX1" fmla="*/ 354671 w 2072375"/>
              <a:gd name="connsiteY1" fmla="*/ 230736 h 299103"/>
              <a:gd name="connsiteX2" fmla="*/ 576861 w 2072375"/>
              <a:gd name="connsiteY2" fmla="*/ 170916 h 299103"/>
              <a:gd name="connsiteX3" fmla="*/ 867418 w 2072375"/>
              <a:gd name="connsiteY3" fmla="*/ 162370 h 299103"/>
              <a:gd name="connsiteX4" fmla="*/ 2072375 w 2072375"/>
              <a:gd name="connsiteY4" fmla="*/ 299103 h 299103"/>
              <a:gd name="connsiteX0" fmla="*/ 4293 w 1166521"/>
              <a:gd name="connsiteY0" fmla="*/ 0 h 237021"/>
              <a:gd name="connsiteX1" fmla="*/ 354671 w 1166521"/>
              <a:gd name="connsiteY1" fmla="*/ 230736 h 237021"/>
              <a:gd name="connsiteX2" fmla="*/ 576861 w 1166521"/>
              <a:gd name="connsiteY2" fmla="*/ 170916 h 237021"/>
              <a:gd name="connsiteX3" fmla="*/ 867418 w 1166521"/>
              <a:gd name="connsiteY3" fmla="*/ 162370 h 237021"/>
              <a:gd name="connsiteX4" fmla="*/ 1166521 w 1166521"/>
              <a:gd name="connsiteY4" fmla="*/ 196554 h 23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521" h="237021">
                <a:moveTo>
                  <a:pt x="4293" y="0"/>
                </a:moveTo>
                <a:cubicBezTo>
                  <a:pt x="-39148" y="58396"/>
                  <a:pt x="259243" y="202250"/>
                  <a:pt x="354671" y="230736"/>
                </a:cubicBezTo>
                <a:cubicBezTo>
                  <a:pt x="450099" y="259222"/>
                  <a:pt x="491403" y="182310"/>
                  <a:pt x="576861" y="170916"/>
                </a:cubicBezTo>
                <a:cubicBezTo>
                  <a:pt x="662319" y="159522"/>
                  <a:pt x="769141" y="158097"/>
                  <a:pt x="867418" y="162370"/>
                </a:cubicBezTo>
                <a:cubicBezTo>
                  <a:pt x="965695" y="166643"/>
                  <a:pt x="898040" y="147415"/>
                  <a:pt x="1166521" y="196554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24995" y="339725"/>
            <a:ext cx="2631572" cy="97762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5210235" y="883518"/>
            <a:ext cx="2051686" cy="978259"/>
          </a:xfrm>
          <a:custGeom>
            <a:avLst/>
            <a:gdLst>
              <a:gd name="connsiteX0" fmla="*/ 1102407 w 1577251"/>
              <a:gd name="connsiteY0" fmla="*/ 197052 h 1561212"/>
              <a:gd name="connsiteX1" fmla="*/ 1256232 w 1577251"/>
              <a:gd name="connsiteY1" fmla="*/ 499 h 1561212"/>
              <a:gd name="connsiteX2" fmla="*/ 1572426 w 1577251"/>
              <a:gd name="connsiteY2" fmla="*/ 248327 h 1561212"/>
              <a:gd name="connsiteX3" fmla="*/ 1410056 w 1577251"/>
              <a:gd name="connsiteY3" fmla="*/ 1137089 h 1561212"/>
              <a:gd name="connsiteX4" fmla="*/ 922946 w 1577251"/>
              <a:gd name="connsiteY4" fmla="*/ 1538742 h 1561212"/>
              <a:gd name="connsiteX5" fmla="*/ 452927 w 1577251"/>
              <a:gd name="connsiteY5" fmla="*/ 1513104 h 1561212"/>
              <a:gd name="connsiteX6" fmla="*/ 0 w 1577251"/>
              <a:gd name="connsiteY6" fmla="*/ 1487467 h 1561212"/>
              <a:gd name="connsiteX0" fmla="*/ 1102407 w 1573121"/>
              <a:gd name="connsiteY0" fmla="*/ 197052 h 1582247"/>
              <a:gd name="connsiteX1" fmla="*/ 1256232 w 1573121"/>
              <a:gd name="connsiteY1" fmla="*/ 499 h 1582247"/>
              <a:gd name="connsiteX2" fmla="*/ 1572426 w 1573121"/>
              <a:gd name="connsiteY2" fmla="*/ 248327 h 1582247"/>
              <a:gd name="connsiteX3" fmla="*/ 1162228 w 1573121"/>
              <a:gd name="connsiteY3" fmla="*/ 846532 h 1582247"/>
              <a:gd name="connsiteX4" fmla="*/ 922946 w 1573121"/>
              <a:gd name="connsiteY4" fmla="*/ 1538742 h 1582247"/>
              <a:gd name="connsiteX5" fmla="*/ 452927 w 1573121"/>
              <a:gd name="connsiteY5" fmla="*/ 1513104 h 1582247"/>
              <a:gd name="connsiteX6" fmla="*/ 0 w 1573121"/>
              <a:gd name="connsiteY6" fmla="*/ 1487467 h 1582247"/>
              <a:gd name="connsiteX0" fmla="*/ 1102407 w 1573121"/>
              <a:gd name="connsiteY0" fmla="*/ 197052 h 1550649"/>
              <a:gd name="connsiteX1" fmla="*/ 1256232 w 1573121"/>
              <a:gd name="connsiteY1" fmla="*/ 499 h 1550649"/>
              <a:gd name="connsiteX2" fmla="*/ 1572426 w 1573121"/>
              <a:gd name="connsiteY2" fmla="*/ 248327 h 1550649"/>
              <a:gd name="connsiteX3" fmla="*/ 1162228 w 1573121"/>
              <a:gd name="connsiteY3" fmla="*/ 846532 h 1550649"/>
              <a:gd name="connsiteX4" fmla="*/ 794759 w 1573121"/>
              <a:gd name="connsiteY4" fmla="*/ 923445 h 1550649"/>
              <a:gd name="connsiteX5" fmla="*/ 452927 w 1573121"/>
              <a:gd name="connsiteY5" fmla="*/ 1513104 h 1550649"/>
              <a:gd name="connsiteX6" fmla="*/ 0 w 1573121"/>
              <a:gd name="connsiteY6" fmla="*/ 1487467 h 1550649"/>
              <a:gd name="connsiteX0" fmla="*/ 1102407 w 1573121"/>
              <a:gd name="connsiteY0" fmla="*/ 197052 h 1487590"/>
              <a:gd name="connsiteX1" fmla="*/ 1256232 w 1573121"/>
              <a:gd name="connsiteY1" fmla="*/ 499 h 1487590"/>
              <a:gd name="connsiteX2" fmla="*/ 1572426 w 1573121"/>
              <a:gd name="connsiteY2" fmla="*/ 248327 h 1487590"/>
              <a:gd name="connsiteX3" fmla="*/ 1162228 w 1573121"/>
              <a:gd name="connsiteY3" fmla="*/ 846532 h 1487590"/>
              <a:gd name="connsiteX4" fmla="*/ 794759 w 1573121"/>
              <a:gd name="connsiteY4" fmla="*/ 923445 h 1487590"/>
              <a:gd name="connsiteX5" fmla="*/ 470019 w 1573121"/>
              <a:gd name="connsiteY5" fmla="*/ 966174 h 1487590"/>
              <a:gd name="connsiteX6" fmla="*/ 0 w 1573121"/>
              <a:gd name="connsiteY6" fmla="*/ 1487467 h 1487590"/>
              <a:gd name="connsiteX0" fmla="*/ 1580972 w 2051686"/>
              <a:gd name="connsiteY0" fmla="*/ 197052 h 978259"/>
              <a:gd name="connsiteX1" fmla="*/ 1734797 w 2051686"/>
              <a:gd name="connsiteY1" fmla="*/ 499 h 978259"/>
              <a:gd name="connsiteX2" fmla="*/ 2050991 w 2051686"/>
              <a:gd name="connsiteY2" fmla="*/ 248327 h 978259"/>
              <a:gd name="connsiteX3" fmla="*/ 1640793 w 2051686"/>
              <a:gd name="connsiteY3" fmla="*/ 846532 h 978259"/>
              <a:gd name="connsiteX4" fmla="*/ 1273324 w 2051686"/>
              <a:gd name="connsiteY4" fmla="*/ 923445 h 978259"/>
              <a:gd name="connsiteX5" fmla="*/ 948584 w 2051686"/>
              <a:gd name="connsiteY5" fmla="*/ 966174 h 978259"/>
              <a:gd name="connsiteX6" fmla="*/ 0 w 2051686"/>
              <a:gd name="connsiteY6" fmla="*/ 974719 h 97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686" h="978259">
                <a:moveTo>
                  <a:pt x="1580972" y="197052"/>
                </a:moveTo>
                <a:cubicBezTo>
                  <a:pt x="1618716" y="94502"/>
                  <a:pt x="1656461" y="-8047"/>
                  <a:pt x="1734797" y="499"/>
                </a:cubicBezTo>
                <a:cubicBezTo>
                  <a:pt x="1813134" y="9045"/>
                  <a:pt x="2066658" y="107322"/>
                  <a:pt x="2050991" y="248327"/>
                </a:cubicBezTo>
                <a:cubicBezTo>
                  <a:pt x="2035324" y="389333"/>
                  <a:pt x="1770404" y="734012"/>
                  <a:pt x="1640793" y="846532"/>
                </a:cubicBezTo>
                <a:cubicBezTo>
                  <a:pt x="1511182" y="959052"/>
                  <a:pt x="1388692" y="903505"/>
                  <a:pt x="1273324" y="923445"/>
                </a:cubicBezTo>
                <a:cubicBezTo>
                  <a:pt x="1157956" y="943385"/>
                  <a:pt x="1160805" y="957628"/>
                  <a:pt x="948584" y="966174"/>
                </a:cubicBezTo>
                <a:cubicBezTo>
                  <a:pt x="736363" y="974720"/>
                  <a:pt x="150976" y="983265"/>
                  <a:pt x="0" y="974719"/>
                </a:cubicBezTo>
              </a:path>
            </a:pathLst>
          </a:custGeom>
          <a:ln w="57150">
            <a:solidFill>
              <a:srgbClr val="F580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01457" y="1923678"/>
            <a:ext cx="270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Зарисуйте схему опыта и проверьте выполнения правила Ленца.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Прямоугольник 27"/>
          <p:cNvSpPr/>
          <p:nvPr/>
        </p:nvSpPr>
        <p:spPr>
          <a:xfrm>
            <a:off x="5292080" y="3326670"/>
            <a:ext cx="3568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Подведите итог о проделанной работе, </a:t>
            </a:r>
            <a:r>
              <a:rPr lang="ru-RU" b="1" dirty="0" smtClean="0"/>
              <a:t>сделав </a:t>
            </a:r>
            <a:r>
              <a:rPr lang="ru-RU" b="1" dirty="0"/>
              <a:t>общий вывод</a:t>
            </a:r>
            <a:r>
              <a:rPr lang="ru-RU" dirty="0"/>
              <a:t>, не забыв </a:t>
            </a:r>
            <a:r>
              <a:rPr lang="ru-RU" b="1" dirty="0"/>
              <a:t>отразить</a:t>
            </a:r>
            <a:r>
              <a:rPr lang="ru-RU" dirty="0"/>
              <a:t> в нем </a:t>
            </a:r>
            <a:r>
              <a:rPr lang="ru-RU" b="1" dirty="0"/>
              <a:t>условия</a:t>
            </a:r>
            <a:r>
              <a:rPr lang="ru-RU" dirty="0"/>
              <a:t>, </a:t>
            </a:r>
            <a:r>
              <a:rPr lang="ru-RU" b="1" dirty="0"/>
              <a:t>при которых </a:t>
            </a:r>
            <a:r>
              <a:rPr lang="ru-RU" dirty="0"/>
              <a:t>в катушке </a:t>
            </a:r>
            <a:r>
              <a:rPr lang="ru-RU" b="1" dirty="0"/>
              <a:t>возникал индукционный ток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56805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6" grpId="1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347</Words>
  <Application>Microsoft Office PowerPoint</Application>
  <PresentationFormat>Экран (16:9)</PresentationFormat>
  <Paragraphs>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CompEdu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chsg</cp:lastModifiedBy>
  <cp:revision>22</cp:revision>
  <dcterms:created xsi:type="dcterms:W3CDTF">2014-09-03T17:48:04Z</dcterms:created>
  <dcterms:modified xsi:type="dcterms:W3CDTF">2020-05-25T09:31:59Z</dcterms:modified>
</cp:coreProperties>
</file>